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8" r:id="rId3"/>
    <p:sldId id="259" r:id="rId4"/>
    <p:sldId id="261" r:id="rId5"/>
    <p:sldId id="267" r:id="rId6"/>
    <p:sldId id="282" r:id="rId7"/>
    <p:sldId id="284" r:id="rId8"/>
    <p:sldId id="285" r:id="rId9"/>
    <p:sldId id="286" r:id="rId10"/>
    <p:sldId id="287"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540" y="-2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312288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120641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841863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341118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711103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236619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3300107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397312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49185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150576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214780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4189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307182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166866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95003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777855-79E5-4B46-BF93-8E414DD91770}" type="datetimeFigureOut">
              <a:rPr lang="en-IN" smtClean="0"/>
              <a:pPr/>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2766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777855-79E5-4B46-BF93-8E414DD91770}" type="datetimeFigureOut">
              <a:rPr lang="en-IN" smtClean="0"/>
              <a:pPr/>
              <a:t>20-11-2022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69321F-5EC6-42E9-9E31-ED161244B6C8}" type="slidenum">
              <a:rPr lang="en-IN" smtClean="0"/>
              <a:pPr/>
              <a:t>‹#›</a:t>
            </a:fld>
            <a:endParaRPr lang="en-IN"/>
          </a:p>
        </p:txBody>
      </p:sp>
    </p:spTree>
    <p:extLst>
      <p:ext uri="{BB962C8B-B14F-4D97-AF65-F5344CB8AC3E}">
        <p14:creationId xmlns:p14="http://schemas.microsoft.com/office/powerpoint/2010/main" xmlns="" val="1261513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0BDC0-0CF9-3786-550E-95E0BC6283F5}"/>
              </a:ext>
            </a:extLst>
          </p:cNvPr>
          <p:cNvSpPr>
            <a:spLocks noGrp="1"/>
          </p:cNvSpPr>
          <p:nvPr>
            <p:ph type="title"/>
          </p:nvPr>
        </p:nvSpPr>
        <p:spPr>
          <a:xfrm>
            <a:off x="2006082" y="1750423"/>
            <a:ext cx="7389844" cy="2481943"/>
          </a:xfrm>
        </p:spPr>
        <p:txBody>
          <a:bodyPr/>
          <a:lstStyle/>
          <a:p>
            <a:r>
              <a:rPr lang="en-IN" dirty="0"/>
              <a:t>            </a:t>
            </a:r>
            <a:r>
              <a:rPr lang="en-IN" sz="6600" dirty="0">
                <a:latin typeface="Times New Roman" panose="02020603050405020304" pitchFamily="18" charset="0"/>
                <a:cs typeface="Times New Roman" panose="02020603050405020304" pitchFamily="18" charset="0"/>
              </a:rPr>
              <a:t>WELCOME</a:t>
            </a:r>
          </a:p>
        </p:txBody>
      </p:sp>
      <p:pic>
        <p:nvPicPr>
          <p:cNvPr id="1026" name="Picture 2"/>
          <p:cNvPicPr>
            <a:picLocks noChangeAspect="1" noChangeArrowheads="1"/>
          </p:cNvPicPr>
          <p:nvPr/>
        </p:nvPicPr>
        <p:blipFill>
          <a:blip r:embed="rId2"/>
          <a:srcRect/>
          <a:stretch>
            <a:fillRect/>
          </a:stretch>
        </p:blipFill>
        <p:spPr bwMode="auto">
          <a:xfrm>
            <a:off x="4013201" y="3630613"/>
            <a:ext cx="3534090" cy="2326461"/>
          </a:xfrm>
          <a:prstGeom prst="rect">
            <a:avLst/>
          </a:prstGeom>
          <a:noFill/>
          <a:ln w="9525">
            <a:noFill/>
            <a:miter lim="800000"/>
            <a:headEnd/>
            <a:tailEnd/>
          </a:ln>
          <a:effectLst/>
        </p:spPr>
      </p:pic>
    </p:spTree>
    <p:extLst>
      <p:ext uri="{BB962C8B-B14F-4D97-AF65-F5344CB8AC3E}">
        <p14:creationId xmlns:p14="http://schemas.microsoft.com/office/powerpoint/2010/main" xmlns="" val="4008879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latin typeface="Times New Roman" pitchFamily="18" charset="0"/>
                <a:cs typeface="Times New Roman" pitchFamily="18" charset="0"/>
              </a:rPr>
              <a:t>SCALABILITY/FUTURE SCOPE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677334" y="1828801"/>
            <a:ext cx="9876366" cy="4212562"/>
          </a:xfrm>
        </p:spPr>
        <p:txBody>
          <a:bodyPr>
            <a:normAutofit fontScale="92500" lnSpcReduction="20000"/>
          </a:bodyPr>
          <a:lstStyle/>
          <a:p>
            <a:pPr algn="just">
              <a:buNone/>
            </a:pPr>
            <a:r>
              <a:rPr lang="en-US" dirty="0" smtClean="0"/>
              <a:t> </a:t>
            </a:r>
          </a:p>
          <a:p>
            <a:pPr algn="just">
              <a:buNone/>
            </a:pPr>
            <a:r>
              <a:rPr lang="en-IN" dirty="0" smtClean="0"/>
              <a:t> </a:t>
            </a:r>
            <a:r>
              <a:rPr lang="en-IN" sz="3200" dirty="0" smtClean="0">
                <a:latin typeface="Times New Roman" pitchFamily="18" charset="0"/>
                <a:cs typeface="Times New Roman" pitchFamily="18" charset="0"/>
              </a:rPr>
              <a:t>We can able to predict  various kinds of plant disease in the plant.</a:t>
            </a:r>
          </a:p>
          <a:p>
            <a:pPr algn="just">
              <a:buNone/>
            </a:pPr>
            <a:r>
              <a:rPr lang="en-IN" sz="3200" dirty="0" smtClean="0">
                <a:latin typeface="Times New Roman" pitchFamily="18" charset="0"/>
                <a:cs typeface="Times New Roman" pitchFamily="18" charset="0"/>
              </a:rPr>
              <a:t> </a:t>
            </a:r>
          </a:p>
          <a:p>
            <a:pPr algn="just">
              <a:buNone/>
            </a:pPr>
            <a:r>
              <a:rPr lang="en-IN" sz="3200" dirty="0" smtClean="0">
                <a:latin typeface="Times New Roman" pitchFamily="18" charset="0"/>
                <a:cs typeface="Times New Roman" pitchFamily="18" charset="0"/>
              </a:rPr>
              <a:t>The parameters  as </a:t>
            </a:r>
            <a:r>
              <a:rPr lang="en-US" sz="3200" dirty="0" smtClean="0">
                <a:latin typeface="Times New Roman" pitchFamily="18" charset="0"/>
                <a:cs typeface="Times New Roman" pitchFamily="18" charset="0"/>
              </a:rPr>
              <a:t>pH, temperature, humidity, and moisture are include for the plant disease prediction.</a:t>
            </a:r>
          </a:p>
          <a:p>
            <a:pPr algn="just">
              <a:buNone/>
            </a:pPr>
            <a:endParaRPr lang="en-IN" sz="3200" dirty="0" smtClean="0">
              <a:latin typeface="Times New Roman" pitchFamily="18" charset="0"/>
              <a:cs typeface="Times New Roman" pitchFamily="18" charset="0"/>
            </a:endParaRPr>
          </a:p>
          <a:p>
            <a:pPr algn="just">
              <a:buNone/>
            </a:pPr>
            <a:r>
              <a:rPr lang="en-IN" sz="3200" dirty="0" smtClean="0">
                <a:latin typeface="Times New Roman" pitchFamily="18" charset="0"/>
                <a:cs typeface="Times New Roman" pitchFamily="18" charset="0"/>
              </a:rPr>
              <a:t>Mostly it  saves the soil condition and help in the rich nutrient in the plant growth.</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CCC77E-B23F-28B9-EBE9-E54EC04A9DBF}"/>
              </a:ext>
            </a:extLst>
          </p:cNvPr>
          <p:cNvSpPr>
            <a:spLocks noGrp="1"/>
          </p:cNvSpPr>
          <p:nvPr>
            <p:ph type="title"/>
          </p:nvPr>
        </p:nvSpPr>
        <p:spPr>
          <a:xfrm>
            <a:off x="317241" y="365125"/>
            <a:ext cx="11036559" cy="6054336"/>
          </a:xfrm>
        </p:spPr>
        <p:txBody>
          <a:bodyPr>
            <a:normAutofit/>
          </a:bodyPr>
          <a:lstStyle/>
          <a:p>
            <a:pPr algn="just"/>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
            </a:r>
            <a:br>
              <a:rPr lang="en-US" sz="4800"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r>
            <a:br>
              <a:rPr lang="en-US" sz="4800"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r>
            <a:br>
              <a:rPr lang="en-US" sz="4800" dirty="0" smtClean="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                     </a:t>
            </a: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3194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67973-337D-14B5-3255-500FEE4192B4}"/>
              </a:ext>
            </a:extLst>
          </p:cNvPr>
          <p:cNvSpPr>
            <a:spLocks noGrp="1"/>
          </p:cNvSpPr>
          <p:nvPr>
            <p:ph type="title"/>
          </p:nvPr>
        </p:nvSpPr>
        <p:spPr>
          <a:xfrm>
            <a:off x="677333" y="248194"/>
            <a:ext cx="11171767" cy="1201783"/>
          </a:xfrm>
        </p:spPr>
        <p:txBody>
          <a:bodyPr>
            <a:normAutofit/>
          </a:bodyPr>
          <a:lstStyle/>
          <a:p>
            <a:r>
              <a:rPr lang="en-US" dirty="0" smtClean="0">
                <a:latin typeface="Times New Roman" pitchFamily="18" charset="0"/>
                <a:cs typeface="Times New Roman" pitchFamily="18" charset="0"/>
              </a:rPr>
              <a:t>      FERTILIZER </a:t>
            </a:r>
            <a:r>
              <a:rPr lang="en-US" dirty="0">
                <a:latin typeface="Times New Roman" pitchFamily="18" charset="0"/>
                <a:cs typeface="Times New Roman" pitchFamily="18" charset="0"/>
              </a:rPr>
              <a:t>RECOMMENDATION SYSTEM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FOR </a:t>
            </a:r>
            <a:r>
              <a:rPr lang="en-US" dirty="0">
                <a:latin typeface="Times New Roman" pitchFamily="18" charset="0"/>
                <a:cs typeface="Times New Roman" pitchFamily="18" charset="0"/>
              </a:rPr>
              <a:t>DISAESE PREDICTION</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DB53DE6-0E2A-E4FE-3727-9685F87B856C}"/>
              </a:ext>
            </a:extLst>
          </p:cNvPr>
          <p:cNvSpPr>
            <a:spLocks noGrp="1"/>
          </p:cNvSpPr>
          <p:nvPr>
            <p:ph idx="1"/>
          </p:nvPr>
        </p:nvSpPr>
        <p:spPr>
          <a:xfrm>
            <a:off x="165100" y="1672046"/>
            <a:ext cx="11798300" cy="4702628"/>
          </a:xfrm>
        </p:spPr>
        <p:txBody>
          <a:bodyPr>
            <a:normAutofit fontScale="25000" lnSpcReduction="20000"/>
          </a:bodyPr>
          <a:lstStyle/>
          <a:p>
            <a:pPr marL="0" indent="0">
              <a:buNone/>
            </a:pPr>
            <a:r>
              <a:rPr lang="en-US" sz="3800" dirty="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                                  </a:t>
            </a:r>
            <a:r>
              <a:rPr lang="en-US" sz="11200" b="1" dirty="0">
                <a:latin typeface="Times New Roman" pitchFamily="18" charset="0"/>
                <a:cs typeface="Times New Roman" pitchFamily="18" charset="0"/>
              </a:rPr>
              <a:t>Domain : Artificial Intelligence</a:t>
            </a:r>
          </a:p>
          <a:p>
            <a:pPr marL="0" indent="0">
              <a:buNone/>
            </a:pPr>
            <a:r>
              <a:rPr lang="en-US" sz="11200" b="1" dirty="0">
                <a:latin typeface="Times New Roman" pitchFamily="18" charset="0"/>
                <a:cs typeface="Times New Roman" pitchFamily="18" charset="0"/>
              </a:rPr>
              <a:t>                                      </a:t>
            </a:r>
          </a:p>
          <a:p>
            <a:pPr marL="0" indent="0" algn="just">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TEAM </a:t>
            </a:r>
            <a:r>
              <a:rPr lang="en-US" sz="6400" b="1" dirty="0">
                <a:latin typeface="Times New Roman" pitchFamily="18" charset="0"/>
                <a:cs typeface="Times New Roman" pitchFamily="18" charset="0"/>
              </a:rPr>
              <a:t>ID                </a:t>
            </a:r>
            <a:r>
              <a:rPr lang="en-US" sz="6400" b="1" dirty="0" smtClean="0">
                <a:latin typeface="Times New Roman" pitchFamily="18" charset="0"/>
                <a:cs typeface="Times New Roman" pitchFamily="18" charset="0"/>
              </a:rPr>
              <a:t>: </a:t>
            </a:r>
            <a:r>
              <a:rPr lang="en-US" sz="6400" b="1" dirty="0">
                <a:latin typeface="Times New Roman" pitchFamily="18" charset="0"/>
                <a:cs typeface="Times New Roman" pitchFamily="18" charset="0"/>
              </a:rPr>
              <a:t>PNT2022TMID38677</a:t>
            </a:r>
          </a:p>
          <a:p>
            <a:pPr marL="0" indent="0" algn="just">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TEAM SIZE             : </a:t>
            </a:r>
            <a:r>
              <a:rPr lang="en-US" sz="6400" b="1" dirty="0">
                <a:latin typeface="Times New Roman" pitchFamily="18" charset="0"/>
                <a:cs typeface="Times New Roman" pitchFamily="18" charset="0"/>
              </a:rPr>
              <a:t>4</a:t>
            </a:r>
          </a:p>
          <a:p>
            <a:pPr marL="0" indent="0" algn="just">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Team </a:t>
            </a:r>
            <a:r>
              <a:rPr lang="en-US" sz="6400" b="1" dirty="0">
                <a:latin typeface="Times New Roman" pitchFamily="18" charset="0"/>
                <a:cs typeface="Times New Roman" pitchFamily="18" charset="0"/>
              </a:rPr>
              <a:t>Leader            : Vincy </a:t>
            </a:r>
            <a:r>
              <a:rPr lang="en-US" sz="6400" b="1" dirty="0" err="1">
                <a:latin typeface="Times New Roman" pitchFamily="18" charset="0"/>
                <a:cs typeface="Times New Roman" pitchFamily="18" charset="0"/>
              </a:rPr>
              <a:t>Rashitha</a:t>
            </a:r>
            <a:r>
              <a:rPr lang="en-US" sz="6400" b="1" dirty="0">
                <a:latin typeface="Times New Roman" pitchFamily="18" charset="0"/>
                <a:cs typeface="Times New Roman" pitchFamily="18" charset="0"/>
              </a:rPr>
              <a:t> EL</a:t>
            </a:r>
            <a:endParaRPr lang="en-US" sz="6400" b="1" u="sng" dirty="0">
              <a:latin typeface="Times New Roman" pitchFamily="18" charset="0"/>
              <a:cs typeface="Times New Roman" pitchFamily="18" charset="0"/>
            </a:endParaRPr>
          </a:p>
          <a:p>
            <a:pPr marL="0" indent="0" algn="just">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1.Team </a:t>
            </a:r>
            <a:r>
              <a:rPr lang="en-US" sz="6400" b="1" dirty="0">
                <a:latin typeface="Times New Roman" pitchFamily="18" charset="0"/>
                <a:cs typeface="Times New Roman" pitchFamily="18" charset="0"/>
              </a:rPr>
              <a:t>Member      :  </a:t>
            </a:r>
            <a:r>
              <a:rPr lang="en-US" sz="6400" b="1" dirty="0" err="1">
                <a:latin typeface="Times New Roman" pitchFamily="18" charset="0"/>
                <a:cs typeface="Times New Roman" pitchFamily="18" charset="0"/>
              </a:rPr>
              <a:t>Dhatchayani</a:t>
            </a:r>
            <a:r>
              <a:rPr lang="en-US" sz="6400" b="1" dirty="0">
                <a:latin typeface="Times New Roman" pitchFamily="18" charset="0"/>
                <a:cs typeface="Times New Roman" pitchFamily="18" charset="0"/>
              </a:rPr>
              <a:t> S                                                           </a:t>
            </a:r>
          </a:p>
          <a:p>
            <a:pPr marL="0" indent="0" algn="just">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2.Team </a:t>
            </a:r>
            <a:r>
              <a:rPr lang="en-US" sz="6400" b="1" dirty="0">
                <a:latin typeface="Times New Roman" pitchFamily="18" charset="0"/>
                <a:cs typeface="Times New Roman" pitchFamily="18" charset="0"/>
              </a:rPr>
              <a:t>Member      :  Saraswathi K                                                           </a:t>
            </a:r>
          </a:p>
          <a:p>
            <a:pPr marL="0" indent="0" algn="just">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3.Team </a:t>
            </a:r>
            <a:r>
              <a:rPr lang="en-US" sz="6400" b="1" dirty="0">
                <a:latin typeface="Times New Roman" pitchFamily="18" charset="0"/>
                <a:cs typeface="Times New Roman" pitchFamily="18" charset="0"/>
              </a:rPr>
              <a:t>Member      :  </a:t>
            </a:r>
            <a:r>
              <a:rPr lang="en-US" sz="6400" b="1" dirty="0" err="1">
                <a:latin typeface="Times New Roman" pitchFamily="18" charset="0"/>
                <a:cs typeface="Times New Roman" pitchFamily="18" charset="0"/>
              </a:rPr>
              <a:t>Divya</a:t>
            </a:r>
            <a:r>
              <a:rPr lang="en-US" sz="6400" b="1" dirty="0">
                <a:latin typeface="Times New Roman" pitchFamily="18" charset="0"/>
                <a:cs typeface="Times New Roman" pitchFamily="18" charset="0"/>
              </a:rPr>
              <a:t> K </a:t>
            </a:r>
          </a:p>
          <a:p>
            <a:pPr marL="0" indent="0" algn="just">
              <a:buNone/>
            </a:pPr>
            <a:r>
              <a:rPr lang="en-US" sz="6400" b="1" dirty="0">
                <a:latin typeface="Times New Roman" pitchFamily="18" charset="0"/>
                <a:cs typeface="Times New Roman" pitchFamily="18" charset="0"/>
              </a:rPr>
              <a:t>                                                                                 </a:t>
            </a:r>
          </a:p>
          <a:p>
            <a:pPr marL="0" indent="0">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a:t>
            </a:r>
            <a:endParaRPr lang="en-US" sz="6400" b="1" dirty="0">
              <a:latin typeface="Times New Roman" pitchFamily="18" charset="0"/>
              <a:cs typeface="Times New Roman" pitchFamily="18" charset="0"/>
            </a:endParaRPr>
          </a:p>
          <a:p>
            <a:pPr marL="0" indent="0">
              <a:buNone/>
            </a:pPr>
            <a:r>
              <a:rPr lang="en-US" sz="6400" b="1" dirty="0">
                <a:latin typeface="Times New Roman" pitchFamily="18" charset="0"/>
                <a:cs typeface="Times New Roman" pitchFamily="18" charset="0"/>
              </a:rPr>
              <a:t> </a:t>
            </a:r>
            <a:r>
              <a:rPr lang="en-US" sz="6400" b="1" dirty="0" smtClean="0">
                <a:latin typeface="Times New Roman" pitchFamily="18" charset="0"/>
                <a:cs typeface="Times New Roman" pitchFamily="18" charset="0"/>
              </a:rPr>
              <a:t> </a:t>
            </a:r>
            <a:r>
              <a:rPr lang="en-US" sz="6400" b="1" dirty="0">
                <a:latin typeface="Times New Roman" pitchFamily="18" charset="0"/>
                <a:cs typeface="Times New Roman" pitchFamily="18" charset="0"/>
              </a:rPr>
              <a:t>INDUSTRY MENTOR   </a:t>
            </a:r>
            <a:r>
              <a:rPr lang="en-US" sz="6400" b="1" dirty="0" smtClean="0">
                <a:latin typeface="Times New Roman" pitchFamily="18" charset="0"/>
                <a:cs typeface="Times New Roman" pitchFamily="18" charset="0"/>
              </a:rPr>
              <a:t>                    SPOC                                            FACULTY MENTOR                     PROJECT EVALUATOR </a:t>
            </a:r>
            <a:endParaRPr lang="en-IN" sz="6400" b="1" dirty="0">
              <a:latin typeface="Times New Roman" pitchFamily="18" charset="0"/>
              <a:cs typeface="Times New Roman" pitchFamily="18" charset="0"/>
            </a:endParaRPr>
          </a:p>
          <a:p>
            <a:pPr marL="0" indent="0">
              <a:buNone/>
            </a:pPr>
            <a:r>
              <a:rPr lang="en-IN" sz="6400" b="1" dirty="0">
                <a:latin typeface="Times New Roman" pitchFamily="18" charset="0"/>
                <a:cs typeface="Times New Roman" pitchFamily="18" charset="0"/>
              </a:rPr>
              <a:t> </a:t>
            </a:r>
            <a:r>
              <a:rPr lang="en-IN" sz="6400" b="1" dirty="0" smtClean="0">
                <a:latin typeface="Times New Roman" pitchFamily="18" charset="0"/>
                <a:cs typeface="Times New Roman" pitchFamily="18" charset="0"/>
              </a:rPr>
              <a:t>MS</a:t>
            </a:r>
            <a:r>
              <a:rPr lang="en-IN" sz="6400" b="1" dirty="0">
                <a:latin typeface="Times New Roman" pitchFamily="18" charset="0"/>
                <a:cs typeface="Times New Roman" pitchFamily="18" charset="0"/>
              </a:rPr>
              <a:t>. DURGA </a:t>
            </a:r>
            <a:r>
              <a:rPr lang="en-IN" sz="6400" b="1" dirty="0" smtClean="0">
                <a:latin typeface="Times New Roman" pitchFamily="18" charset="0"/>
                <a:cs typeface="Times New Roman" pitchFamily="18" charset="0"/>
              </a:rPr>
              <a:t>PRASAD    </a:t>
            </a:r>
            <a:r>
              <a:rPr lang="en-IN" sz="6400" b="1" dirty="0" err="1" smtClean="0">
                <a:latin typeface="Times New Roman" pitchFamily="18" charset="0"/>
                <a:cs typeface="Times New Roman" pitchFamily="18" charset="0"/>
              </a:rPr>
              <a:t>Dr.A.BHUVENSWARI</a:t>
            </a:r>
            <a:r>
              <a:rPr lang="en-IN" sz="6400" b="1" dirty="0" smtClean="0">
                <a:latin typeface="Times New Roman" pitchFamily="18" charset="0"/>
                <a:cs typeface="Times New Roman" pitchFamily="18" charset="0"/>
              </a:rPr>
              <a:t>  </a:t>
            </a:r>
            <a:r>
              <a:rPr lang="en-IN" sz="6400" b="1" dirty="0" err="1" smtClean="0">
                <a:latin typeface="Times New Roman" pitchFamily="18" charset="0"/>
                <a:cs typeface="Times New Roman" pitchFamily="18" charset="0"/>
              </a:rPr>
              <a:t>M.E.Ph.D</a:t>
            </a:r>
            <a:r>
              <a:rPr lang="en-IN" sz="6400" b="1" dirty="0" smtClean="0">
                <a:latin typeface="Times New Roman" pitchFamily="18" charset="0"/>
                <a:cs typeface="Times New Roman" pitchFamily="18" charset="0"/>
              </a:rPr>
              <a:t>       </a:t>
            </a:r>
            <a:r>
              <a:rPr lang="en-IN" sz="6400" b="1" dirty="0" err="1" smtClean="0">
                <a:latin typeface="Times New Roman" pitchFamily="18" charset="0"/>
                <a:cs typeface="Times New Roman" pitchFamily="18" charset="0"/>
              </a:rPr>
              <a:t>Dr.N.ELAMATHI</a:t>
            </a:r>
            <a:r>
              <a:rPr lang="en-IN" sz="6400" b="1" dirty="0" smtClean="0">
                <a:latin typeface="Times New Roman" pitchFamily="18" charset="0"/>
                <a:cs typeface="Times New Roman" pitchFamily="18" charset="0"/>
              </a:rPr>
              <a:t> </a:t>
            </a:r>
            <a:r>
              <a:rPr lang="en-IN" sz="6400" b="1" dirty="0" err="1" smtClean="0">
                <a:latin typeface="Times New Roman" pitchFamily="18" charset="0"/>
                <a:cs typeface="Times New Roman" pitchFamily="18" charset="0"/>
              </a:rPr>
              <a:t>M.E.,Ph.D</a:t>
            </a:r>
            <a:r>
              <a:rPr lang="en-IN" sz="6400" b="1" dirty="0" smtClean="0">
                <a:latin typeface="Times New Roman" pitchFamily="18" charset="0"/>
                <a:cs typeface="Times New Roman" pitchFamily="18" charset="0"/>
              </a:rPr>
              <a:t>.,     MR.M.EZHILVENDHAN </a:t>
            </a:r>
            <a:r>
              <a:rPr lang="en-IN" sz="6400" b="1" dirty="0" err="1" smtClean="0">
                <a:latin typeface="Times New Roman" pitchFamily="18" charset="0"/>
                <a:cs typeface="Times New Roman" pitchFamily="18" charset="0"/>
              </a:rPr>
              <a:t>M.Tech</a:t>
            </a:r>
            <a:r>
              <a:rPr lang="en-IN" sz="6400" b="1" dirty="0" smtClean="0">
                <a:latin typeface="Times New Roman" pitchFamily="18" charset="0"/>
                <a:cs typeface="Times New Roman" pitchFamily="18" charset="0"/>
              </a:rPr>
              <a:t>.,                                                                                        </a:t>
            </a:r>
            <a:endParaRPr lang="en-IN" dirty="0"/>
          </a:p>
          <a:p>
            <a:pPr marL="0" indent="0">
              <a:buNone/>
            </a:pPr>
            <a:endParaRPr lang="en-IN" dirty="0"/>
          </a:p>
        </p:txBody>
      </p:sp>
    </p:spTree>
    <p:extLst>
      <p:ext uri="{BB962C8B-B14F-4D97-AF65-F5344CB8AC3E}">
        <p14:creationId xmlns:p14="http://schemas.microsoft.com/office/powerpoint/2010/main" xmlns="" val="206655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B7593-360E-947E-E001-E0DD9DEA5D33}"/>
              </a:ext>
            </a:extLst>
          </p:cNvPr>
          <p:cNvSpPr>
            <a:spLocks noGrp="1"/>
          </p:cNvSpPr>
          <p:nvPr>
            <p:ph type="title"/>
          </p:nvPr>
        </p:nvSpPr>
        <p:spPr>
          <a:xfrm>
            <a:off x="671804" y="365125"/>
            <a:ext cx="10681996" cy="1325563"/>
          </a:xfrm>
        </p:spPr>
        <p:txBody>
          <a:bodyPr>
            <a:normAutofit/>
          </a:bodyPr>
          <a:lstStyle/>
          <a:p>
            <a:r>
              <a:rPr lang="en-IN" u="sng" dirty="0">
                <a:latin typeface="Times New Roman" pitchFamily="18" charset="0"/>
                <a:cs typeface="Times New Roman" pitchFamily="18" charset="0"/>
              </a:rPr>
              <a:t>PRESENTATION OVERVIEW</a:t>
            </a:r>
          </a:p>
        </p:txBody>
      </p:sp>
      <p:sp>
        <p:nvSpPr>
          <p:cNvPr id="3" name="Content Placeholder 2">
            <a:extLst>
              <a:ext uri="{FF2B5EF4-FFF2-40B4-BE49-F238E27FC236}">
                <a16:creationId xmlns:a16="http://schemas.microsoft.com/office/drawing/2014/main" xmlns="" id="{189531E0-267E-F152-11B3-B8DD4C155895}"/>
              </a:ext>
            </a:extLst>
          </p:cNvPr>
          <p:cNvSpPr>
            <a:spLocks noGrp="1"/>
          </p:cNvSpPr>
          <p:nvPr>
            <p:ph sz="half" idx="1"/>
          </p:nvPr>
        </p:nvSpPr>
        <p:spPr>
          <a:xfrm>
            <a:off x="992777" y="1355361"/>
            <a:ext cx="5355772" cy="5032375"/>
          </a:xfrm>
        </p:spPr>
        <p:txBody>
          <a:bodyPr>
            <a:normAutofit/>
          </a:bodyPr>
          <a:lstStyle/>
          <a:p>
            <a:r>
              <a:rPr lang="en-US" sz="2800" dirty="0" smtClean="0">
                <a:latin typeface="Times New Roman" pitchFamily="18" charset="0"/>
                <a:cs typeface="Times New Roman" pitchFamily="18" charset="0"/>
              </a:rPr>
              <a:t>Abstract</a:t>
            </a:r>
          </a:p>
          <a:p>
            <a:r>
              <a:rPr lang="en-US" sz="2800" dirty="0" smtClean="0">
                <a:latin typeface="Times New Roman" pitchFamily="18" charset="0"/>
                <a:cs typeface="Times New Roman" pitchFamily="18" charset="0"/>
              </a:rPr>
              <a:t>Problem Statement</a:t>
            </a:r>
          </a:p>
          <a:p>
            <a:r>
              <a:rPr lang="en-IN" sz="2800" dirty="0" smtClean="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Technical Architecture</a:t>
            </a:r>
          </a:p>
          <a:p>
            <a:r>
              <a:rPr lang="en-IN" sz="2800" dirty="0" smtClean="0">
                <a:latin typeface="Times New Roman" pitchFamily="18" charset="0"/>
                <a:cs typeface="Times New Roman" pitchFamily="18" charset="0"/>
              </a:rPr>
              <a:t>Demo of the project</a:t>
            </a:r>
            <a:endParaRPr lang="en-US"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Performance Metrics </a:t>
            </a:r>
          </a:p>
          <a:p>
            <a:r>
              <a:rPr lang="en-IN" sz="2800" dirty="0" smtClean="0">
                <a:latin typeface="Times New Roman" pitchFamily="18" charset="0"/>
                <a:cs typeface="Times New Roman" pitchFamily="18" charset="0"/>
              </a:rPr>
              <a:t>Scalability </a:t>
            </a:r>
          </a:p>
          <a:p>
            <a:r>
              <a:rPr lang="en-IN" sz="2800" dirty="0" smtClean="0">
                <a:latin typeface="Times New Roman" pitchFamily="18" charset="0"/>
                <a:cs typeface="Times New Roman" pitchFamily="18" charset="0"/>
              </a:rPr>
              <a:t>Future Scope</a:t>
            </a:r>
            <a:endParaRPr lang="en-US" sz="2800" dirty="0">
              <a:latin typeface="Times New Roman" pitchFamily="18" charset="0"/>
              <a:cs typeface="Times New Roman" pitchFamily="18" charset="0"/>
            </a:endParaRPr>
          </a:p>
          <a:p>
            <a:endParaRPr lang="en-US" dirty="0"/>
          </a:p>
          <a:p>
            <a:endParaRPr lang="en-US" dirty="0"/>
          </a:p>
          <a:p>
            <a:endParaRPr lang="en-IN" dirty="0"/>
          </a:p>
          <a:p>
            <a:endParaRPr lang="en-US" dirty="0"/>
          </a:p>
          <a:p>
            <a:pPr marL="0" indent="0">
              <a:buNone/>
            </a:pPr>
            <a:endParaRPr lang="en-US" u="sng" dirty="0"/>
          </a:p>
        </p:txBody>
      </p:sp>
      <p:sp>
        <p:nvSpPr>
          <p:cNvPr id="4" name="Content Placeholder 3">
            <a:extLst>
              <a:ext uri="{FF2B5EF4-FFF2-40B4-BE49-F238E27FC236}">
                <a16:creationId xmlns:a16="http://schemas.microsoft.com/office/drawing/2014/main" xmlns="" id="{39FAA540-FD52-4CBD-14F2-B28AFB9B9457}"/>
              </a:ext>
            </a:extLst>
          </p:cNvPr>
          <p:cNvSpPr>
            <a:spLocks noGrp="1"/>
          </p:cNvSpPr>
          <p:nvPr>
            <p:ph sz="half" idx="2"/>
          </p:nvPr>
        </p:nvSpPr>
        <p:spPr>
          <a:xfrm>
            <a:off x="5617031" y="3409406"/>
            <a:ext cx="3226524" cy="3364617"/>
          </a:xfrm>
        </p:spPr>
        <p:txBody>
          <a:bodyPr>
            <a:normAutofit/>
          </a:bodyPr>
          <a:lstStyle/>
          <a:p>
            <a:pPr>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xmlns="" val="2633425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2B06D-8FD3-F9B5-1823-018BFE034D58}"/>
              </a:ext>
            </a:extLst>
          </p:cNvPr>
          <p:cNvSpPr>
            <a:spLocks noGrp="1"/>
          </p:cNvSpPr>
          <p:nvPr>
            <p:ph type="title"/>
          </p:nvPr>
        </p:nvSpPr>
        <p:spPr>
          <a:xfrm>
            <a:off x="677334" y="235132"/>
            <a:ext cx="9498632" cy="731519"/>
          </a:xfrm>
        </p:spPr>
        <p:txBody>
          <a:bodyPr/>
          <a:lstStyle/>
          <a:p>
            <a:r>
              <a:rPr lang="en-IN" dirty="0">
                <a:latin typeface="Times New Roman" pitchFamily="18" charset="0"/>
                <a:cs typeface="Times New Roman" pitchFamily="18" charset="0"/>
              </a:rPr>
              <a:t>                            </a:t>
            </a:r>
            <a:r>
              <a:rPr lang="en-IN" u="sng" dirty="0">
                <a:latin typeface="Times New Roman" pitchFamily="18" charset="0"/>
                <a:cs typeface="Times New Roman" pitchFamily="18" charset="0"/>
              </a:rPr>
              <a:t>ABSTRACT</a:t>
            </a:r>
          </a:p>
        </p:txBody>
      </p:sp>
      <p:sp>
        <p:nvSpPr>
          <p:cNvPr id="3" name="Content Placeholder 2">
            <a:extLst>
              <a:ext uri="{FF2B5EF4-FFF2-40B4-BE49-F238E27FC236}">
                <a16:creationId xmlns:a16="http://schemas.microsoft.com/office/drawing/2014/main" xmlns="" id="{F195216A-6FDC-4F81-F7BA-8B09B5DE4E77}"/>
              </a:ext>
            </a:extLst>
          </p:cNvPr>
          <p:cNvSpPr>
            <a:spLocks noGrp="1"/>
          </p:cNvSpPr>
          <p:nvPr>
            <p:ph idx="1"/>
          </p:nvPr>
        </p:nvSpPr>
        <p:spPr>
          <a:xfrm>
            <a:off x="625151" y="979714"/>
            <a:ext cx="10954139" cy="5590903"/>
          </a:xfrm>
        </p:spPr>
        <p:txBody>
          <a:bodyPr>
            <a:noAutofit/>
          </a:bodyPr>
          <a:lstStyle/>
          <a:p>
            <a:pPr algn="just"/>
            <a:r>
              <a:rPr lang="en-US" sz="2400" dirty="0">
                <a:latin typeface="Times New Roman" panose="02020603050405020304" pitchFamily="18" charset="0"/>
                <a:cs typeface="Times New Roman" panose="02020603050405020304" pitchFamily="18" charset="0"/>
              </a:rPr>
              <a:t>Agriculture is the most important sector in today’s </a:t>
            </a:r>
            <a:r>
              <a:rPr lang="en-US" sz="2400" dirty="0" err="1">
                <a:latin typeface="Times New Roman" panose="02020603050405020304" pitchFamily="18" charset="0"/>
                <a:cs typeface="Times New Roman" panose="02020603050405020304" pitchFamily="18" charset="0"/>
              </a:rPr>
              <a:t>life,Most</a:t>
            </a:r>
            <a:r>
              <a:rPr lang="en-US" sz="2400" dirty="0">
                <a:latin typeface="Times New Roman" panose="02020603050405020304" pitchFamily="18" charset="0"/>
                <a:cs typeface="Times New Roman" panose="02020603050405020304" pitchFamily="18" charset="0"/>
              </a:rPr>
              <a:t> plants are affected by a wide variety of bacterial and fungal diseases.</a:t>
            </a:r>
          </a:p>
          <a:p>
            <a:pPr algn="just"/>
            <a:r>
              <a:rPr lang="en-US" sz="2400" dirty="0">
                <a:latin typeface="Times New Roman" panose="02020603050405020304" pitchFamily="18" charset="0"/>
                <a:cs typeface="Times New Roman" panose="02020603050405020304" pitchFamily="18" charset="0"/>
              </a:rPr>
              <a:t> Diseases on plants placed a major constraint on the production and a major threat to food security. </a:t>
            </a:r>
          </a:p>
          <a:p>
            <a:pPr algn="just"/>
            <a:r>
              <a:rPr lang="en-US" sz="2400" dirty="0">
                <a:latin typeface="Times New Roman" panose="02020603050405020304" pitchFamily="18" charset="0"/>
                <a:cs typeface="Times New Roman" panose="02020603050405020304" pitchFamily="18" charset="0"/>
              </a:rPr>
              <a:t>Hence, early and accurate identification of plant diseases is essential to ensure high quantity and best quality. </a:t>
            </a:r>
          </a:p>
          <a:p>
            <a:pPr algn="just"/>
            <a:r>
              <a:rPr lang="en-US" sz="2400" dirty="0">
                <a:latin typeface="Times New Roman" panose="02020603050405020304" pitchFamily="18" charset="0"/>
                <a:cs typeface="Times New Roman" panose="02020603050405020304" pitchFamily="18" charset="0"/>
              </a:rPr>
              <a:t>In recent years, the number of diseases on plants and the degree of harm caused has increased due to the variation in pathogen varieties, changes in cultivation methods, and inadequate plant protection techniques.</a:t>
            </a:r>
          </a:p>
          <a:p>
            <a:pPr algn="just"/>
            <a:r>
              <a:rPr lang="en-US" sz="2400" dirty="0">
                <a:latin typeface="Times New Roman" panose="02020603050405020304" pitchFamily="18" charset="0"/>
                <a:cs typeface="Times New Roman" panose="02020603050405020304" pitchFamily="18" charset="0"/>
              </a:rPr>
              <a:t> An automated system is introduced to identify different diseases on plants by checking the symptoms shown on the leaves of the plant. </a:t>
            </a:r>
          </a:p>
          <a:p>
            <a:pPr algn="just"/>
            <a:r>
              <a:rPr lang="en-US" sz="2400" dirty="0" smtClean="0">
                <a:latin typeface="Times New Roman" panose="02020603050405020304" pitchFamily="18" charset="0"/>
                <a:cs typeface="Times New Roman" panose="02020603050405020304" pitchFamily="18" charset="0"/>
              </a:rPr>
              <a:t>The most efficient technique is </a:t>
            </a:r>
            <a:r>
              <a:rPr lang="en-US" sz="2400" dirty="0">
                <a:latin typeface="Times New Roman" panose="02020603050405020304" pitchFamily="18" charset="0"/>
                <a:cs typeface="Times New Roman" panose="02020603050405020304" pitchFamily="18" charset="0"/>
              </a:rPr>
              <a:t>used to identify the diseases and suggest the precautions that can be taken for those diseases.</a:t>
            </a:r>
          </a:p>
        </p:txBody>
      </p:sp>
    </p:spTree>
    <p:extLst>
      <p:ext uri="{BB962C8B-B14F-4D97-AF65-F5344CB8AC3E}">
        <p14:creationId xmlns:p14="http://schemas.microsoft.com/office/powerpoint/2010/main" xmlns="" val="132308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CB8FD-2A20-9BD7-13DF-91030110CB61}"/>
              </a:ext>
            </a:extLst>
          </p:cNvPr>
          <p:cNvSpPr>
            <a:spLocks noGrp="1"/>
          </p:cNvSpPr>
          <p:nvPr>
            <p:ph type="title"/>
          </p:nvPr>
        </p:nvSpPr>
        <p:spPr>
          <a:xfrm>
            <a:off x="677333" y="274320"/>
            <a:ext cx="10648163" cy="1123406"/>
          </a:xfrm>
        </p:spPr>
        <p:txBody>
          <a:bodyPr/>
          <a:lstStyle/>
          <a:p>
            <a:r>
              <a:rPr lang="en-US" dirty="0"/>
              <a:t>             </a:t>
            </a:r>
            <a:r>
              <a:rPr kumimoji="0" lang="en-IN" i="0" u="sng" strike="noStrike" kern="0" cap="none" spc="0" normalizeH="0" baseline="0" noProof="0" dirty="0">
                <a:ln>
                  <a:noFill/>
                </a:ln>
                <a:effectLst/>
                <a:uLnTx/>
                <a:uFillTx/>
                <a:latin typeface="Times New Roman" panose="02020603050405020304"/>
                <a:ea typeface="+mj-ea"/>
                <a:cs typeface="Times New Roman" panose="02020603050405020304"/>
              </a:rPr>
              <a:t>PROBLEM STATEMENT</a:t>
            </a:r>
            <a:endParaRPr lang="en-IN" dirty="0"/>
          </a:p>
        </p:txBody>
      </p:sp>
      <p:sp>
        <p:nvSpPr>
          <p:cNvPr id="3" name="Content Placeholder 2">
            <a:extLst>
              <a:ext uri="{FF2B5EF4-FFF2-40B4-BE49-F238E27FC236}">
                <a16:creationId xmlns:a16="http://schemas.microsoft.com/office/drawing/2014/main" xmlns="" id="{45014A35-3A0D-089F-8410-FA445FADD236}"/>
              </a:ext>
            </a:extLst>
          </p:cNvPr>
          <p:cNvSpPr>
            <a:spLocks noGrp="1"/>
          </p:cNvSpPr>
          <p:nvPr>
            <p:ph idx="1"/>
          </p:nvPr>
        </p:nvSpPr>
        <p:spPr>
          <a:xfrm>
            <a:off x="838200" y="1005840"/>
            <a:ext cx="10750420" cy="5646887"/>
          </a:xfrm>
        </p:spPr>
        <p:txBody>
          <a:bodyPr>
            <a:noAutofit/>
          </a:bodyPr>
          <a:lstStyle/>
          <a:p>
            <a:pPr algn="just"/>
            <a:r>
              <a:rPr lang="en-US" sz="2400" dirty="0">
                <a:solidFill>
                  <a:srgbClr val="202124"/>
                </a:solidFill>
                <a:latin typeface="Times New Roman" panose="02020603050405020304" pitchFamily="18" charset="0"/>
                <a:cs typeface="Times New Roman" panose="02020603050405020304" pitchFamily="18" charset="0"/>
              </a:rPr>
              <a:t>To grow, plants require nitrogen compounds from the soil </a:t>
            </a:r>
            <a:r>
              <a:rPr lang="en-US" sz="2400" b="0" i="0" dirty="0">
                <a:solidFill>
                  <a:srgbClr val="202124"/>
                </a:solidFill>
                <a:effectLst/>
                <a:latin typeface="Times New Roman" panose="02020603050405020304" pitchFamily="18" charset="0"/>
                <a:cs typeface="Times New Roman" panose="02020603050405020304" pitchFamily="18" charset="0"/>
              </a:rPr>
              <a:t>can be produced naturally or be provided by fertilizers.</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 However, applying excessive amounts of fertilizer leads to </a:t>
            </a:r>
            <a:r>
              <a:rPr lang="en-US" sz="2400" i="0" dirty="0">
                <a:solidFill>
                  <a:srgbClr val="202124"/>
                </a:solidFill>
                <a:effectLst/>
                <a:latin typeface="Times New Roman" panose="02020603050405020304" pitchFamily="18" charset="0"/>
                <a:cs typeface="Times New Roman" panose="02020603050405020304" pitchFamily="18" charset="0"/>
              </a:rPr>
              <a:t>the release of harmful greenhouse gases into the atmosphere and the eutrophication of our waterways</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Fertilizers are additional substances supplied to the crops to </a:t>
            </a:r>
            <a:r>
              <a:rPr lang="en-US" sz="2400" i="0" dirty="0">
                <a:solidFill>
                  <a:srgbClr val="202124"/>
                </a:solidFill>
                <a:effectLst/>
                <a:latin typeface="Times New Roman" panose="02020603050405020304" pitchFamily="18" charset="0"/>
                <a:cs typeface="Times New Roman" panose="02020603050405020304" pitchFamily="18" charset="0"/>
              </a:rPr>
              <a:t>increase their productivity.</a:t>
            </a:r>
            <a:r>
              <a:rPr lang="en-US" sz="2400" b="0" i="0" dirty="0">
                <a:solidFill>
                  <a:srgbClr val="202124"/>
                </a:solidFill>
                <a:effectLst/>
                <a:latin typeface="Times New Roman" panose="02020603050405020304" pitchFamily="18" charset="0"/>
                <a:cs typeface="Times New Roman" panose="02020603050405020304" pitchFamily="18" charset="0"/>
              </a:rPr>
              <a:t> These are used by the farmers daily to increase the crop yield. </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These fertilizers contain essential nutrients required by the plants, including nitrogen, potassium, and phosphorus</a:t>
            </a:r>
          </a:p>
          <a:p>
            <a:pPr algn="just"/>
            <a:r>
              <a:rPr lang="en-US" sz="2400" i="0" dirty="0">
                <a:solidFill>
                  <a:srgbClr val="202124"/>
                </a:solidFill>
                <a:effectLst/>
                <a:latin typeface="Times New Roman" panose="02020603050405020304" pitchFamily="18" charset="0"/>
                <a:cs typeface="Times New Roman" panose="02020603050405020304" pitchFamily="18" charset="0"/>
              </a:rPr>
              <a:t>Excess amounts of fertilizers may enter streams creating sources of nonpoint pollution.</a:t>
            </a:r>
            <a:r>
              <a:rPr lang="en-US" sz="2400" b="0" i="0" dirty="0">
                <a:solidFill>
                  <a:srgbClr val="202124"/>
                </a:solidFill>
                <a:effectLst/>
                <a:latin typeface="Times New Roman" panose="02020603050405020304" pitchFamily="18" charset="0"/>
                <a:cs typeface="Times New Roman" panose="02020603050405020304" pitchFamily="18" charset="0"/>
              </a:rPr>
              <a:t> Fertilizers most commonly enter water sources by surface runoff and leaching from agricultural lands.</a:t>
            </a:r>
          </a:p>
          <a:p>
            <a:pPr algn="just"/>
            <a:r>
              <a:rPr lang="en-US" sz="2400" dirty="0">
                <a:solidFill>
                  <a:srgbClr val="202124"/>
                </a:solidFill>
                <a:latin typeface="Times New Roman" panose="02020603050405020304" pitchFamily="18" charset="0"/>
                <a:cs typeface="Times New Roman" panose="02020603050405020304" pitchFamily="18" charset="0"/>
              </a:rPr>
              <a:t>L</a:t>
            </a:r>
            <a:r>
              <a:rPr lang="en-US" sz="2400" b="0" i="0" dirty="0">
                <a:solidFill>
                  <a:srgbClr val="202124"/>
                </a:solidFill>
                <a:effectLst/>
                <a:latin typeface="Times New Roman" panose="02020603050405020304" pitchFamily="18" charset="0"/>
                <a:cs typeface="Times New Roman" panose="02020603050405020304" pitchFamily="18" charset="0"/>
              </a:rPr>
              <a:t>arge amounts of nitrogen and phosphorous are present in the runoff.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145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PROPOSED SOLUTION </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825500" y="1436914"/>
            <a:ext cx="9906000" cy="5027385"/>
          </a:xfrm>
        </p:spPr>
        <p:txBody>
          <a:bodyPr>
            <a:noAutofit/>
          </a:bodyPr>
          <a:lstStyle/>
          <a:p>
            <a:pPr algn="just">
              <a:buNone/>
            </a:pPr>
            <a:r>
              <a:rPr lang="en-US" sz="2400" dirty="0" smtClean="0">
                <a:latin typeface="Times New Roman" pitchFamily="18" charset="0"/>
                <a:cs typeface="Times New Roman" pitchFamily="18" charset="0"/>
              </a:rPr>
              <a:t>      The proposed solution should relate the current situation to a desired result which describe the </a:t>
            </a:r>
            <a:r>
              <a:rPr lang="en-US" sz="2400" dirty="0" err="1" smtClean="0">
                <a:latin typeface="Times New Roman" pitchFamily="18" charset="0"/>
                <a:cs typeface="Times New Roman" pitchFamily="18" charset="0"/>
              </a:rPr>
              <a:t>beneﬁts</a:t>
            </a:r>
            <a:r>
              <a:rPr lang="en-US" sz="2400" dirty="0" smtClean="0">
                <a:latin typeface="Times New Roman" pitchFamily="18" charset="0"/>
                <a:cs typeface="Times New Roman" pitchFamily="18" charset="0"/>
              </a:rPr>
              <a:t> that will be </a:t>
            </a:r>
            <a:r>
              <a:rPr lang="en-US" sz="2400" dirty="0" err="1" smtClean="0">
                <a:latin typeface="Times New Roman" pitchFamily="18" charset="0"/>
                <a:cs typeface="Times New Roman" pitchFamily="18" charset="0"/>
              </a:rPr>
              <a:t>accruate</a:t>
            </a:r>
            <a:r>
              <a:rPr lang="en-US" sz="2400" dirty="0" smtClean="0">
                <a:latin typeface="Times New Roman" pitchFamily="18" charset="0"/>
                <a:cs typeface="Times New Roman" pitchFamily="18" charset="0"/>
              </a:rPr>
              <a:t> when the desired result is achieved. </a:t>
            </a:r>
            <a:r>
              <a:rPr lang="en-US" sz="2400" dirty="0" err="1" smtClean="0">
                <a:latin typeface="Times New Roman" pitchFamily="18" charset="0"/>
                <a:cs typeface="Times New Roman" pitchFamily="18" charset="0"/>
              </a:rPr>
              <a:t>So,begin</a:t>
            </a:r>
            <a:r>
              <a:rPr lang="en-US" sz="2400" dirty="0" smtClean="0">
                <a:latin typeface="Times New Roman" pitchFamily="18" charset="0"/>
                <a:cs typeface="Times New Roman" pitchFamily="18" charset="0"/>
              </a:rPr>
              <a:t> your proposed solution by </a:t>
            </a:r>
            <a:r>
              <a:rPr lang="en-US" sz="2400" dirty="0" err="1" smtClean="0">
                <a:latin typeface="Times New Roman" pitchFamily="18" charset="0"/>
                <a:cs typeface="Times New Roman" pitchFamily="18" charset="0"/>
              </a:rPr>
              <a:t>brieﬂy</a:t>
            </a:r>
            <a:r>
              <a:rPr lang="en-US" sz="2400" dirty="0" smtClean="0">
                <a:latin typeface="Times New Roman" pitchFamily="18" charset="0"/>
                <a:cs typeface="Times New Roman" pitchFamily="18" charset="0"/>
              </a:rPr>
              <a:t> describing this desired result. </a:t>
            </a:r>
          </a:p>
          <a:p>
            <a:pPr algn="just">
              <a:buNone/>
            </a:pP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Improve Farming Productivity .</a:t>
            </a:r>
          </a:p>
          <a:p>
            <a:r>
              <a:rPr lang="en-US" sz="2400" dirty="0" smtClean="0">
                <a:latin typeface="Times New Roman" pitchFamily="18" charset="0"/>
                <a:cs typeface="Times New Roman" pitchFamily="18" charset="0"/>
              </a:rPr>
              <a:t>Implementation of land reforms</a:t>
            </a:r>
          </a:p>
          <a:p>
            <a:r>
              <a:rPr lang="en-US" sz="2400" dirty="0" smtClean="0">
                <a:latin typeface="Times New Roman" pitchFamily="18" charset="0"/>
                <a:cs typeface="Times New Roman" pitchFamily="18" charset="0"/>
              </a:rPr>
              <a:t>Smart water management.</a:t>
            </a:r>
          </a:p>
          <a:p>
            <a:r>
              <a:rPr lang="en-US" sz="2400" dirty="0" smtClean="0">
                <a:latin typeface="Times New Roman" pitchFamily="18" charset="0"/>
                <a:cs typeface="Times New Roman" pitchFamily="18" charset="0"/>
              </a:rPr>
              <a:t>Adopt genetically modified crops</a:t>
            </a:r>
          </a:p>
          <a:p>
            <a:r>
              <a:rPr lang="en-US" sz="2400" dirty="0" smtClean="0">
                <a:latin typeface="Times New Roman" pitchFamily="18" charset="0"/>
                <a:cs typeface="Times New Roman" pitchFamily="18" charset="0"/>
              </a:rPr>
              <a:t>Develop high-yield crops</a:t>
            </a: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CB8FD-2A20-9BD7-13DF-91030110CB61}"/>
              </a:ext>
            </a:extLst>
          </p:cNvPr>
          <p:cNvSpPr>
            <a:spLocks noGrp="1"/>
          </p:cNvSpPr>
          <p:nvPr>
            <p:ph type="title"/>
          </p:nvPr>
        </p:nvSpPr>
        <p:spPr>
          <a:xfrm>
            <a:off x="838199" y="365125"/>
            <a:ext cx="10759752" cy="1043797"/>
          </a:xfrm>
        </p:spPr>
        <p:txBody>
          <a:bodyPr/>
          <a:lstStyle/>
          <a:p>
            <a:r>
              <a:rPr lang="en-US" dirty="0"/>
              <a:t>          </a:t>
            </a:r>
            <a:r>
              <a:rPr lang="en-IN" altLang="zh-CN" u="sng" dirty="0">
                <a:latin typeface="Times New Roman" pitchFamily="18" charset="0"/>
                <a:ea typeface="Times New Roman" panose="02020603050405020304" pitchFamily="18" charset="0"/>
                <a:cs typeface="Times New Roman" pitchFamily="18" charset="0"/>
              </a:rPr>
              <a:t>TECHNICAL  ARCHITECTURE</a:t>
            </a:r>
            <a:endParaRPr lang="en-IN" u="sng"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27FA96D0-FD50-E6F1-3838-A5A5FC4BE3B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80307" y="1228465"/>
            <a:ext cx="7389048" cy="5433592"/>
          </a:xfrm>
        </p:spPr>
      </p:pic>
    </p:spTree>
    <p:extLst>
      <p:ext uri="{BB962C8B-B14F-4D97-AF65-F5344CB8AC3E}">
        <p14:creationId xmlns:p14="http://schemas.microsoft.com/office/powerpoint/2010/main" xmlns="" val="1024370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28800"/>
            <a:ext cx="9571566" cy="2514600"/>
          </a:xfrm>
        </p:spPr>
        <p:txBody>
          <a:bodyPr>
            <a:normAutofit/>
          </a:bodyPr>
          <a:lstStyle/>
          <a:p>
            <a:r>
              <a:rPr lang="en-IN" sz="4000" dirty="0" smtClean="0">
                <a:latin typeface="Times New Roman" pitchFamily="18" charset="0"/>
                <a:cs typeface="Times New Roman" pitchFamily="18" charset="0"/>
              </a:rPr>
              <a:t/>
            </a:r>
            <a:br>
              <a:rPr lang="en-IN" sz="4000" dirty="0" smtClean="0">
                <a:latin typeface="Times New Roman" pitchFamily="18" charset="0"/>
                <a:cs typeface="Times New Roman" pitchFamily="18" charset="0"/>
              </a:rPr>
            </a:br>
            <a:r>
              <a:rPr lang="en-IN" sz="4000" dirty="0" smtClean="0">
                <a:latin typeface="Times New Roman" pitchFamily="18" charset="0"/>
                <a:cs typeface="Times New Roman" pitchFamily="18" charset="0"/>
              </a:rPr>
              <a:t/>
            </a:r>
            <a:br>
              <a:rPr lang="en-IN" sz="4000" dirty="0" smtClean="0">
                <a:latin typeface="Times New Roman" pitchFamily="18" charset="0"/>
                <a:cs typeface="Times New Roman" pitchFamily="18" charset="0"/>
              </a:rPr>
            </a:br>
            <a:r>
              <a:rPr lang="en-IN" sz="4000" dirty="0" smtClean="0">
                <a:latin typeface="Times New Roman" pitchFamily="18" charset="0"/>
                <a:cs typeface="Times New Roman" pitchFamily="18" charset="0"/>
              </a:rPr>
              <a:t>            </a:t>
            </a:r>
            <a:r>
              <a:rPr lang="en-IN" sz="4800" u="sng" dirty="0" smtClean="0">
                <a:latin typeface="Times New Roman" pitchFamily="18" charset="0"/>
                <a:cs typeface="Times New Roman" pitchFamily="18" charset="0"/>
              </a:rPr>
              <a:t>DEMO OF THE PROJECT</a:t>
            </a:r>
            <a:endParaRPr lang="en-US" sz="4800" u="sng" dirty="0">
              <a:latin typeface="Times New Roman" pitchFamily="18" charset="0"/>
              <a:cs typeface="Times New Roman" pitchFamily="18" charset="0"/>
            </a:endParaRPr>
          </a:p>
        </p:txBody>
      </p:sp>
      <p:sp>
        <p:nvSpPr>
          <p:cNvPr id="3" name="Content Placeholder 2"/>
          <p:cNvSpPr>
            <a:spLocks noGrp="1"/>
          </p:cNvSpPr>
          <p:nvPr>
            <p:ph idx="1"/>
          </p:nvPr>
        </p:nvSpPr>
        <p:spPr>
          <a:xfrm flipH="1" flipV="1">
            <a:off x="901700" y="6438900"/>
            <a:ext cx="2925234" cy="228600"/>
          </a:xfrm>
        </p:spPr>
        <p:txBody>
          <a:bodyPr>
            <a:normAutofit fontScale="62500" lnSpcReduction="20000"/>
          </a:bodyPr>
          <a:lstStyle/>
          <a:p>
            <a:pPr>
              <a:buNone/>
            </a:pPr>
            <a:r>
              <a:rPr lang="en-IN"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                  </a:t>
            </a:r>
            <a:r>
              <a:rPr lang="en-IN" sz="3200" u="sng" dirty="0" smtClean="0">
                <a:latin typeface="Times New Roman" pitchFamily="18" charset="0"/>
                <a:cs typeface="Times New Roman" pitchFamily="18" charset="0"/>
              </a:rPr>
              <a:t>PERFORMANCE METRICS</a:t>
            </a:r>
            <a:endParaRPr lang="en-US" sz="3200" u="sng" dirty="0">
              <a:latin typeface="Times New Roman" pitchFamily="18" charset="0"/>
              <a:cs typeface="Times New Roman" pitchFamily="18" charset="0"/>
            </a:endParaRPr>
          </a:p>
        </p:txBody>
      </p:sp>
      <p:sp>
        <p:nvSpPr>
          <p:cNvPr id="3" name="Content Placeholder 2"/>
          <p:cNvSpPr>
            <a:spLocks noGrp="1"/>
          </p:cNvSpPr>
          <p:nvPr>
            <p:ph idx="1"/>
          </p:nvPr>
        </p:nvSpPr>
        <p:spPr>
          <a:xfrm>
            <a:off x="677334" y="1473201"/>
            <a:ext cx="9571566" cy="4568162"/>
          </a:xfrm>
        </p:spPr>
        <p:txBody>
          <a:bodyPr/>
          <a:lstStyle/>
          <a:p>
            <a:pPr>
              <a:buNone/>
            </a:pPr>
            <a:r>
              <a:rPr lang="en-US" dirty="0" smtClean="0"/>
              <a:t>           </a:t>
            </a:r>
            <a:r>
              <a:rPr lang="en-US" sz="2400" dirty="0" smtClean="0">
                <a:latin typeface="Times New Roman" pitchFamily="18" charset="0"/>
                <a:cs typeface="Times New Roman" pitchFamily="18" charset="0"/>
              </a:rPr>
              <a:t>Performance metrics are </a:t>
            </a:r>
            <a:r>
              <a:rPr lang="en-US" sz="2400" dirty="0" err="1" smtClean="0">
                <a:latin typeface="Times New Roman" pitchFamily="18" charset="0"/>
                <a:cs typeface="Times New Roman" pitchFamily="18" charset="0"/>
              </a:rPr>
              <a:t>deﬁned</a:t>
            </a:r>
            <a:r>
              <a:rPr lang="en-US" sz="2400" dirty="0" smtClean="0">
                <a:latin typeface="Times New Roman" pitchFamily="18" charset="0"/>
                <a:cs typeface="Times New Roman" pitchFamily="18" charset="0"/>
              </a:rPr>
              <a:t> as </a:t>
            </a:r>
            <a:r>
              <a:rPr lang="en-US" sz="2400" dirty="0" err="1" smtClean="0">
                <a:latin typeface="Times New Roman" pitchFamily="18" charset="0"/>
                <a:cs typeface="Times New Roman" pitchFamily="18" charset="0"/>
              </a:rPr>
              <a:t>ﬁgure</a:t>
            </a:r>
            <a:r>
              <a:rPr lang="en-US" sz="2400" dirty="0" smtClean="0">
                <a:latin typeface="Times New Roman" pitchFamily="18" charset="0"/>
                <a:cs typeface="Times New Roman" pitchFamily="18" charset="0"/>
              </a:rPr>
              <a:t> and data representative of an organization's  actions, abilities, and </a:t>
            </a:r>
            <a:r>
              <a:rPr lang="en-US" sz="2400" dirty="0" err="1" smtClean="0">
                <a:latin typeface="Times New Roman" pitchFamily="18" charset="0"/>
                <a:cs typeface="Times New Roman" pitchFamily="18" charset="0"/>
              </a:rPr>
              <a:t>overallquality</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pic>
        <p:nvPicPr>
          <p:cNvPr id="4" name="image29.jpeg"/>
          <p:cNvPicPr/>
          <p:nvPr/>
        </p:nvPicPr>
        <p:blipFill>
          <a:blip r:embed="rId2" cstate="print"/>
          <a:stretch>
            <a:fillRect/>
          </a:stretch>
        </p:blipFill>
        <p:spPr>
          <a:xfrm>
            <a:off x="2133600" y="2768600"/>
            <a:ext cx="6934200" cy="3225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792</TotalTime>
  <Words>361</Words>
  <Application>Microsoft Office PowerPoint</Application>
  <PresentationFormat>Custom</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            WELCOME</vt:lpstr>
      <vt:lpstr>      FERTILIZER RECOMMENDATION SYSTEM                     FOR DISAESE PREDICTION</vt:lpstr>
      <vt:lpstr>PRESENTATION OVERVIEW</vt:lpstr>
      <vt:lpstr>                            ABSTRACT</vt:lpstr>
      <vt:lpstr>             PROBLEM STATEMENT</vt:lpstr>
      <vt:lpstr>            PROPOSED SOLUTION </vt:lpstr>
      <vt:lpstr>          TECHNICAL  ARCHITECTURE</vt:lpstr>
      <vt:lpstr>              DEMO OF THE PROJECT</vt:lpstr>
      <vt:lpstr>                  PERFORMANCE METRICS</vt:lpstr>
      <vt:lpstr>           SCALABILITY/FUTURE SCOPE</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SYSTEM FOR DISAESE PREDICTION</dc:title>
  <dc:creator>vincy rashithac</dc:creator>
  <cp:lastModifiedBy>ADMIN</cp:lastModifiedBy>
  <cp:revision>24</cp:revision>
  <dcterms:created xsi:type="dcterms:W3CDTF">2022-11-18T06:06:56Z</dcterms:created>
  <dcterms:modified xsi:type="dcterms:W3CDTF">2022-11-20T08:55:24Z</dcterms:modified>
</cp:coreProperties>
</file>