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62" r:id="rId8"/>
    <p:sldId id="267" r:id="rId9"/>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110" d="100"/>
          <a:sy n="110" d="100"/>
        </p:scale>
        <p:origin x="605" y="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D8BD707-D9CF-40AE-B4C6-C98DA3205C09}" type="datetimeFigureOut">
              <a:rPr lang="en-US" smtClean="0"/>
              <a:t>9/10/2022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1498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94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9315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7483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6594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1689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2643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4326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4713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38150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D8BD707-D9CF-40AE-B4C6-C98DA3205C09}" type="datetimeFigureOut">
              <a:rPr lang="en-US" smtClean="0"/>
              <a:t>9/10/2022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22673035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1D8BD707-D9CF-40AE-B4C6-C98DA3205C09}" type="datetimeFigureOut">
              <a:rPr lang="en-US" smtClean="0"/>
              <a:t>9/10/2022</a:t>
            </a:fld>
            <a:endParaRPr lang="en-US"/>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3555150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searchgate.net/scientific-contributions/Xi-Yi-211910633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049456"/>
            <a:ext cx="7250964" cy="380232"/>
          </a:xfrm>
          <a:prstGeom prst="rect">
            <a:avLst/>
          </a:prstGeom>
        </p:spPr>
        <p:txBody>
          <a:bodyPr vert="horz" wrap="square" lIns="0" tIns="12700" rIns="0" bIns="0" rtlCol="0">
            <a:spAutoFit/>
          </a:bodyPr>
          <a:lstStyle/>
          <a:p>
            <a:pPr algn="l"/>
            <a:r>
              <a:rPr lang="en-US" sz="2800" b="1" i="0" dirty="0">
                <a:solidFill>
                  <a:srgbClr val="0070C0"/>
                </a:solidFill>
                <a:effectLst/>
                <a:latin typeface="Open Sans" panose="020B0604020202020204" pitchFamily="34" charset="0"/>
              </a:rPr>
              <a:t>Smart Fashion Recommender Application</a:t>
            </a:r>
          </a:p>
        </p:txBody>
      </p:sp>
      <p:sp>
        <p:nvSpPr>
          <p:cNvPr id="3" name="object 3"/>
          <p:cNvSpPr txBox="1"/>
          <p:nvPr/>
        </p:nvSpPr>
        <p:spPr>
          <a:xfrm>
            <a:off x="2971800" y="2495550"/>
            <a:ext cx="2851230" cy="1597232"/>
          </a:xfrm>
          <a:prstGeom prst="rect">
            <a:avLst/>
          </a:prstGeom>
        </p:spPr>
        <p:txBody>
          <a:bodyPr vert="horz" wrap="square" lIns="0" tIns="70485" rIns="0" bIns="0" rtlCol="0">
            <a:spAutoFit/>
          </a:bodyPr>
          <a:lstStyle/>
          <a:p>
            <a:pPr marL="12700" marR="5080" algn="ctr">
              <a:lnSpc>
                <a:spcPts val="1880"/>
              </a:lnSpc>
              <a:spcBef>
                <a:spcPts val="555"/>
              </a:spcBef>
            </a:pPr>
            <a:r>
              <a:rPr sz="1950" b="1" spc="-55" dirty="0">
                <a:solidFill>
                  <a:srgbClr val="595959"/>
                </a:solidFill>
                <a:latin typeface="Arial MT"/>
                <a:cs typeface="Arial MT"/>
              </a:rPr>
              <a:t>Team</a:t>
            </a:r>
            <a:r>
              <a:rPr sz="1950" b="1" spc="-75" dirty="0">
                <a:solidFill>
                  <a:srgbClr val="595959"/>
                </a:solidFill>
                <a:latin typeface="Arial MT"/>
                <a:cs typeface="Arial MT"/>
              </a:rPr>
              <a:t> </a:t>
            </a:r>
            <a:r>
              <a:rPr sz="1950" b="1" spc="5" dirty="0">
                <a:solidFill>
                  <a:srgbClr val="595959"/>
                </a:solidFill>
                <a:latin typeface="Arial MT"/>
                <a:cs typeface="Arial MT"/>
              </a:rPr>
              <a:t>Members</a:t>
            </a:r>
            <a:endParaRPr lang="en-US" sz="1950" b="1" spc="5" dirty="0">
              <a:solidFill>
                <a:srgbClr val="595959"/>
              </a:solidFill>
              <a:latin typeface="Arial MT"/>
              <a:cs typeface="Arial MT"/>
            </a:endParaRPr>
          </a:p>
          <a:p>
            <a:pPr marL="12700" marR="5080" algn="ctr">
              <a:lnSpc>
                <a:spcPts val="1880"/>
              </a:lnSpc>
              <a:spcBef>
                <a:spcPts val="555"/>
              </a:spcBef>
            </a:pPr>
            <a:r>
              <a:rPr lang="en-US" sz="1950" b="1" spc="5" dirty="0">
                <a:solidFill>
                  <a:srgbClr val="595959"/>
                </a:solidFill>
                <a:latin typeface="Arial MT"/>
                <a:cs typeface="Arial MT"/>
              </a:rPr>
              <a:t>Sajith Ram S</a:t>
            </a:r>
          </a:p>
          <a:p>
            <a:pPr marL="12700" marR="5080" algn="ctr">
              <a:lnSpc>
                <a:spcPts val="1880"/>
              </a:lnSpc>
              <a:spcBef>
                <a:spcPts val="555"/>
              </a:spcBef>
            </a:pPr>
            <a:r>
              <a:rPr lang="en-US" sz="1950" b="1" spc="5" dirty="0">
                <a:solidFill>
                  <a:srgbClr val="595959"/>
                </a:solidFill>
                <a:latin typeface="Arial MT"/>
                <a:cs typeface="Arial MT"/>
              </a:rPr>
              <a:t>Ajith E</a:t>
            </a:r>
          </a:p>
          <a:p>
            <a:pPr marL="12700" marR="5080" algn="ctr">
              <a:lnSpc>
                <a:spcPts val="1880"/>
              </a:lnSpc>
              <a:spcBef>
                <a:spcPts val="555"/>
              </a:spcBef>
            </a:pPr>
            <a:r>
              <a:rPr lang="en-US" sz="1950" b="1" spc="5" dirty="0">
                <a:solidFill>
                  <a:srgbClr val="595959"/>
                </a:solidFill>
                <a:latin typeface="Arial MT"/>
                <a:cs typeface="Arial MT"/>
              </a:rPr>
              <a:t>Ranjith Kumar G</a:t>
            </a:r>
          </a:p>
          <a:p>
            <a:pPr marL="12700" marR="5080" algn="ctr">
              <a:lnSpc>
                <a:spcPts val="1880"/>
              </a:lnSpc>
              <a:spcBef>
                <a:spcPts val="555"/>
              </a:spcBef>
            </a:pPr>
            <a:r>
              <a:rPr lang="en-US" sz="1950" b="1" spc="5" dirty="0">
                <a:solidFill>
                  <a:srgbClr val="595959"/>
                </a:solidFill>
                <a:latin typeface="Arial MT"/>
                <a:cs typeface="Arial MT"/>
              </a:rPr>
              <a:t>Savio A</a:t>
            </a:r>
            <a:r>
              <a:rPr sz="1950" b="1" spc="5" dirty="0">
                <a:solidFill>
                  <a:srgbClr val="595959"/>
                </a:solidFill>
                <a:latin typeface="Arial MT"/>
                <a:cs typeface="Arial MT"/>
              </a:rPr>
              <a:t> </a:t>
            </a:r>
            <a:r>
              <a:rPr sz="1950" b="1" spc="-530" dirty="0">
                <a:solidFill>
                  <a:srgbClr val="595959"/>
                </a:solidFill>
                <a:latin typeface="Arial MT"/>
                <a:cs typeface="Arial MT"/>
              </a:rPr>
              <a:t> </a:t>
            </a:r>
            <a:endParaRPr lang="en-US" sz="1950" b="1" spc="-530" dirty="0">
              <a:solidFill>
                <a:srgbClr val="595959"/>
              </a:solidFill>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404269"/>
            <a:ext cx="3791499" cy="638636"/>
          </a:xfrm>
          <a:prstGeom prst="rect">
            <a:avLst/>
          </a:prstGeom>
        </p:spPr>
        <p:txBody>
          <a:bodyPr vert="horz" wrap="square" lIns="0" tIns="15240" rIns="0" bIns="0" rtlCol="0">
            <a:spAutoFit/>
          </a:bodyPr>
          <a:lstStyle/>
          <a:p>
            <a:pPr marL="12700">
              <a:lnSpc>
                <a:spcPct val="100000"/>
              </a:lnSpc>
              <a:spcBef>
                <a:spcPts val="120"/>
              </a:spcBef>
            </a:pPr>
            <a:r>
              <a:rPr spc="5" dirty="0">
                <a:solidFill>
                  <a:srgbClr val="0070C0"/>
                </a:solidFill>
              </a:rPr>
              <a:t>ABSTRACT</a:t>
            </a:r>
          </a:p>
        </p:txBody>
      </p:sp>
      <p:sp>
        <p:nvSpPr>
          <p:cNvPr id="3" name="object 3"/>
          <p:cNvSpPr txBox="1"/>
          <p:nvPr/>
        </p:nvSpPr>
        <p:spPr>
          <a:xfrm>
            <a:off x="219075" y="1962150"/>
            <a:ext cx="8369934" cy="1759777"/>
          </a:xfrm>
          <a:prstGeom prst="rect">
            <a:avLst/>
          </a:prstGeom>
        </p:spPr>
        <p:txBody>
          <a:bodyPr vert="horz" wrap="square" lIns="0" tIns="12700" rIns="0" bIns="0" rtlCol="0">
            <a:spAutoFit/>
          </a:bodyPr>
          <a:lstStyle/>
          <a:p>
            <a:pPr marL="12700" marR="5080" algn="just">
              <a:lnSpc>
                <a:spcPct val="114999"/>
              </a:lnSpc>
              <a:spcBef>
                <a:spcPts val="100"/>
              </a:spcBef>
            </a:pPr>
            <a:r>
              <a:rPr lang="en-US" sz="2000" dirty="0"/>
              <a:t>In shopping apps navigating to the desired product is very difficult and no proper assistance will be provided. Which you can directly do your online shopping based on your choice without any search. Instead of navigating to several screens for booking products online the user can directly talk to Chatbot regarding the products</a:t>
            </a:r>
            <a:endParaRPr sz="20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90717"/>
            <a:ext cx="7848600" cy="638636"/>
          </a:xfrm>
          <a:prstGeom prst="rect">
            <a:avLst/>
          </a:prstGeom>
        </p:spPr>
        <p:txBody>
          <a:bodyPr vert="horz" wrap="square" lIns="0" tIns="15240" rIns="0" bIns="0" rtlCol="0">
            <a:spAutoFit/>
          </a:bodyPr>
          <a:lstStyle/>
          <a:p>
            <a:pPr marL="12700" algn="ctr">
              <a:lnSpc>
                <a:spcPct val="100000"/>
              </a:lnSpc>
              <a:spcBef>
                <a:spcPts val="120"/>
              </a:spcBef>
            </a:pPr>
            <a:r>
              <a:rPr spc="-15" dirty="0">
                <a:solidFill>
                  <a:srgbClr val="0070C0"/>
                </a:solidFill>
              </a:rPr>
              <a:t>LITERATURE</a:t>
            </a:r>
            <a:r>
              <a:rPr spc="-45" dirty="0"/>
              <a:t> </a:t>
            </a:r>
            <a:r>
              <a:rPr dirty="0">
                <a:solidFill>
                  <a:srgbClr val="0070C0"/>
                </a:solidFill>
              </a:rPr>
              <a:t>SURVEY</a:t>
            </a:r>
          </a:p>
        </p:txBody>
      </p:sp>
      <p:sp>
        <p:nvSpPr>
          <p:cNvPr id="3" name="object 3"/>
          <p:cNvSpPr txBox="1"/>
          <p:nvPr/>
        </p:nvSpPr>
        <p:spPr>
          <a:xfrm>
            <a:off x="280400" y="1428750"/>
            <a:ext cx="8477250" cy="2868093"/>
          </a:xfrm>
          <a:prstGeom prst="rect">
            <a:avLst/>
          </a:prstGeom>
        </p:spPr>
        <p:txBody>
          <a:bodyPr vert="horz" wrap="square" lIns="0" tIns="15875" rIns="0" bIns="0" rtlCol="0">
            <a:spAutoFit/>
          </a:bodyPr>
          <a:lstStyle/>
          <a:p>
            <a:pPr marL="12700">
              <a:spcBef>
                <a:spcPts val="125"/>
              </a:spcBef>
            </a:pPr>
            <a:r>
              <a:rPr sz="1300" spc="10" dirty="0">
                <a:latin typeface="Arial MT"/>
                <a:cs typeface="Arial MT"/>
              </a:rPr>
              <a:t>Name:</a:t>
            </a:r>
            <a:r>
              <a:rPr sz="1300" dirty="0">
                <a:latin typeface="Arial MT"/>
                <a:cs typeface="Arial MT"/>
              </a:rPr>
              <a:t> </a:t>
            </a:r>
            <a:r>
              <a:rPr lang="en-US" sz="1400" b="0" i="0" dirty="0">
                <a:solidFill>
                  <a:srgbClr val="111111"/>
                </a:solidFill>
                <a:effectLst/>
                <a:latin typeface="Roboto" panose="02000000000000000000" pitchFamily="2" charset="0"/>
              </a:rPr>
              <a:t>An Intelligent Personalized Fashion Recommendation System</a:t>
            </a:r>
          </a:p>
          <a:p>
            <a:pPr marL="12700">
              <a:lnSpc>
                <a:spcPct val="100000"/>
              </a:lnSpc>
              <a:spcBef>
                <a:spcPts val="125"/>
              </a:spcBef>
            </a:pPr>
            <a:endParaRPr sz="1300" dirty="0">
              <a:latin typeface="Arial MT"/>
              <a:cs typeface="Arial MT"/>
            </a:endParaRPr>
          </a:p>
          <a:p>
            <a:pPr marL="12700">
              <a:lnSpc>
                <a:spcPct val="100000"/>
              </a:lnSpc>
              <a:spcBef>
                <a:spcPts val="1150"/>
              </a:spcBef>
            </a:pPr>
            <a:r>
              <a:rPr sz="1300" spc="-20" dirty="0">
                <a:latin typeface="Arial MT"/>
                <a:cs typeface="Arial MT"/>
              </a:rPr>
              <a:t>Year:</a:t>
            </a:r>
            <a:r>
              <a:rPr sz="1300" spc="-25" dirty="0">
                <a:latin typeface="Arial MT"/>
                <a:cs typeface="Arial MT"/>
              </a:rPr>
              <a:t> </a:t>
            </a:r>
            <a:r>
              <a:rPr sz="1300" spc="5" dirty="0">
                <a:latin typeface="Arial MT"/>
                <a:cs typeface="Arial MT"/>
              </a:rPr>
              <a:t>201</a:t>
            </a:r>
            <a:r>
              <a:rPr lang="en-US" sz="1300" spc="5" dirty="0">
                <a:latin typeface="Arial MT"/>
                <a:cs typeface="Arial MT"/>
              </a:rPr>
              <a:t>9</a:t>
            </a:r>
            <a:endParaRPr sz="1300" dirty="0">
              <a:latin typeface="Arial MT"/>
              <a:cs typeface="Arial MT"/>
            </a:endParaRPr>
          </a:p>
          <a:p>
            <a:pPr>
              <a:lnSpc>
                <a:spcPct val="100000"/>
              </a:lnSpc>
              <a:spcBef>
                <a:spcPts val="30"/>
              </a:spcBef>
            </a:pPr>
            <a:endParaRPr sz="1250" dirty="0">
              <a:latin typeface="Arial MT"/>
              <a:cs typeface="Arial MT"/>
            </a:endParaRPr>
          </a:p>
          <a:p>
            <a:pPr algn="l"/>
            <a:r>
              <a:rPr sz="1300" spc="5" dirty="0">
                <a:latin typeface="Arial MT"/>
                <a:cs typeface="Arial MT"/>
              </a:rPr>
              <a:t>Author</a:t>
            </a:r>
            <a:r>
              <a:rPr sz="1300" spc="10" dirty="0">
                <a:latin typeface="Arial MT"/>
                <a:cs typeface="Arial MT"/>
              </a:rPr>
              <a:t>s</a:t>
            </a:r>
            <a:r>
              <a:rPr sz="1300" dirty="0">
                <a:latin typeface="Arial MT"/>
                <a:cs typeface="Arial MT"/>
              </a:rPr>
              <a:t> </a:t>
            </a:r>
            <a:r>
              <a:rPr sz="1300" spc="5" dirty="0">
                <a:latin typeface="Arial MT"/>
                <a:cs typeface="Arial MT"/>
              </a:rPr>
              <a:t>:</a:t>
            </a:r>
            <a:r>
              <a:rPr sz="1300" dirty="0">
                <a:latin typeface="Arial MT"/>
                <a:cs typeface="Arial MT"/>
              </a:rPr>
              <a:t> </a:t>
            </a:r>
            <a:r>
              <a:rPr sz="1300" spc="-90" dirty="0">
                <a:latin typeface="Arial MT"/>
                <a:cs typeface="Arial MT"/>
              </a:rPr>
              <a:t> </a:t>
            </a:r>
            <a:r>
              <a:rPr lang="en-US" sz="1300" i="0" u="none" strike="noStrike" dirty="0">
                <a:solidFill>
                  <a:srgbClr val="111111"/>
                </a:solidFill>
                <a:effectLst/>
                <a:latin typeface="Arial MT"/>
              </a:rPr>
              <a:t>Cristiana</a:t>
            </a:r>
            <a:r>
              <a:rPr lang="en-US" sz="1300" b="1" i="0" u="none" strike="noStrike" dirty="0">
                <a:solidFill>
                  <a:srgbClr val="111111"/>
                </a:solidFill>
                <a:effectLst/>
                <a:latin typeface="Arial MT"/>
              </a:rPr>
              <a:t> </a:t>
            </a:r>
            <a:r>
              <a:rPr lang="en-US" sz="1300" i="0" u="none" strike="noStrike" dirty="0">
                <a:solidFill>
                  <a:srgbClr val="111111"/>
                </a:solidFill>
                <a:effectLst/>
                <a:latin typeface="Arial MT"/>
              </a:rPr>
              <a:t>Stan, </a:t>
            </a:r>
            <a:r>
              <a:rPr lang="en-US" sz="1300" i="0" u="none" strike="noStrike" dirty="0">
                <a:effectLst/>
                <a:latin typeface="Arial MT"/>
              </a:rPr>
              <a:t>Irina</a:t>
            </a:r>
            <a:r>
              <a:rPr lang="en-US" sz="1300" b="1" i="0" u="none" strike="noStrike" dirty="0">
                <a:effectLst/>
                <a:latin typeface="Arial MT"/>
              </a:rPr>
              <a:t> </a:t>
            </a:r>
            <a:r>
              <a:rPr lang="en-US" sz="1300" i="0" u="none" strike="noStrike" dirty="0" err="1">
                <a:effectLst/>
                <a:latin typeface="Arial MT"/>
              </a:rPr>
              <a:t>Mocanu</a:t>
            </a:r>
            <a:endParaRPr lang="en-US" sz="1300" i="0" dirty="0">
              <a:solidFill>
                <a:srgbClr val="111111"/>
              </a:solidFill>
              <a:effectLst/>
              <a:latin typeface="Arial MT"/>
            </a:endParaRPr>
          </a:p>
          <a:p>
            <a:br>
              <a:rPr lang="en-US" sz="1100" b="0" i="0" dirty="0">
                <a:solidFill>
                  <a:srgbClr val="111111"/>
                </a:solidFill>
                <a:effectLst/>
                <a:latin typeface="Roboto" panose="02000000000000000000" pitchFamily="2" charset="0"/>
              </a:rPr>
            </a:br>
            <a:r>
              <a:rPr lang="en-US" sz="1300" spc="5" dirty="0">
                <a:latin typeface="Arial MT"/>
                <a:cs typeface="Arial MT"/>
              </a:rPr>
              <a:t>About: </a:t>
            </a:r>
            <a:r>
              <a:rPr lang="en-US" sz="1400" b="0" i="0" dirty="0">
                <a:solidFill>
                  <a:srgbClr val="333333"/>
                </a:solidFill>
                <a:effectLst/>
                <a:latin typeface="Roboto" panose="02000000000000000000" pitchFamily="2" charset="0"/>
              </a:rPr>
              <a:t>In recent years, the textile and fashion industries have witnessed an enormous amount of growth in fast fashion. On e-commerce platforms, where numerous choices are available, an efficient recommendation system is required to sort, order, and efficiently convey relevant product content or information to users. Image-based fashion recommendation systems (FRSs) have attracted a huge amount of attention from fast fashion retailers as they provide a personalized shopping experience to consumers. With the technological advancements, this branch of artificial intelligence exhibits a tremendous amount of potential in image processing, parsing, classification, and segmentation</a:t>
            </a:r>
            <a:endParaRPr lang="en-US" sz="13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94833"/>
            <a:ext cx="7734300" cy="638636"/>
          </a:xfrm>
          <a:prstGeom prst="rect">
            <a:avLst/>
          </a:prstGeom>
        </p:spPr>
        <p:txBody>
          <a:bodyPr vert="horz" wrap="square" lIns="0" tIns="15240" rIns="0" bIns="0" rtlCol="0">
            <a:spAutoFit/>
          </a:bodyPr>
          <a:lstStyle/>
          <a:p>
            <a:pPr marL="1231900">
              <a:lnSpc>
                <a:spcPct val="100000"/>
              </a:lnSpc>
              <a:spcBef>
                <a:spcPts val="120"/>
              </a:spcBef>
            </a:pPr>
            <a:r>
              <a:rPr spc="-15" dirty="0">
                <a:solidFill>
                  <a:srgbClr val="0070C0"/>
                </a:solidFill>
              </a:rPr>
              <a:t>LITERATURE</a:t>
            </a:r>
            <a:r>
              <a:rPr spc="-45" dirty="0"/>
              <a:t> </a:t>
            </a:r>
            <a:r>
              <a:rPr dirty="0">
                <a:solidFill>
                  <a:srgbClr val="0070C0"/>
                </a:solidFill>
              </a:rPr>
              <a:t>SURVEY</a:t>
            </a:r>
          </a:p>
        </p:txBody>
      </p:sp>
      <p:sp>
        <p:nvSpPr>
          <p:cNvPr id="3" name="object 3"/>
          <p:cNvSpPr txBox="1"/>
          <p:nvPr/>
        </p:nvSpPr>
        <p:spPr>
          <a:xfrm>
            <a:off x="384725" y="1084019"/>
            <a:ext cx="8363584" cy="3708387"/>
          </a:xfrm>
          <a:prstGeom prst="rect">
            <a:avLst/>
          </a:prstGeom>
        </p:spPr>
        <p:txBody>
          <a:bodyPr vert="horz" wrap="square" lIns="0" tIns="15875" rIns="0" bIns="0" rtlCol="0">
            <a:spAutoFit/>
          </a:bodyPr>
          <a:lstStyle/>
          <a:p>
            <a:pPr algn="l"/>
            <a:r>
              <a:rPr sz="1300" spc="10" dirty="0">
                <a:solidFill>
                  <a:srgbClr val="595959"/>
                </a:solidFill>
                <a:latin typeface="Arial MT"/>
                <a:cs typeface="Arial MT"/>
              </a:rPr>
              <a:t>Name: </a:t>
            </a:r>
            <a:r>
              <a:rPr lang="en-US" sz="1300" b="0" i="0" dirty="0">
                <a:solidFill>
                  <a:srgbClr val="111111"/>
                </a:solidFill>
                <a:effectLst/>
                <a:latin typeface="Arial MT"/>
              </a:rPr>
              <a:t>A Comprehensive Review On Image Based Style Prediction And Online Fashion Recommendation</a:t>
            </a:r>
          </a:p>
          <a:p>
            <a:pPr>
              <a:lnSpc>
                <a:spcPct val="100000"/>
              </a:lnSpc>
              <a:spcBef>
                <a:spcPts val="30"/>
              </a:spcBef>
            </a:pPr>
            <a:endParaRPr sz="1250" dirty="0">
              <a:latin typeface="Arial MT"/>
              <a:cs typeface="Arial MT"/>
            </a:endParaRPr>
          </a:p>
          <a:p>
            <a:pPr marL="12700">
              <a:lnSpc>
                <a:spcPct val="100000"/>
              </a:lnSpc>
            </a:pPr>
            <a:r>
              <a:rPr sz="1300" spc="-20" dirty="0">
                <a:solidFill>
                  <a:srgbClr val="595959"/>
                </a:solidFill>
                <a:latin typeface="Arial MT"/>
                <a:cs typeface="Arial MT"/>
              </a:rPr>
              <a:t>Year:</a:t>
            </a:r>
            <a:r>
              <a:rPr sz="1300" spc="-25" dirty="0">
                <a:solidFill>
                  <a:srgbClr val="595959"/>
                </a:solidFill>
                <a:latin typeface="Arial MT"/>
                <a:cs typeface="Arial MT"/>
              </a:rPr>
              <a:t> </a:t>
            </a:r>
            <a:r>
              <a:rPr sz="1300" spc="5" dirty="0">
                <a:solidFill>
                  <a:srgbClr val="595959"/>
                </a:solidFill>
                <a:latin typeface="Arial MT"/>
                <a:cs typeface="Arial MT"/>
              </a:rPr>
              <a:t>20</a:t>
            </a:r>
            <a:r>
              <a:rPr lang="en-US" sz="1300" spc="5" dirty="0">
                <a:solidFill>
                  <a:srgbClr val="595959"/>
                </a:solidFill>
                <a:latin typeface="Arial MT"/>
                <a:cs typeface="Arial MT"/>
              </a:rPr>
              <a:t>20</a:t>
            </a:r>
            <a:endParaRPr sz="1300" dirty="0">
              <a:latin typeface="Arial MT"/>
              <a:cs typeface="Arial MT"/>
            </a:endParaRPr>
          </a:p>
          <a:p>
            <a:pPr>
              <a:lnSpc>
                <a:spcPct val="100000"/>
              </a:lnSpc>
              <a:spcBef>
                <a:spcPts val="30"/>
              </a:spcBef>
            </a:pPr>
            <a:endParaRPr sz="1250" dirty="0">
              <a:latin typeface="Arial MT"/>
              <a:cs typeface="Arial MT"/>
            </a:endParaRPr>
          </a:p>
          <a:p>
            <a:pPr algn="l"/>
            <a:r>
              <a:rPr sz="1300" spc="5" dirty="0">
                <a:solidFill>
                  <a:srgbClr val="595959"/>
                </a:solidFill>
                <a:latin typeface="Arial MT"/>
                <a:cs typeface="Arial MT"/>
              </a:rPr>
              <a:t>Author</a:t>
            </a:r>
            <a:r>
              <a:rPr sz="1300" spc="-10" dirty="0">
                <a:solidFill>
                  <a:srgbClr val="595959"/>
                </a:solidFill>
                <a:latin typeface="Arial MT"/>
                <a:cs typeface="Arial MT"/>
              </a:rPr>
              <a:t> </a:t>
            </a:r>
            <a:r>
              <a:rPr sz="1300" spc="5" dirty="0">
                <a:solidFill>
                  <a:srgbClr val="595959"/>
                </a:solidFill>
                <a:latin typeface="Arial MT"/>
                <a:cs typeface="Arial MT"/>
              </a:rPr>
              <a:t>:</a:t>
            </a:r>
            <a:r>
              <a:rPr lang="en-US" sz="1300" spc="-10" dirty="0">
                <a:solidFill>
                  <a:srgbClr val="595959"/>
                </a:solidFill>
                <a:latin typeface="Arial MT"/>
                <a:cs typeface="Arial MT"/>
              </a:rPr>
              <a:t> </a:t>
            </a:r>
            <a:r>
              <a:rPr lang="en-US" sz="1300" i="0" u="none" strike="noStrike" dirty="0" err="1">
                <a:effectLst/>
                <a:latin typeface="Arial MT"/>
              </a:rPr>
              <a:t>Samit</a:t>
            </a:r>
            <a:r>
              <a:rPr lang="en-US" sz="1300" i="0" u="none" strike="noStrike" dirty="0">
                <a:effectLst/>
                <a:latin typeface="Arial MT"/>
              </a:rPr>
              <a:t> Chakraborty, Md. Saiful Hoque, </a:t>
            </a:r>
            <a:r>
              <a:rPr lang="en-US" sz="1300" i="0" u="none" strike="noStrike" dirty="0" err="1">
                <a:solidFill>
                  <a:srgbClr val="111111"/>
                </a:solidFill>
                <a:effectLst/>
                <a:latin typeface="Arial MT"/>
              </a:rPr>
              <a:t>Sakib</a:t>
            </a:r>
            <a:r>
              <a:rPr lang="en-US" sz="1300" i="0" u="none" strike="noStrike" dirty="0">
                <a:solidFill>
                  <a:srgbClr val="111111"/>
                </a:solidFill>
                <a:effectLst/>
                <a:latin typeface="Arial MT"/>
              </a:rPr>
              <a:t> Mahmud </a:t>
            </a:r>
            <a:r>
              <a:rPr lang="en-US" sz="1300" i="0" u="none" strike="noStrike" dirty="0" err="1">
                <a:solidFill>
                  <a:srgbClr val="111111"/>
                </a:solidFill>
                <a:effectLst/>
                <a:latin typeface="Arial MT"/>
              </a:rPr>
              <a:t>Surid</a:t>
            </a:r>
            <a:endParaRPr lang="en-US" sz="1300" i="0" dirty="0">
              <a:solidFill>
                <a:srgbClr val="111111"/>
              </a:solidFill>
              <a:effectLst/>
              <a:latin typeface="Arial MT"/>
            </a:endParaRPr>
          </a:p>
          <a:p>
            <a:endParaRPr sz="1300" dirty="0">
              <a:latin typeface="Arial MT"/>
              <a:cs typeface="Arial MT"/>
            </a:endParaRPr>
          </a:p>
          <a:p>
            <a:pPr marL="12700" marR="5080" algn="just">
              <a:lnSpc>
                <a:spcPct val="115100"/>
              </a:lnSpc>
              <a:spcBef>
                <a:spcPts val="1235"/>
              </a:spcBef>
            </a:pPr>
            <a:r>
              <a:rPr sz="1300" spc="5" dirty="0">
                <a:solidFill>
                  <a:srgbClr val="595959"/>
                </a:solidFill>
                <a:latin typeface="Arial MT"/>
                <a:cs typeface="Arial MT"/>
              </a:rPr>
              <a:t>About: </a:t>
            </a:r>
            <a:r>
              <a:rPr lang="en-US" sz="1400" b="0" i="0" dirty="0">
                <a:solidFill>
                  <a:srgbClr val="333333"/>
                </a:solidFill>
                <a:effectLst/>
                <a:latin typeface="Roboto" panose="02000000000000000000" pitchFamily="2" charset="0"/>
              </a:rPr>
              <a:t> </a:t>
            </a:r>
            <a:r>
              <a:rPr lang="en-US" sz="1300" b="0" i="0" dirty="0">
                <a:solidFill>
                  <a:srgbClr val="333333"/>
                </a:solidFill>
                <a:effectLst/>
                <a:latin typeface="Arial MT"/>
              </a:rPr>
              <a:t>Fashion retailers have shown an increasingly growing interest in adopting this branch of artificial intelligence in their supply chains. Computer scientists and engineers have published several scholarly works on this topic since the last decade. Based on the previous studies, this is the first academic paper that has presented comprehensive review on this topic. These scholarly articles are related to </a:t>
            </a:r>
            <a:r>
              <a:rPr lang="en-US" sz="1300" b="0" i="0" dirty="0" err="1">
                <a:solidFill>
                  <a:srgbClr val="333333"/>
                </a:solidFill>
                <a:effectLst/>
                <a:latin typeface="Arial MT"/>
              </a:rPr>
              <a:t>imagebased</a:t>
            </a:r>
            <a:r>
              <a:rPr lang="en-US" sz="1300" b="0" i="0" dirty="0">
                <a:solidFill>
                  <a:srgbClr val="333333"/>
                </a:solidFill>
                <a:effectLst/>
                <a:latin typeface="Arial MT"/>
              </a:rPr>
              <a:t> style prediction and online fashion recommendation. This is a form of method paper that illustrates research designs of the selected articles and research methods used by the researchers. Both style prediction and online fashion recommendation have been reviewed together in this paper, because study on recommendation system can facilitate an easy understanding of fashion style prediction and vice versa. Finally, the study will be helpful for fashion retailers and future researchers to understand the nature of style prediction and online fashion recommendation using image processing technique.</a:t>
            </a:r>
            <a:endParaRPr sz="13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90717"/>
            <a:ext cx="7391400" cy="638636"/>
          </a:xfrm>
          <a:prstGeom prst="rect">
            <a:avLst/>
          </a:prstGeom>
        </p:spPr>
        <p:txBody>
          <a:bodyPr vert="horz" wrap="square" lIns="0" tIns="15240" rIns="0" bIns="0" rtlCol="0">
            <a:spAutoFit/>
          </a:bodyPr>
          <a:lstStyle/>
          <a:p>
            <a:pPr marL="12700" algn="ctr">
              <a:lnSpc>
                <a:spcPct val="100000"/>
              </a:lnSpc>
              <a:spcBef>
                <a:spcPts val="120"/>
              </a:spcBef>
            </a:pPr>
            <a:r>
              <a:rPr spc="-15" dirty="0">
                <a:solidFill>
                  <a:srgbClr val="0070C0"/>
                </a:solidFill>
              </a:rPr>
              <a:t>LITERATURE</a:t>
            </a:r>
            <a:r>
              <a:rPr spc="-45" dirty="0"/>
              <a:t> </a:t>
            </a:r>
            <a:r>
              <a:rPr dirty="0">
                <a:solidFill>
                  <a:srgbClr val="0070C0"/>
                </a:solidFill>
              </a:rPr>
              <a:t>SURVEY</a:t>
            </a:r>
          </a:p>
        </p:txBody>
      </p:sp>
      <p:sp>
        <p:nvSpPr>
          <p:cNvPr id="3" name="object 3"/>
          <p:cNvSpPr txBox="1"/>
          <p:nvPr/>
        </p:nvSpPr>
        <p:spPr>
          <a:xfrm>
            <a:off x="384725" y="1018644"/>
            <a:ext cx="8366759" cy="2639825"/>
          </a:xfrm>
          <a:prstGeom prst="rect">
            <a:avLst/>
          </a:prstGeom>
        </p:spPr>
        <p:txBody>
          <a:bodyPr vert="horz" wrap="square" lIns="0" tIns="15875" rIns="0" bIns="0" rtlCol="0">
            <a:spAutoFit/>
          </a:bodyPr>
          <a:lstStyle/>
          <a:p>
            <a:pPr algn="l"/>
            <a:r>
              <a:rPr sz="1300" spc="10" dirty="0">
                <a:latin typeface="Arial MT"/>
                <a:cs typeface="Arial MT"/>
              </a:rPr>
              <a:t>Name:</a:t>
            </a:r>
            <a:r>
              <a:rPr sz="1300" dirty="0">
                <a:latin typeface="Arial MT"/>
                <a:cs typeface="Arial MT"/>
              </a:rPr>
              <a:t> </a:t>
            </a:r>
            <a:r>
              <a:rPr lang="en-US" sz="1400" b="0" i="0" dirty="0">
                <a:solidFill>
                  <a:srgbClr val="111111"/>
                </a:solidFill>
                <a:effectLst/>
                <a:latin typeface="Roboto" panose="02000000000000000000" pitchFamily="2" charset="0"/>
              </a:rPr>
              <a:t>Fashion Coordinates Recommender System Using Photographs from Fashion Magazines.</a:t>
            </a:r>
          </a:p>
          <a:p>
            <a:pPr marL="12700">
              <a:lnSpc>
                <a:spcPct val="100000"/>
              </a:lnSpc>
            </a:pPr>
            <a:r>
              <a:rPr sz="1300" spc="-20" dirty="0">
                <a:latin typeface="Arial MT"/>
                <a:cs typeface="Arial MT"/>
              </a:rPr>
              <a:t>Year:</a:t>
            </a:r>
            <a:r>
              <a:rPr sz="1300" spc="-25" dirty="0">
                <a:latin typeface="Arial MT"/>
                <a:cs typeface="Arial MT"/>
              </a:rPr>
              <a:t> </a:t>
            </a:r>
            <a:r>
              <a:rPr sz="1300" spc="5" dirty="0">
                <a:latin typeface="Arial MT"/>
                <a:cs typeface="Arial MT"/>
              </a:rPr>
              <a:t>2016</a:t>
            </a:r>
            <a:endParaRPr sz="1300" dirty="0">
              <a:latin typeface="Arial MT"/>
              <a:cs typeface="Arial MT"/>
            </a:endParaRPr>
          </a:p>
          <a:p>
            <a:pPr>
              <a:lnSpc>
                <a:spcPct val="100000"/>
              </a:lnSpc>
              <a:spcBef>
                <a:spcPts val="30"/>
              </a:spcBef>
            </a:pPr>
            <a:endParaRPr sz="1250" dirty="0">
              <a:latin typeface="Arial MT"/>
              <a:cs typeface="Arial MT"/>
            </a:endParaRPr>
          </a:p>
          <a:p>
            <a:pPr algn="l"/>
            <a:r>
              <a:rPr sz="1300" spc="5" dirty="0">
                <a:latin typeface="Arial MT"/>
                <a:cs typeface="Arial MT"/>
              </a:rPr>
              <a:t>Author :</a:t>
            </a:r>
            <a:r>
              <a:rPr sz="1300" spc="-20" dirty="0">
                <a:latin typeface="Arial MT"/>
                <a:cs typeface="Arial MT"/>
              </a:rPr>
              <a:t> </a:t>
            </a:r>
            <a:r>
              <a:rPr lang="en-US" sz="1300" i="0" u="none" strike="noStrike" dirty="0" err="1">
                <a:solidFill>
                  <a:srgbClr val="111111"/>
                </a:solidFill>
                <a:effectLst/>
                <a:latin typeface="Arial MT"/>
              </a:rPr>
              <a:t>Tomoharu</a:t>
            </a:r>
            <a:r>
              <a:rPr lang="en-US" sz="1300" i="0" u="none" strike="noStrike" dirty="0">
                <a:solidFill>
                  <a:srgbClr val="111111"/>
                </a:solidFill>
                <a:effectLst/>
                <a:latin typeface="Arial MT"/>
              </a:rPr>
              <a:t> Iwata, Shinji Watanabe</a:t>
            </a:r>
            <a:endParaRPr lang="en-US" sz="1300" i="0" dirty="0">
              <a:solidFill>
                <a:srgbClr val="111111"/>
              </a:solidFill>
              <a:effectLst/>
              <a:latin typeface="Arial MT"/>
            </a:endParaRPr>
          </a:p>
          <a:p>
            <a:br>
              <a:rPr lang="en-US" sz="1400" b="0" i="0" dirty="0">
                <a:solidFill>
                  <a:srgbClr val="111111"/>
                </a:solidFill>
                <a:effectLst/>
                <a:latin typeface="Roboto" panose="02000000000000000000" pitchFamily="2" charset="0"/>
              </a:rPr>
            </a:br>
            <a:r>
              <a:rPr sz="1300" spc="5" dirty="0">
                <a:latin typeface="Arial MT"/>
                <a:cs typeface="Arial MT"/>
              </a:rPr>
              <a:t>About:</a:t>
            </a:r>
            <a:r>
              <a:rPr sz="1300" spc="375" dirty="0">
                <a:latin typeface="Arial MT"/>
                <a:cs typeface="Arial MT"/>
              </a:rPr>
              <a:t> </a:t>
            </a:r>
            <a:r>
              <a:rPr lang="en-US" sz="1300" b="0" i="0" dirty="0">
                <a:solidFill>
                  <a:srgbClr val="333333"/>
                </a:solidFill>
                <a:effectLst/>
                <a:latin typeface="Arial MT"/>
              </a:rPr>
              <a:t>Fashion magazines contain a number of photographs of fashion models, and their clothing coordinates serve as useful references. In this paper, we propose a recommender system for clothing coordinates using full-body photographs from fashion magazines. The task is that, given a photograph of a fashion item (e.g. tops) as a query, to recommend a photograph of other fashion items (e.g. bottoms) that is appropriate to the query. With the proposed method, we use a probabilistic topic model for learning information about coordinates from visual features in each fashion item region. We demonstrate the effectiveness of the proposed method using real photographs from a fashion magazine and two fashion style sharing services with the task of making top (bottom) recommendations given bottom (top) photographs.</a:t>
            </a:r>
            <a:endParaRPr sz="13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90717"/>
            <a:ext cx="7467600" cy="638636"/>
          </a:xfrm>
          <a:prstGeom prst="rect">
            <a:avLst/>
          </a:prstGeom>
        </p:spPr>
        <p:txBody>
          <a:bodyPr vert="horz" wrap="square" lIns="0" tIns="15240" rIns="0" bIns="0" rtlCol="0">
            <a:spAutoFit/>
          </a:bodyPr>
          <a:lstStyle/>
          <a:p>
            <a:pPr marL="12700" algn="ctr">
              <a:lnSpc>
                <a:spcPct val="100000"/>
              </a:lnSpc>
              <a:spcBef>
                <a:spcPts val="120"/>
              </a:spcBef>
            </a:pPr>
            <a:r>
              <a:rPr spc="-15" dirty="0">
                <a:solidFill>
                  <a:srgbClr val="0070C0"/>
                </a:solidFill>
              </a:rPr>
              <a:t>LITERATURE</a:t>
            </a:r>
            <a:r>
              <a:rPr spc="-45" dirty="0"/>
              <a:t> </a:t>
            </a:r>
            <a:r>
              <a:rPr dirty="0">
                <a:solidFill>
                  <a:srgbClr val="0070C0"/>
                </a:solidFill>
              </a:rPr>
              <a:t>SURVEY</a:t>
            </a:r>
          </a:p>
        </p:txBody>
      </p:sp>
      <p:sp>
        <p:nvSpPr>
          <p:cNvPr id="3" name="object 3"/>
          <p:cNvSpPr txBox="1"/>
          <p:nvPr/>
        </p:nvSpPr>
        <p:spPr>
          <a:xfrm>
            <a:off x="384725" y="1218896"/>
            <a:ext cx="8364855" cy="2744341"/>
          </a:xfrm>
          <a:prstGeom prst="rect">
            <a:avLst/>
          </a:prstGeom>
        </p:spPr>
        <p:txBody>
          <a:bodyPr vert="horz" wrap="square" lIns="0" tIns="12700" rIns="0" bIns="0" rtlCol="0">
            <a:spAutoFit/>
          </a:bodyPr>
          <a:lstStyle/>
          <a:p>
            <a:pPr marL="12700">
              <a:spcBef>
                <a:spcPts val="100"/>
              </a:spcBef>
            </a:pPr>
            <a:r>
              <a:rPr sz="1300" spc="-5" dirty="0">
                <a:latin typeface="Arial MT"/>
                <a:cs typeface="Arial MT"/>
              </a:rPr>
              <a:t>Name:</a:t>
            </a:r>
            <a:r>
              <a:rPr sz="1300" spc="-15" dirty="0">
                <a:latin typeface="Arial MT"/>
                <a:cs typeface="Arial MT"/>
              </a:rPr>
              <a:t> </a:t>
            </a:r>
            <a:r>
              <a:rPr lang="en-US" sz="1400" b="0" i="0" dirty="0">
                <a:solidFill>
                  <a:srgbClr val="111111"/>
                </a:solidFill>
                <a:effectLst/>
                <a:latin typeface="Roboto" panose="02000000000000000000" pitchFamily="2" charset="0"/>
              </a:rPr>
              <a:t>Mirror appliance: Recommendation of clothes coordination in daily life</a:t>
            </a:r>
          </a:p>
          <a:p>
            <a:pPr marL="12700">
              <a:lnSpc>
                <a:spcPct val="100000"/>
              </a:lnSpc>
              <a:spcBef>
                <a:spcPts val="100"/>
              </a:spcBef>
            </a:pPr>
            <a:endParaRPr sz="1300" dirty="0">
              <a:latin typeface="Arial MT"/>
              <a:cs typeface="Arial MT"/>
            </a:endParaRPr>
          </a:p>
          <a:p>
            <a:pPr>
              <a:lnSpc>
                <a:spcPct val="100000"/>
              </a:lnSpc>
              <a:spcBef>
                <a:spcPts val="50"/>
              </a:spcBef>
            </a:pPr>
            <a:endParaRPr sz="1200" dirty="0">
              <a:latin typeface="Arial MT"/>
              <a:cs typeface="Arial MT"/>
            </a:endParaRPr>
          </a:p>
          <a:p>
            <a:pPr marL="12700">
              <a:lnSpc>
                <a:spcPct val="100000"/>
              </a:lnSpc>
              <a:spcBef>
                <a:spcPts val="5"/>
              </a:spcBef>
            </a:pPr>
            <a:r>
              <a:rPr sz="1300" spc="-30" dirty="0">
                <a:latin typeface="Arial MT"/>
                <a:cs typeface="Arial MT"/>
              </a:rPr>
              <a:t>Year:</a:t>
            </a:r>
            <a:r>
              <a:rPr sz="1300" spc="-45" dirty="0">
                <a:latin typeface="Arial MT"/>
                <a:cs typeface="Arial MT"/>
              </a:rPr>
              <a:t> </a:t>
            </a:r>
            <a:r>
              <a:rPr sz="1300" spc="-5" dirty="0">
                <a:latin typeface="Arial MT"/>
                <a:cs typeface="Arial MT"/>
              </a:rPr>
              <a:t>20</a:t>
            </a:r>
            <a:r>
              <a:rPr lang="en-US" sz="1300" spc="-5" dirty="0">
                <a:latin typeface="Arial MT"/>
                <a:cs typeface="Arial MT"/>
              </a:rPr>
              <a:t>08</a:t>
            </a:r>
            <a:endParaRPr sz="1300" dirty="0">
              <a:latin typeface="Arial MT"/>
              <a:cs typeface="Arial MT"/>
            </a:endParaRPr>
          </a:p>
          <a:p>
            <a:pPr>
              <a:lnSpc>
                <a:spcPct val="100000"/>
              </a:lnSpc>
              <a:spcBef>
                <a:spcPts val="50"/>
              </a:spcBef>
            </a:pPr>
            <a:endParaRPr sz="1200" dirty="0">
              <a:latin typeface="Arial MT"/>
              <a:cs typeface="Arial MT"/>
            </a:endParaRPr>
          </a:p>
          <a:p>
            <a:pPr algn="l"/>
            <a:r>
              <a:rPr sz="1300" spc="-5" dirty="0">
                <a:latin typeface="Arial MT"/>
                <a:cs typeface="Arial MT"/>
              </a:rPr>
              <a:t>Author</a:t>
            </a:r>
            <a:r>
              <a:rPr sz="1300" spc="-10" dirty="0">
                <a:latin typeface="Arial MT"/>
                <a:cs typeface="Arial MT"/>
              </a:rPr>
              <a:t> </a:t>
            </a:r>
            <a:r>
              <a:rPr sz="1300" dirty="0">
                <a:latin typeface="Arial MT"/>
                <a:cs typeface="Arial MT"/>
              </a:rPr>
              <a:t>:</a:t>
            </a:r>
            <a:r>
              <a:rPr sz="1300" spc="-5" dirty="0">
                <a:latin typeface="Arial MT"/>
                <a:cs typeface="Arial MT"/>
              </a:rPr>
              <a:t> </a:t>
            </a:r>
            <a:r>
              <a:rPr lang="en-US" sz="1300" i="0" u="none" strike="noStrike" dirty="0">
                <a:solidFill>
                  <a:srgbClr val="111111"/>
                </a:solidFill>
                <a:effectLst/>
                <a:latin typeface="Arial MT"/>
              </a:rPr>
              <a:t>S. Nagao, </a:t>
            </a:r>
            <a:r>
              <a:rPr lang="en-US" sz="1300" i="0" u="none" strike="noStrike" dirty="0">
                <a:effectLst/>
                <a:latin typeface="Arial MT"/>
              </a:rPr>
              <a:t>Shin Takahashi</a:t>
            </a:r>
            <a:endParaRPr lang="en-US" sz="1300" i="0" dirty="0">
              <a:solidFill>
                <a:srgbClr val="111111"/>
              </a:solidFill>
              <a:effectLst/>
              <a:latin typeface="Arial MT"/>
            </a:endParaRPr>
          </a:p>
          <a:p>
            <a:br>
              <a:rPr lang="en-US" sz="1400" b="0" i="0" dirty="0">
                <a:solidFill>
                  <a:srgbClr val="111111"/>
                </a:solidFill>
                <a:effectLst/>
                <a:latin typeface="Roboto" panose="02000000000000000000" pitchFamily="2" charset="0"/>
              </a:rPr>
            </a:br>
            <a:r>
              <a:rPr sz="1300" spc="-5" dirty="0">
                <a:latin typeface="Arial MT"/>
                <a:cs typeface="Arial MT"/>
              </a:rPr>
              <a:t>About:</a:t>
            </a:r>
            <a:r>
              <a:rPr lang="en-US" sz="1300" spc="-5" dirty="0">
                <a:latin typeface="Arial MT"/>
                <a:cs typeface="Arial MT"/>
              </a:rPr>
              <a:t> </a:t>
            </a:r>
            <a:r>
              <a:rPr lang="en-US" sz="1400" b="0" i="0" dirty="0">
                <a:solidFill>
                  <a:srgbClr val="333333"/>
                </a:solidFill>
                <a:effectLst/>
                <a:latin typeface="Roboto" panose="02000000000000000000" pitchFamily="2" charset="0"/>
              </a:rPr>
              <a:t>We developed a "Mirror Appliance" that is used to recommend various combinations of clothes in order to produce a coordinated look suitable for a given day's events and weather. The system stores information on the user's clothes, weather and the events to which the user previously wore certain clothes. When the user stands in front of the "Mirror Appliance", the system refers to the current weather information, the user's current schedule and the user's past behavior. Using this system, the user can have chosen for him/her the most suitable combination of clothes that reflects his/her preferences.</a:t>
            </a:r>
            <a:endParaRPr sz="13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90717"/>
            <a:ext cx="7467600" cy="638636"/>
          </a:xfrm>
          <a:prstGeom prst="rect">
            <a:avLst/>
          </a:prstGeom>
        </p:spPr>
        <p:txBody>
          <a:bodyPr vert="horz" wrap="square" lIns="0" tIns="15240" rIns="0" bIns="0" rtlCol="0">
            <a:spAutoFit/>
          </a:bodyPr>
          <a:lstStyle/>
          <a:p>
            <a:pPr marL="12700" algn="ctr">
              <a:lnSpc>
                <a:spcPct val="100000"/>
              </a:lnSpc>
              <a:spcBef>
                <a:spcPts val="120"/>
              </a:spcBef>
            </a:pPr>
            <a:r>
              <a:rPr spc="-15" dirty="0">
                <a:solidFill>
                  <a:srgbClr val="0070C0"/>
                </a:solidFill>
              </a:rPr>
              <a:t>LITERATURE</a:t>
            </a:r>
            <a:r>
              <a:rPr spc="-45" dirty="0"/>
              <a:t> </a:t>
            </a:r>
            <a:r>
              <a:rPr dirty="0">
                <a:solidFill>
                  <a:srgbClr val="0070C0"/>
                </a:solidFill>
              </a:rPr>
              <a:t>SURVEY</a:t>
            </a:r>
          </a:p>
        </p:txBody>
      </p:sp>
      <p:sp>
        <p:nvSpPr>
          <p:cNvPr id="3" name="object 3"/>
          <p:cNvSpPr txBox="1"/>
          <p:nvPr/>
        </p:nvSpPr>
        <p:spPr>
          <a:xfrm>
            <a:off x="384725" y="1218896"/>
            <a:ext cx="8355330" cy="3428696"/>
          </a:xfrm>
          <a:prstGeom prst="rect">
            <a:avLst/>
          </a:prstGeom>
        </p:spPr>
        <p:txBody>
          <a:bodyPr vert="horz" wrap="square" lIns="0" tIns="12700" rIns="0" bIns="0" rtlCol="0">
            <a:spAutoFit/>
          </a:bodyPr>
          <a:lstStyle/>
          <a:p>
            <a:pPr marL="12700">
              <a:spcBef>
                <a:spcPts val="100"/>
              </a:spcBef>
            </a:pPr>
            <a:r>
              <a:rPr sz="1300" spc="-5" dirty="0">
                <a:latin typeface="Arial MT"/>
                <a:cs typeface="Arial MT"/>
              </a:rPr>
              <a:t>Name:</a:t>
            </a:r>
            <a:r>
              <a:rPr sz="1300" spc="-10" dirty="0">
                <a:latin typeface="Arial MT"/>
                <a:cs typeface="Arial MT"/>
              </a:rPr>
              <a:t> </a:t>
            </a:r>
            <a:r>
              <a:rPr lang="en-US" sz="1300" b="0" i="0" dirty="0">
                <a:solidFill>
                  <a:srgbClr val="111111"/>
                </a:solidFill>
                <a:effectLst/>
                <a:latin typeface="Arial MT"/>
              </a:rPr>
              <a:t>Explainable Fashion Recommendation with Joint Outfit Matching and Comment Generation</a:t>
            </a:r>
          </a:p>
          <a:p>
            <a:pPr marL="12700">
              <a:lnSpc>
                <a:spcPct val="100000"/>
              </a:lnSpc>
              <a:spcBef>
                <a:spcPts val="100"/>
              </a:spcBef>
            </a:pPr>
            <a:endParaRPr sz="1300" dirty="0">
              <a:latin typeface="Arial MT"/>
              <a:cs typeface="Arial MT"/>
            </a:endParaRPr>
          </a:p>
          <a:p>
            <a:pPr>
              <a:lnSpc>
                <a:spcPct val="100000"/>
              </a:lnSpc>
              <a:spcBef>
                <a:spcPts val="50"/>
              </a:spcBef>
            </a:pPr>
            <a:endParaRPr sz="1200" dirty="0">
              <a:latin typeface="Arial MT"/>
              <a:cs typeface="Arial MT"/>
            </a:endParaRPr>
          </a:p>
          <a:p>
            <a:pPr marL="12700">
              <a:lnSpc>
                <a:spcPct val="100000"/>
              </a:lnSpc>
              <a:spcBef>
                <a:spcPts val="5"/>
              </a:spcBef>
            </a:pPr>
            <a:r>
              <a:rPr sz="1300" spc="-30" dirty="0">
                <a:latin typeface="Arial MT"/>
                <a:cs typeface="Arial MT"/>
              </a:rPr>
              <a:t>Year:</a:t>
            </a:r>
            <a:r>
              <a:rPr sz="1300" spc="-45" dirty="0">
                <a:latin typeface="Arial MT"/>
                <a:cs typeface="Arial MT"/>
              </a:rPr>
              <a:t> </a:t>
            </a:r>
            <a:r>
              <a:rPr sz="1300" spc="-5" dirty="0">
                <a:latin typeface="Arial MT"/>
                <a:cs typeface="Arial MT"/>
              </a:rPr>
              <a:t>20</a:t>
            </a:r>
            <a:r>
              <a:rPr lang="en-US" sz="1300" spc="-5" dirty="0">
                <a:latin typeface="Arial MT"/>
                <a:cs typeface="Arial MT"/>
              </a:rPr>
              <a:t>18</a:t>
            </a:r>
            <a:endParaRPr sz="1300" dirty="0">
              <a:latin typeface="Arial MT"/>
              <a:cs typeface="Arial MT"/>
            </a:endParaRPr>
          </a:p>
          <a:p>
            <a:pPr>
              <a:lnSpc>
                <a:spcPct val="100000"/>
              </a:lnSpc>
              <a:spcBef>
                <a:spcPts val="50"/>
              </a:spcBef>
            </a:pPr>
            <a:endParaRPr sz="1200" dirty="0">
              <a:latin typeface="Arial MT"/>
              <a:cs typeface="Arial MT"/>
            </a:endParaRPr>
          </a:p>
          <a:p>
            <a:pPr marL="12700">
              <a:lnSpc>
                <a:spcPct val="100000"/>
              </a:lnSpc>
            </a:pPr>
            <a:r>
              <a:rPr sz="1300" spc="-5" dirty="0">
                <a:latin typeface="Arial MT"/>
                <a:cs typeface="Arial MT"/>
              </a:rPr>
              <a:t>Autho</a:t>
            </a:r>
            <a:r>
              <a:rPr sz="1300" dirty="0">
                <a:latin typeface="Arial MT"/>
                <a:cs typeface="Arial MT"/>
              </a:rPr>
              <a:t>r</a:t>
            </a:r>
            <a:r>
              <a:rPr sz="1300" spc="-5" dirty="0">
                <a:latin typeface="Arial MT"/>
                <a:cs typeface="Arial MT"/>
              </a:rPr>
              <a:t> </a:t>
            </a:r>
            <a:r>
              <a:rPr sz="1300" dirty="0">
                <a:latin typeface="Arial MT"/>
                <a:cs typeface="Arial MT"/>
              </a:rPr>
              <a:t>:</a:t>
            </a:r>
            <a:r>
              <a:rPr sz="1300" spc="-5" dirty="0">
                <a:latin typeface="Arial MT"/>
                <a:cs typeface="Arial MT"/>
              </a:rPr>
              <a:t> Saurab</a:t>
            </a:r>
            <a:r>
              <a:rPr sz="1300" dirty="0">
                <a:latin typeface="Arial MT"/>
                <a:cs typeface="Arial MT"/>
              </a:rPr>
              <a:t>h</a:t>
            </a:r>
            <a:r>
              <a:rPr sz="1300" spc="-5" dirty="0">
                <a:latin typeface="Arial MT"/>
                <a:cs typeface="Arial MT"/>
              </a:rPr>
              <a:t> Singhal</a:t>
            </a:r>
            <a:r>
              <a:rPr sz="1300" dirty="0">
                <a:latin typeface="Arial MT"/>
                <a:cs typeface="Arial MT"/>
              </a:rPr>
              <a:t>,</a:t>
            </a:r>
            <a:r>
              <a:rPr sz="1300" spc="-80" dirty="0">
                <a:latin typeface="Arial MT"/>
                <a:cs typeface="Arial MT"/>
              </a:rPr>
              <a:t> </a:t>
            </a:r>
            <a:r>
              <a:rPr sz="1300" spc="-5" dirty="0">
                <a:latin typeface="Arial MT"/>
                <a:cs typeface="Arial MT"/>
              </a:rPr>
              <a:t>Ashis</a:t>
            </a:r>
            <a:r>
              <a:rPr sz="1300" dirty="0">
                <a:latin typeface="Arial MT"/>
                <a:cs typeface="Arial MT"/>
              </a:rPr>
              <a:t>h</a:t>
            </a:r>
            <a:r>
              <a:rPr sz="1300" spc="-5" dirty="0">
                <a:latin typeface="Arial MT"/>
                <a:cs typeface="Arial MT"/>
              </a:rPr>
              <a:t> Sharma</a:t>
            </a:r>
            <a:endParaRPr sz="1300" dirty="0">
              <a:latin typeface="Arial MT"/>
              <a:cs typeface="Arial MT"/>
            </a:endParaRPr>
          </a:p>
          <a:p>
            <a:pPr marL="12700" marR="5080" algn="just">
              <a:lnSpc>
                <a:spcPct val="114999"/>
              </a:lnSpc>
              <a:spcBef>
                <a:spcPts val="1200"/>
              </a:spcBef>
            </a:pPr>
            <a:r>
              <a:rPr sz="1300" spc="-5" dirty="0">
                <a:latin typeface="Arial MT"/>
                <a:cs typeface="Arial MT"/>
              </a:rPr>
              <a:t>About: </a:t>
            </a:r>
            <a:r>
              <a:rPr lang="en-US" sz="1300" b="0" i="0" dirty="0">
                <a:solidFill>
                  <a:srgbClr val="333333"/>
                </a:solidFill>
                <a:effectLst/>
                <a:latin typeface="Arial MT"/>
              </a:rPr>
              <a:t>Most previous work on fashion recommendation focuses on designing visual features to enhance recommendations. Existing work neglects user comments of fashion items, which have been proved effective in generating explanations along with better recommendation results. We propose a novel neural network framework, neural fashion recommendation (NFR), that simultaneously provides fashion recommendations and generates abstractive comments. NFR consists of two parts: outfit matching and comment generation. For outfit matching, we propose a convolutional neural network with a mutual attention mechanism to extract visual features of outfits. The visual features are then decoded into a rating score for the matching prediction. For abstractive comment generation, we propose a gated recurrent neural network with a cross-modality attention mechanism to transform visual features into a concise sentence. </a:t>
            </a:r>
            <a:endParaRPr sz="13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90717"/>
            <a:ext cx="8001000" cy="638636"/>
          </a:xfrm>
          <a:prstGeom prst="rect">
            <a:avLst/>
          </a:prstGeom>
        </p:spPr>
        <p:txBody>
          <a:bodyPr vert="horz" wrap="square" lIns="0" tIns="15240" rIns="0" bIns="0" rtlCol="0">
            <a:spAutoFit/>
          </a:bodyPr>
          <a:lstStyle/>
          <a:p>
            <a:pPr marL="12700" algn="ctr">
              <a:lnSpc>
                <a:spcPct val="100000"/>
              </a:lnSpc>
              <a:spcBef>
                <a:spcPts val="120"/>
              </a:spcBef>
            </a:pPr>
            <a:r>
              <a:rPr spc="-15" dirty="0">
                <a:solidFill>
                  <a:srgbClr val="0070C0"/>
                </a:solidFill>
              </a:rPr>
              <a:t>LITERATURE</a:t>
            </a:r>
            <a:r>
              <a:rPr spc="-45" dirty="0"/>
              <a:t> </a:t>
            </a:r>
            <a:r>
              <a:rPr dirty="0">
                <a:solidFill>
                  <a:srgbClr val="0070C0"/>
                </a:solidFill>
              </a:rPr>
              <a:t>SURVEY</a:t>
            </a:r>
          </a:p>
        </p:txBody>
      </p:sp>
      <p:sp>
        <p:nvSpPr>
          <p:cNvPr id="3" name="object 3"/>
          <p:cNvSpPr txBox="1"/>
          <p:nvPr/>
        </p:nvSpPr>
        <p:spPr>
          <a:xfrm>
            <a:off x="384725" y="1218896"/>
            <a:ext cx="8359775" cy="3000758"/>
          </a:xfrm>
          <a:prstGeom prst="rect">
            <a:avLst/>
          </a:prstGeom>
        </p:spPr>
        <p:txBody>
          <a:bodyPr vert="horz" wrap="square" lIns="0" tIns="12700" rIns="0" bIns="0" rtlCol="0">
            <a:spAutoFit/>
          </a:bodyPr>
          <a:lstStyle/>
          <a:p>
            <a:pPr algn="l"/>
            <a:r>
              <a:rPr sz="1300" spc="-5" dirty="0">
                <a:latin typeface="Arial MT"/>
                <a:cs typeface="Arial MT"/>
              </a:rPr>
              <a:t>Name:</a:t>
            </a:r>
            <a:r>
              <a:rPr sz="1300" spc="-15" dirty="0">
                <a:latin typeface="Arial MT"/>
                <a:cs typeface="Arial MT"/>
              </a:rPr>
              <a:t> </a:t>
            </a:r>
            <a:r>
              <a:rPr lang="en-US" sz="1300" b="0" i="0" dirty="0">
                <a:solidFill>
                  <a:srgbClr val="111111"/>
                </a:solidFill>
                <a:effectLst/>
                <a:latin typeface="Arial MT"/>
              </a:rPr>
              <a:t>Collaborative Fashion Recommendation: A Functional Tensor Factorization Approach</a:t>
            </a:r>
          </a:p>
          <a:p>
            <a:pPr marL="12700">
              <a:lnSpc>
                <a:spcPct val="100000"/>
              </a:lnSpc>
              <a:spcBef>
                <a:spcPts val="5"/>
              </a:spcBef>
            </a:pPr>
            <a:endParaRPr lang="en-US" sz="1300" spc="-30" dirty="0">
              <a:latin typeface="Arial MT"/>
              <a:cs typeface="Arial MT"/>
            </a:endParaRPr>
          </a:p>
          <a:p>
            <a:pPr marL="12700">
              <a:lnSpc>
                <a:spcPct val="100000"/>
              </a:lnSpc>
              <a:spcBef>
                <a:spcPts val="5"/>
              </a:spcBef>
            </a:pPr>
            <a:r>
              <a:rPr sz="1300" spc="-30" dirty="0">
                <a:latin typeface="Arial MT"/>
                <a:cs typeface="Arial MT"/>
              </a:rPr>
              <a:t>Year:</a:t>
            </a:r>
            <a:r>
              <a:rPr sz="1300" spc="-45" dirty="0">
                <a:latin typeface="Arial MT"/>
                <a:cs typeface="Arial MT"/>
              </a:rPr>
              <a:t> </a:t>
            </a:r>
            <a:r>
              <a:rPr sz="1300" spc="-5" dirty="0">
                <a:latin typeface="Arial MT"/>
                <a:cs typeface="Arial MT"/>
              </a:rPr>
              <a:t>2021</a:t>
            </a:r>
            <a:endParaRPr sz="1300" dirty="0">
              <a:latin typeface="Arial MT"/>
              <a:cs typeface="Arial MT"/>
            </a:endParaRPr>
          </a:p>
          <a:p>
            <a:pPr>
              <a:lnSpc>
                <a:spcPct val="100000"/>
              </a:lnSpc>
              <a:spcBef>
                <a:spcPts val="50"/>
              </a:spcBef>
            </a:pPr>
            <a:endParaRPr sz="1300" dirty="0">
              <a:latin typeface="Arial MT"/>
              <a:cs typeface="Arial MT"/>
            </a:endParaRPr>
          </a:p>
          <a:p>
            <a:pPr marL="12700">
              <a:lnSpc>
                <a:spcPct val="100000"/>
              </a:lnSpc>
            </a:pPr>
            <a:r>
              <a:rPr sz="1300" spc="-5" dirty="0">
                <a:latin typeface="Arial MT"/>
                <a:cs typeface="Arial MT"/>
              </a:rPr>
              <a:t>Author</a:t>
            </a:r>
            <a:r>
              <a:rPr sz="1300" spc="-10" dirty="0">
                <a:latin typeface="Arial MT"/>
                <a:cs typeface="Arial MT"/>
              </a:rPr>
              <a:t> </a:t>
            </a:r>
            <a:r>
              <a:rPr sz="1300" dirty="0">
                <a:latin typeface="Arial MT"/>
                <a:cs typeface="Arial MT"/>
              </a:rPr>
              <a:t>:</a:t>
            </a:r>
            <a:r>
              <a:rPr sz="1300" spc="-10" dirty="0">
                <a:latin typeface="Arial MT"/>
                <a:cs typeface="Arial MT"/>
              </a:rPr>
              <a:t> </a:t>
            </a:r>
            <a:r>
              <a:rPr lang="en-US" sz="1300" spc="-10" dirty="0">
                <a:latin typeface="Arial MT"/>
                <a:cs typeface="Arial MT"/>
              </a:rPr>
              <a:t>Yang Ho, Xi Yi</a:t>
            </a:r>
            <a:endParaRPr sz="1300" dirty="0">
              <a:latin typeface="Arial MT"/>
              <a:cs typeface="Arial MT"/>
            </a:endParaRPr>
          </a:p>
          <a:p>
            <a:pPr marL="12700" marR="5080" algn="just">
              <a:lnSpc>
                <a:spcPct val="114999"/>
              </a:lnSpc>
              <a:spcBef>
                <a:spcPts val="1200"/>
              </a:spcBef>
            </a:pPr>
            <a:r>
              <a:rPr sz="1300" spc="-5" dirty="0">
                <a:latin typeface="Arial MT"/>
                <a:cs typeface="Arial MT"/>
              </a:rPr>
              <a:t>About:</a:t>
            </a:r>
            <a:r>
              <a:rPr sz="1300" spc="105" dirty="0">
                <a:latin typeface="Arial MT"/>
                <a:cs typeface="Arial MT"/>
              </a:rPr>
              <a:t> </a:t>
            </a:r>
            <a:r>
              <a:rPr lang="en-US" sz="1300" b="0" i="0" dirty="0">
                <a:solidFill>
                  <a:srgbClr val="333333"/>
                </a:solidFill>
                <a:effectLst/>
                <a:latin typeface="Arial MT"/>
              </a:rPr>
              <a:t>With the rapid expansion of online shopping for fashion products, effective fashion recommendation has become an increasingly important problem. In this work, we study the problem of personalized outfit recommendation, i.e. automatically suggesting outfits to users that fit their personal fashion preferences. Unlike existing recommendation systems that usually recommend individual items, we suggest sets of items, which interact with each other, to users. We propose a functional tensor factorization method to model the interactions between user and fashion items. To effectively utilize the multi-modal features of the fashion items, we use a gradient boosting based method to learn nonlinear functions to map the feature vectors from the feature space into some low dimensional latent space. </a:t>
            </a:r>
            <a:endParaRPr sz="1300" dirty="0">
              <a:latin typeface="Arial MT"/>
              <a:cs typeface="Arial MT"/>
            </a:endParaRPr>
          </a:p>
        </p:txBody>
      </p:sp>
      <p:sp>
        <p:nvSpPr>
          <p:cNvPr id="5" name="Rectangle 3">
            <a:extLst>
              <a:ext uri="{FF2B5EF4-FFF2-40B4-BE49-F238E27FC236}">
                <a16:creationId xmlns:a16="http://schemas.microsoft.com/office/drawing/2014/main" id="{E25C9755-E7EF-9184-5237-36BDD8330240}"/>
              </a:ext>
            </a:extLst>
          </p:cNvPr>
          <p:cNvSpPr>
            <a:spLocks noChangeArrowheads="1"/>
          </p:cNvSpPr>
          <p:nvPr/>
        </p:nvSpPr>
        <p:spPr bwMode="auto">
          <a:xfrm>
            <a:off x="0" y="-296712"/>
            <a:ext cx="9144000" cy="59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var(--nova-font-family-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111111"/>
                </a:solidFill>
                <a:effectLst/>
                <a:latin typeface="Roboto" panose="02000000000000000000" pitchFamily="2" charset="0"/>
              </a:rPr>
              <a:t>  </a:t>
            </a:r>
            <a:r>
              <a:rPr kumimoji="0" lang="en-US" altLang="en-US" sz="1900" b="0" i="0" u="none" strike="noStrike" cap="none" normalizeH="0" baseline="0" dirty="0">
                <a:ln>
                  <a:noFill/>
                </a:ln>
                <a:solidFill>
                  <a:srgbClr val="111111"/>
                </a:solidFill>
                <a:effectLst/>
                <a:latin typeface="Roboto" panose="02000000000000000000"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AutoShape 4" descr="Xi Yi">
            <a:hlinkClick r:id="rId2"/>
            <a:extLst>
              <a:ext uri="{FF2B5EF4-FFF2-40B4-BE49-F238E27FC236}">
                <a16:creationId xmlns:a16="http://schemas.microsoft.com/office/drawing/2014/main" id="{DC50AE04-A0E4-E3F4-0E1A-2425E06A5693}"/>
              </a:ext>
            </a:extLst>
          </p:cNvPr>
          <p:cNvSpPr>
            <a:spLocks noChangeAspect="1" noChangeArrowheads="1"/>
          </p:cNvSpPr>
          <p:nvPr/>
        </p:nvSpPr>
        <p:spPr bwMode="auto">
          <a:xfrm>
            <a:off x="57150" y="141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75</TotalTime>
  <Words>1028</Words>
  <Application>Microsoft Office PowerPoint</Application>
  <PresentationFormat>On-screen Show (16:9)</PresentationFormat>
  <Paragraphs>54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MT</vt:lpstr>
      <vt:lpstr>Calibri Light</vt:lpstr>
      <vt:lpstr>Open Sans</vt:lpstr>
      <vt:lpstr>Roboto</vt:lpstr>
      <vt:lpstr>var(--nova-font-family-sans-serif)</vt:lpstr>
      <vt:lpstr>Metropolitan</vt:lpstr>
      <vt:lpstr>Smart Fashion Recommender Application</vt:lpstr>
      <vt:lpstr>ABSTRACT</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dc:title>
  <dc:creator>Savio</dc:creator>
  <cp:lastModifiedBy>Savio A</cp:lastModifiedBy>
  <cp:revision>6</cp:revision>
  <dcterms:created xsi:type="dcterms:W3CDTF">2022-09-04T16:39:52Z</dcterms:created>
  <dcterms:modified xsi:type="dcterms:W3CDTF">2022-09-10T14:45:33Z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