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70" r:id="rId4"/>
    <p:sldId id="271" r:id="rId5"/>
    <p:sldId id="272" r:id="rId6"/>
    <p:sldId id="258" r:id="rId7"/>
    <p:sldId id="264" r:id="rId8"/>
    <p:sldId id="263" r:id="rId9"/>
    <p:sldId id="261" r:id="rId10"/>
    <p:sldId id="262"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736" y="-3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C4C079DD-3B82-421D-AA1F-AF15030EA1C4}" type="datetimeFigureOut">
              <a:rPr lang="en-IN" smtClean="0"/>
              <a:t>24-11-2022</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8229600" y="6473952"/>
            <a:ext cx="758952" cy="246888"/>
          </a:xfrm>
        </p:spPr>
        <p:txBody>
          <a:bodyPr/>
          <a:lstStyle/>
          <a:p>
            <a:fld id="{8F19301A-166C-41BD-9736-0BA54532D64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C079DD-3B82-421D-AA1F-AF15030EA1C4}"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19301A-166C-41BD-9736-0BA54532D64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C079DD-3B82-421D-AA1F-AF15030EA1C4}"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19301A-166C-41BD-9736-0BA54532D64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4C079DD-3B82-421D-AA1F-AF15030EA1C4}" type="datetimeFigureOut">
              <a:rPr lang="en-IN" smtClean="0"/>
              <a:t>24-11-2022</a:t>
            </a:fld>
            <a:endParaRPr lang="en-IN"/>
          </a:p>
        </p:txBody>
      </p:sp>
      <p:sp>
        <p:nvSpPr>
          <p:cNvPr id="19" name="Footer Placeholder 18"/>
          <p:cNvSpPr>
            <a:spLocks noGrp="1"/>
          </p:cNvSpPr>
          <p:nvPr>
            <p:ph type="ftr" sz="quarter" idx="11"/>
          </p:nvPr>
        </p:nvSpPr>
        <p:spPr>
          <a:xfrm>
            <a:off x="3581400" y="76200"/>
            <a:ext cx="2895600" cy="288925"/>
          </a:xfrm>
        </p:spPr>
        <p:txBody>
          <a:bodyPr/>
          <a:lstStyle/>
          <a:p>
            <a:endParaRPr lang="en-IN"/>
          </a:p>
        </p:txBody>
      </p:sp>
      <p:sp>
        <p:nvSpPr>
          <p:cNvPr id="16" name="Slide Number Placeholder 15"/>
          <p:cNvSpPr>
            <a:spLocks noGrp="1"/>
          </p:cNvSpPr>
          <p:nvPr>
            <p:ph type="sldNum" sz="quarter" idx="12"/>
          </p:nvPr>
        </p:nvSpPr>
        <p:spPr>
          <a:xfrm>
            <a:off x="8229600" y="6473952"/>
            <a:ext cx="758952" cy="246888"/>
          </a:xfrm>
        </p:spPr>
        <p:txBody>
          <a:bodyPr/>
          <a:lstStyle/>
          <a:p>
            <a:fld id="{8F19301A-166C-41BD-9736-0BA54532D64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C4C079DD-3B82-421D-AA1F-AF15030EA1C4}" type="datetimeFigureOut">
              <a:rPr lang="en-IN" smtClean="0"/>
              <a:t>24-11-2022</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8F19301A-166C-41BD-9736-0BA54532D646}" type="slidenum">
              <a:rPr lang="en-IN" smtClean="0"/>
              <a:t>‹#›</a:t>
            </a:fld>
            <a:endParaRPr lang="en-IN"/>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C4C079DD-3B82-421D-AA1F-AF15030EA1C4}" type="datetimeFigureOut">
              <a:rPr lang="en-IN" smtClean="0"/>
              <a:t>24-11-2022</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8F19301A-166C-41BD-9736-0BA54532D64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C4C079DD-3B82-421D-AA1F-AF15030EA1C4}"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229600" y="6477000"/>
            <a:ext cx="762000" cy="246888"/>
          </a:xfrm>
        </p:spPr>
        <p:txBody>
          <a:bodyPr/>
          <a:lstStyle/>
          <a:p>
            <a:fld id="{8F19301A-166C-41BD-9736-0BA54532D646}" type="slidenum">
              <a:rPr lang="en-IN" smtClean="0"/>
              <a:t>‹#›</a:t>
            </a:fld>
            <a:endParaRPr lang="en-IN"/>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4C079DD-3B82-421D-AA1F-AF15030EA1C4}" type="datetimeFigureOut">
              <a:rPr lang="en-IN" smtClean="0"/>
              <a:t>24-11-2022</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19301A-166C-41BD-9736-0BA54532D64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4C079DD-3B82-421D-AA1F-AF15030EA1C4}" type="datetimeFigureOut">
              <a:rPr lang="en-IN" smtClean="0"/>
              <a:t>24-11-2022</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19301A-166C-41BD-9736-0BA54532D64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4C079DD-3B82-421D-AA1F-AF15030EA1C4}" type="datetimeFigureOut">
              <a:rPr lang="en-IN" smtClean="0"/>
              <a:t>24-11-2022</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19301A-166C-41BD-9736-0BA54532D64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C4C079DD-3B82-421D-AA1F-AF15030EA1C4}"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8F19301A-166C-41BD-9736-0BA54532D646}" type="slidenum">
              <a:rPr lang="en-IN" smtClean="0"/>
              <a:t>‹#›</a:t>
            </a:fld>
            <a:endParaRPr lang="en-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4C079DD-3B82-421D-AA1F-AF15030EA1C4}" type="datetimeFigureOut">
              <a:rPr lang="en-IN" smtClean="0"/>
              <a:t>24-11-2022</a:t>
            </a:fld>
            <a:endParaRPr lang="en-IN"/>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8F19301A-166C-41BD-9736-0BA54532D646}" type="slidenum">
              <a:rPr lang="en-IN" smtClean="0"/>
              <a:t>‹#›</a:t>
            </a:fld>
            <a:endParaRPr lang="en-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IBM-EPBL/IBM-Project-34317-1660234175/tree/main/PROJECT%20DESIGN%20AND%20PLANNING/Project%20Planni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IBM-EPBL/IBM-Project-34317-1660234175/tree/main/Project%20Development%20Phase/Sprint%201"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IBM-EPBL/IBM-Project-34317-1660234175/tree/main/Project%20Development%20Phase/Sprint%202"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IBM-EPBL/IBM-Project-34317-1660234175/tree/main/Project%20Development%20Phase/Sprint%203"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IBM-EPBL/IBM-Project-34317-1660234175/tree/main/Project%20Development%20Phase/Sprint%204"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IBM-EPBL/IBM-Project-34317-1660234175/tree/main/PROJECT%20DESIGN%20AND%20PLANNING/PROJECT%20DESIGN%20PHASE%20I"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IBM-EPBL/IBM-Project-34317-1660234175/tree/main/PROJECT%20DESIGN%20AND%20PLANNING/Project%20Design%20Phase%20II"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375614" y="476672"/>
            <a:ext cx="5109091"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IN" sz="5400" b="1" cap="none" spc="0" dirty="0">
                <a:ln w="11430"/>
                <a:solidFill>
                  <a:srgbClr val="0070C0"/>
                </a:solidFill>
                <a:effectLst>
                  <a:outerShdw blurRad="80000" dist="40000" dir="5040000" algn="tl">
                    <a:srgbClr val="000000">
                      <a:alpha val="30000"/>
                    </a:srgbClr>
                  </a:outerShdw>
                </a:effectLst>
                <a:latin typeface="Arial" pitchFamily="34" charset="0"/>
                <a:cs typeface="Arial" pitchFamily="34" charset="0"/>
              </a:rPr>
              <a:t>IBM PROJECT </a:t>
            </a:r>
            <a:endParaRPr lang="en-IN" sz="5400" b="1" cap="none" spc="0" dirty="0">
              <a:ln w="11430"/>
              <a:solidFill>
                <a:srgbClr val="0070C0"/>
              </a:solidFill>
              <a:effectLst>
                <a:outerShdw blurRad="80000" dist="40000" dir="5040000" algn="tl">
                  <a:srgbClr val="000000">
                    <a:alpha val="30000"/>
                  </a:srgbClr>
                </a:outerShdw>
              </a:effectLst>
            </a:endParaRPr>
          </a:p>
        </p:txBody>
      </p:sp>
      <p:sp>
        <p:nvSpPr>
          <p:cNvPr id="3" name="Rectangle 2"/>
          <p:cNvSpPr/>
          <p:nvPr/>
        </p:nvSpPr>
        <p:spPr>
          <a:xfrm>
            <a:off x="132974" y="4365104"/>
            <a:ext cx="9594369" cy="70788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IN" sz="4000" b="1" cap="none" spc="0" dirty="0" smtClean="0">
                <a:ln w="11430"/>
                <a:effectLst>
                  <a:outerShdw blurRad="80000" dist="40000" dir="5040000" algn="tl">
                    <a:srgbClr val="000000">
                      <a:alpha val="30000"/>
                    </a:srgbClr>
                  </a:outerShdw>
                </a:effectLst>
              </a:rPr>
              <a:t>TEAM ID -PNT2022MID15567</a:t>
            </a:r>
            <a:endParaRPr lang="en-IN" sz="4000" b="1" cap="none" spc="0" dirty="0">
              <a:ln w="11430"/>
              <a:effectLst>
                <a:outerShdw blurRad="80000" dist="40000" dir="5040000" algn="tl">
                  <a:srgbClr val="000000">
                    <a:alpha val="30000"/>
                  </a:srgbClr>
                </a:outerShdw>
              </a:effectLst>
            </a:endParaRPr>
          </a:p>
        </p:txBody>
      </p:sp>
      <p:sp>
        <p:nvSpPr>
          <p:cNvPr id="11" name="Rectangle 10"/>
          <p:cNvSpPr/>
          <p:nvPr/>
        </p:nvSpPr>
        <p:spPr>
          <a:xfrm>
            <a:off x="1259632" y="1844824"/>
            <a:ext cx="6763462" cy="1754326"/>
          </a:xfrm>
          <a:prstGeom prst="rect">
            <a:avLst/>
          </a:prstGeom>
          <a:noFill/>
        </p:spPr>
        <p:txBody>
          <a:bodyPr wrap="square" lIns="91440" tIns="45720" rIns="91440" bIns="45720">
            <a:spAutoFit/>
          </a:bodyPr>
          <a:lstStyle/>
          <a:p>
            <a:pPr algn="ctr"/>
            <a:r>
              <a:rPr lang="en-IN" sz="5400" b="1" cap="none" spc="0" dirty="0" smtClean="0">
                <a:ln w="17780" cmpd="sng">
                  <a:solidFill>
                    <a:srgbClr val="FFFFFF"/>
                  </a:solidFill>
                  <a:prstDash val="solid"/>
                  <a:miter lim="800000"/>
                </a:ln>
                <a:solidFill>
                  <a:schemeClr val="tx2"/>
                </a:solidFill>
                <a:effectLst>
                  <a:outerShdw blurRad="50800" algn="tl" rotWithShape="0">
                    <a:srgbClr val="000000"/>
                  </a:outerShdw>
                </a:effectLst>
              </a:rPr>
              <a:t>Analytics for hospital’s</a:t>
            </a:r>
            <a:br>
              <a:rPr lang="en-IN" sz="5400" b="1" cap="none" spc="0" dirty="0" smtClean="0">
                <a:ln w="17780" cmpd="sng">
                  <a:solidFill>
                    <a:srgbClr val="FFFFFF"/>
                  </a:solidFill>
                  <a:prstDash val="solid"/>
                  <a:miter lim="800000"/>
                </a:ln>
                <a:solidFill>
                  <a:schemeClr val="tx2"/>
                </a:solidFill>
                <a:effectLst>
                  <a:outerShdw blurRad="50800" algn="tl" rotWithShape="0">
                    <a:srgbClr val="000000"/>
                  </a:outerShdw>
                </a:effectLst>
              </a:rPr>
            </a:br>
            <a:r>
              <a:rPr lang="en-IN" sz="5400" b="1" cap="none" spc="0" dirty="0" smtClean="0">
                <a:ln w="17780" cmpd="sng">
                  <a:solidFill>
                    <a:srgbClr val="FFFFFF"/>
                  </a:solidFill>
                  <a:prstDash val="solid"/>
                  <a:miter lim="800000"/>
                </a:ln>
                <a:solidFill>
                  <a:schemeClr val="tx2"/>
                </a:solidFill>
                <a:effectLst>
                  <a:outerShdw blurRad="50800" algn="tl" rotWithShape="0">
                    <a:srgbClr val="000000"/>
                  </a:outerShdw>
                </a:effectLst>
              </a:rPr>
              <a:t>health care data</a:t>
            </a:r>
            <a:endParaRPr lang="en-IN" sz="5400" b="1" cap="none" spc="0" dirty="0">
              <a:ln w="17780" cmpd="sng">
                <a:solidFill>
                  <a:srgbClr val="FFFFFF"/>
                </a:solidFill>
                <a:prstDash val="solid"/>
                <a:miter lim="800000"/>
              </a:ln>
              <a:solidFill>
                <a:schemeClr val="tx2"/>
              </a:solidFill>
              <a:effectLst>
                <a:outerShdw blurRad="50800" algn="tl" rotWithShape="0">
                  <a:srgbClr val="000000"/>
                </a:outerShdw>
              </a:effectLst>
            </a:endParaRPr>
          </a:p>
        </p:txBody>
      </p:sp>
    </p:spTree>
    <p:extLst>
      <p:ext uri="{BB962C8B-B14F-4D97-AF65-F5344CB8AC3E}">
        <p14:creationId xmlns:p14="http://schemas.microsoft.com/office/powerpoint/2010/main" val="71247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3374" y="260647"/>
            <a:ext cx="5450531" cy="769441"/>
          </a:xfrm>
          <a:prstGeom prst="rect">
            <a:avLst/>
          </a:prstGeom>
          <a:noFill/>
        </p:spPr>
        <p:txBody>
          <a:bodyPr wrap="none" rtlCol="0">
            <a:spAutoFit/>
          </a:bodyPr>
          <a:lstStyle/>
          <a:p>
            <a:r>
              <a:rPr lang="en-IN" sz="4400" dirty="0" smtClean="0">
                <a:latin typeface="Algerian" pitchFamily="82" charset="0"/>
              </a:rPr>
              <a:t>Project planning </a:t>
            </a:r>
            <a:endParaRPr lang="en-IN" sz="4400" dirty="0">
              <a:latin typeface="Algerian" pitchFamily="82" charset="0"/>
            </a:endParaRPr>
          </a:p>
        </p:txBody>
      </p:sp>
      <p:sp>
        <p:nvSpPr>
          <p:cNvPr id="5" name="TextBox 4"/>
          <p:cNvSpPr txBox="1"/>
          <p:nvPr/>
        </p:nvSpPr>
        <p:spPr>
          <a:xfrm>
            <a:off x="1914290" y="1592986"/>
            <a:ext cx="5620449" cy="1323439"/>
          </a:xfrm>
          <a:prstGeom prst="rect">
            <a:avLst/>
          </a:prstGeom>
          <a:noFill/>
        </p:spPr>
        <p:txBody>
          <a:bodyPr wrap="none" rtlCol="0">
            <a:spAutoFit/>
          </a:bodyPr>
          <a:lstStyle/>
          <a:p>
            <a:pPr marL="285750" indent="-285750">
              <a:buFont typeface="Wingdings" pitchFamily="2" charset="2"/>
              <a:buChar char="§"/>
            </a:pPr>
            <a:r>
              <a:rPr lang="en-IN" sz="4000" dirty="0" smtClean="0">
                <a:latin typeface="Bahnschrift Light SemiCondensed" pitchFamily="34" charset="0"/>
              </a:rPr>
              <a:t>Milestones &amp; Activity List </a:t>
            </a:r>
          </a:p>
          <a:p>
            <a:pPr marL="285750" indent="-285750">
              <a:buFont typeface="Wingdings" pitchFamily="2" charset="2"/>
              <a:buChar char="§"/>
            </a:pPr>
            <a:r>
              <a:rPr lang="en-IN" sz="4000" dirty="0" smtClean="0">
                <a:latin typeface="Bahnschrift Light SemiCondensed" pitchFamily="34" charset="0"/>
              </a:rPr>
              <a:t>Sprint delivery Plan </a:t>
            </a:r>
            <a:endParaRPr lang="en-IN" sz="4000" dirty="0">
              <a:latin typeface="Bahnschrift Light SemiCondensed" pitchFamily="34" charset="0"/>
            </a:endParaRPr>
          </a:p>
        </p:txBody>
      </p:sp>
      <p:sp>
        <p:nvSpPr>
          <p:cNvPr id="7" name="TextBox 6"/>
          <p:cNvSpPr txBox="1"/>
          <p:nvPr/>
        </p:nvSpPr>
        <p:spPr>
          <a:xfrm>
            <a:off x="2051720" y="4149079"/>
            <a:ext cx="5256584" cy="1015663"/>
          </a:xfrm>
          <a:prstGeom prst="rect">
            <a:avLst/>
          </a:prstGeom>
          <a:noFill/>
        </p:spPr>
        <p:txBody>
          <a:bodyPr wrap="square" rtlCol="0">
            <a:spAutoFit/>
          </a:bodyPr>
          <a:lstStyle/>
          <a:p>
            <a:r>
              <a:rPr lang="en-IN" sz="2000" dirty="0" smtClean="0">
                <a:hlinkClick r:id="rId2"/>
              </a:rPr>
              <a:t>https://github.com/IBM-EPBL/IBM-Project-34317-1660234175/tree/main/PROJECT%20DESIGN%20AND%20PLANNING/Project%20Planning</a:t>
            </a:r>
            <a:endParaRPr lang="en-IN" sz="2000" dirty="0"/>
          </a:p>
        </p:txBody>
      </p:sp>
    </p:spTree>
    <p:extLst>
      <p:ext uri="{BB962C8B-B14F-4D97-AF65-F5344CB8AC3E}">
        <p14:creationId xmlns:p14="http://schemas.microsoft.com/office/powerpoint/2010/main" val="2465670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332656"/>
            <a:ext cx="7779694" cy="707886"/>
          </a:xfrm>
          <a:prstGeom prst="rect">
            <a:avLst/>
          </a:prstGeom>
          <a:noFill/>
        </p:spPr>
        <p:txBody>
          <a:bodyPr wrap="none" rtlCol="0">
            <a:spAutoFit/>
          </a:bodyPr>
          <a:lstStyle/>
          <a:p>
            <a:r>
              <a:rPr lang="en-IN" sz="4000" dirty="0" smtClean="0">
                <a:latin typeface="Algerian" pitchFamily="82" charset="0"/>
              </a:rPr>
              <a:t>Project Development Phase </a:t>
            </a:r>
            <a:endParaRPr lang="en-IN" sz="4000" dirty="0">
              <a:latin typeface="Algerian" pitchFamily="82" charset="0"/>
            </a:endParaRPr>
          </a:p>
        </p:txBody>
      </p:sp>
      <p:sp>
        <p:nvSpPr>
          <p:cNvPr id="3" name="TextBox 2"/>
          <p:cNvSpPr txBox="1"/>
          <p:nvPr/>
        </p:nvSpPr>
        <p:spPr>
          <a:xfrm>
            <a:off x="3707904" y="1185223"/>
            <a:ext cx="2685351" cy="769441"/>
          </a:xfrm>
          <a:prstGeom prst="rect">
            <a:avLst/>
          </a:prstGeom>
          <a:noFill/>
        </p:spPr>
        <p:txBody>
          <a:bodyPr wrap="none" rtlCol="0">
            <a:spAutoFit/>
          </a:bodyPr>
          <a:lstStyle/>
          <a:p>
            <a:r>
              <a:rPr lang="en-IN" sz="4400" dirty="0" smtClean="0">
                <a:latin typeface="Algerian" pitchFamily="82" charset="0"/>
              </a:rPr>
              <a:t>Sprint -1</a:t>
            </a:r>
            <a:endParaRPr lang="en-IN" sz="4400" dirty="0">
              <a:latin typeface="Algerian" pitchFamily="82" charset="0"/>
            </a:endParaRPr>
          </a:p>
        </p:txBody>
      </p:sp>
      <p:sp>
        <p:nvSpPr>
          <p:cNvPr id="5" name="TextBox 4"/>
          <p:cNvSpPr txBox="1"/>
          <p:nvPr/>
        </p:nvSpPr>
        <p:spPr>
          <a:xfrm>
            <a:off x="2614976" y="2440900"/>
            <a:ext cx="3868367" cy="1323439"/>
          </a:xfrm>
          <a:prstGeom prst="rect">
            <a:avLst/>
          </a:prstGeom>
          <a:noFill/>
        </p:spPr>
        <p:txBody>
          <a:bodyPr wrap="none" rtlCol="0">
            <a:spAutoFit/>
          </a:bodyPr>
          <a:lstStyle/>
          <a:p>
            <a:pPr marL="285750" indent="-285750">
              <a:buFont typeface="Wingdings" pitchFamily="2" charset="2"/>
              <a:buChar char="§"/>
            </a:pPr>
            <a:r>
              <a:rPr lang="en-IN" sz="4000" dirty="0" smtClean="0">
                <a:latin typeface="Bahnschrift Light SemiCondensed" pitchFamily="34" charset="0"/>
              </a:rPr>
              <a:t>Data Collection</a:t>
            </a:r>
          </a:p>
          <a:p>
            <a:pPr marL="285750" indent="-285750">
              <a:buFont typeface="Wingdings" pitchFamily="2" charset="2"/>
              <a:buChar char="§"/>
            </a:pPr>
            <a:r>
              <a:rPr lang="en-IN" sz="4000" dirty="0" smtClean="0">
                <a:latin typeface="Bahnschrift Light SemiCondensed" pitchFamily="34" charset="0"/>
              </a:rPr>
              <a:t>Data Preparation</a:t>
            </a:r>
            <a:endParaRPr lang="en-IN" sz="4000" dirty="0">
              <a:latin typeface="Bahnschrift Light SemiCondensed" pitchFamily="34" charset="0"/>
            </a:endParaRPr>
          </a:p>
        </p:txBody>
      </p:sp>
      <p:sp>
        <p:nvSpPr>
          <p:cNvPr id="6" name="Rectangle 5"/>
          <p:cNvSpPr/>
          <p:nvPr/>
        </p:nvSpPr>
        <p:spPr>
          <a:xfrm>
            <a:off x="2077414" y="4437112"/>
            <a:ext cx="5086874" cy="923330"/>
          </a:xfrm>
          <a:prstGeom prst="rect">
            <a:avLst/>
          </a:prstGeom>
        </p:spPr>
        <p:txBody>
          <a:bodyPr wrap="square">
            <a:spAutoFit/>
          </a:bodyPr>
          <a:lstStyle/>
          <a:p>
            <a:r>
              <a:rPr lang="en-IN" dirty="0" smtClean="0">
                <a:hlinkClick r:id="rId2"/>
              </a:rPr>
              <a:t>https://github.com/IBM-EPBL/IBM-Project-34317-1660234175/tree/main/Project%20Development%20Phase/Sprint%201</a:t>
            </a:r>
            <a:endParaRPr lang="en-IN" dirty="0"/>
          </a:p>
        </p:txBody>
      </p:sp>
    </p:spTree>
    <p:extLst>
      <p:ext uri="{BB962C8B-B14F-4D97-AF65-F5344CB8AC3E}">
        <p14:creationId xmlns:p14="http://schemas.microsoft.com/office/powerpoint/2010/main" val="3495511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35896" y="1187004"/>
            <a:ext cx="2456122" cy="707886"/>
          </a:xfrm>
          <a:prstGeom prst="rect">
            <a:avLst/>
          </a:prstGeom>
        </p:spPr>
        <p:txBody>
          <a:bodyPr wrap="none">
            <a:spAutoFit/>
          </a:bodyPr>
          <a:lstStyle/>
          <a:p>
            <a:r>
              <a:rPr lang="en-IN" sz="4000" dirty="0" smtClean="0">
                <a:latin typeface="Algerian" pitchFamily="82" charset="0"/>
              </a:rPr>
              <a:t>Sprint -2</a:t>
            </a:r>
            <a:endParaRPr lang="en-IN" sz="4000" dirty="0">
              <a:latin typeface="Algerian" pitchFamily="82" charset="0"/>
            </a:endParaRPr>
          </a:p>
        </p:txBody>
      </p:sp>
      <p:sp>
        <p:nvSpPr>
          <p:cNvPr id="3" name="TextBox 2"/>
          <p:cNvSpPr txBox="1"/>
          <p:nvPr/>
        </p:nvSpPr>
        <p:spPr>
          <a:xfrm>
            <a:off x="2627784" y="2276872"/>
            <a:ext cx="3453189" cy="646331"/>
          </a:xfrm>
          <a:prstGeom prst="rect">
            <a:avLst/>
          </a:prstGeom>
          <a:noFill/>
        </p:spPr>
        <p:txBody>
          <a:bodyPr wrap="none" rtlCol="0">
            <a:spAutoFit/>
          </a:bodyPr>
          <a:lstStyle/>
          <a:p>
            <a:pPr marL="285750" indent="-285750">
              <a:buFont typeface="Wingdings" pitchFamily="2" charset="2"/>
              <a:buChar char="§"/>
            </a:pPr>
            <a:r>
              <a:rPr lang="en-IN" sz="3600" dirty="0" smtClean="0">
                <a:latin typeface="Bahnschrift Light SemiCondensed" pitchFamily="34" charset="0"/>
              </a:rPr>
              <a:t>Data Exploration</a:t>
            </a:r>
            <a:endParaRPr lang="en-IN" sz="3600" dirty="0">
              <a:latin typeface="Bahnschrift Light SemiCondensed" pitchFamily="34" charset="0"/>
            </a:endParaRPr>
          </a:p>
        </p:txBody>
      </p:sp>
      <p:sp>
        <p:nvSpPr>
          <p:cNvPr id="4" name="TextBox 3"/>
          <p:cNvSpPr txBox="1"/>
          <p:nvPr/>
        </p:nvSpPr>
        <p:spPr>
          <a:xfrm>
            <a:off x="2267744" y="3140968"/>
            <a:ext cx="5760640" cy="923330"/>
          </a:xfrm>
          <a:prstGeom prst="rect">
            <a:avLst/>
          </a:prstGeom>
          <a:noFill/>
        </p:spPr>
        <p:txBody>
          <a:bodyPr wrap="square" rtlCol="0">
            <a:spAutoFit/>
          </a:bodyPr>
          <a:lstStyle/>
          <a:p>
            <a:r>
              <a:rPr lang="en-IN" dirty="0" smtClean="0">
                <a:hlinkClick r:id="rId2"/>
              </a:rPr>
              <a:t>https://github.com/IBM-EPBL/IBM-Project-34317-1660234175/tree/main/Project%20Development%20Phase/Sprint%202</a:t>
            </a:r>
            <a:endParaRPr lang="en-IN" dirty="0"/>
          </a:p>
        </p:txBody>
      </p:sp>
      <p:sp>
        <p:nvSpPr>
          <p:cNvPr id="5" name="Rectangle 4"/>
          <p:cNvSpPr/>
          <p:nvPr/>
        </p:nvSpPr>
        <p:spPr>
          <a:xfrm>
            <a:off x="988347" y="260648"/>
            <a:ext cx="7779694" cy="707886"/>
          </a:xfrm>
          <a:prstGeom prst="rect">
            <a:avLst/>
          </a:prstGeom>
        </p:spPr>
        <p:txBody>
          <a:bodyPr wrap="none">
            <a:spAutoFit/>
          </a:bodyPr>
          <a:lstStyle/>
          <a:p>
            <a:r>
              <a:rPr lang="en-IN" sz="4000" dirty="0" smtClean="0">
                <a:latin typeface="Algerian" pitchFamily="82" charset="0"/>
              </a:rPr>
              <a:t>Project Development Phase </a:t>
            </a:r>
            <a:endParaRPr lang="en-IN" sz="4000" dirty="0">
              <a:latin typeface="Algerian" pitchFamily="82" charset="0"/>
            </a:endParaRPr>
          </a:p>
        </p:txBody>
      </p:sp>
    </p:spTree>
    <p:extLst>
      <p:ext uri="{BB962C8B-B14F-4D97-AF65-F5344CB8AC3E}">
        <p14:creationId xmlns:p14="http://schemas.microsoft.com/office/powerpoint/2010/main" val="11475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8177" y="186780"/>
            <a:ext cx="7779694" cy="707886"/>
          </a:xfrm>
          <a:prstGeom prst="rect">
            <a:avLst/>
          </a:prstGeom>
        </p:spPr>
        <p:txBody>
          <a:bodyPr wrap="none">
            <a:spAutoFit/>
          </a:bodyPr>
          <a:lstStyle/>
          <a:p>
            <a:r>
              <a:rPr lang="en-IN" sz="4000" dirty="0" smtClean="0">
                <a:latin typeface="Algerian" pitchFamily="82" charset="0"/>
              </a:rPr>
              <a:t>Project Development Phase </a:t>
            </a:r>
            <a:endParaRPr lang="en-IN" sz="4000" dirty="0">
              <a:latin typeface="Algerian" pitchFamily="82" charset="0"/>
            </a:endParaRPr>
          </a:p>
        </p:txBody>
      </p:sp>
      <p:sp>
        <p:nvSpPr>
          <p:cNvPr id="3" name="Rectangle 2"/>
          <p:cNvSpPr/>
          <p:nvPr/>
        </p:nvSpPr>
        <p:spPr>
          <a:xfrm>
            <a:off x="3419872" y="1124744"/>
            <a:ext cx="2456122" cy="707886"/>
          </a:xfrm>
          <a:prstGeom prst="rect">
            <a:avLst/>
          </a:prstGeom>
        </p:spPr>
        <p:txBody>
          <a:bodyPr wrap="none">
            <a:spAutoFit/>
          </a:bodyPr>
          <a:lstStyle/>
          <a:p>
            <a:r>
              <a:rPr lang="en-IN" sz="4000" dirty="0" smtClean="0">
                <a:latin typeface="Algerian" pitchFamily="82" charset="0"/>
              </a:rPr>
              <a:t>Sprint -3</a:t>
            </a:r>
            <a:endParaRPr lang="en-IN" sz="4000" dirty="0">
              <a:latin typeface="Algerian" pitchFamily="82" charset="0"/>
            </a:endParaRPr>
          </a:p>
        </p:txBody>
      </p:sp>
      <p:sp>
        <p:nvSpPr>
          <p:cNvPr id="4" name="TextBox 3"/>
          <p:cNvSpPr txBox="1"/>
          <p:nvPr/>
        </p:nvSpPr>
        <p:spPr>
          <a:xfrm>
            <a:off x="2651867" y="2348880"/>
            <a:ext cx="4140877" cy="646331"/>
          </a:xfrm>
          <a:prstGeom prst="rect">
            <a:avLst/>
          </a:prstGeom>
          <a:noFill/>
        </p:spPr>
        <p:txBody>
          <a:bodyPr wrap="none" rtlCol="0">
            <a:spAutoFit/>
          </a:bodyPr>
          <a:lstStyle/>
          <a:p>
            <a:pPr marL="285750" indent="-285750">
              <a:buFont typeface="Wingdings" pitchFamily="2" charset="2"/>
              <a:buChar char="§"/>
            </a:pPr>
            <a:r>
              <a:rPr lang="en-IN" sz="3600" dirty="0" smtClean="0">
                <a:latin typeface="Bahnschrift Light SemiCondensed" pitchFamily="34" charset="0"/>
              </a:rPr>
              <a:t>Dashboard Creation </a:t>
            </a:r>
            <a:endParaRPr lang="en-IN" sz="3600" dirty="0">
              <a:latin typeface="Bahnschrift Light SemiCondensed" pitchFamily="34" charset="0"/>
            </a:endParaRPr>
          </a:p>
        </p:txBody>
      </p:sp>
      <p:sp>
        <p:nvSpPr>
          <p:cNvPr id="5" name="TextBox 4"/>
          <p:cNvSpPr txBox="1"/>
          <p:nvPr/>
        </p:nvSpPr>
        <p:spPr>
          <a:xfrm>
            <a:off x="1907704" y="3945810"/>
            <a:ext cx="5760640" cy="923330"/>
          </a:xfrm>
          <a:prstGeom prst="rect">
            <a:avLst/>
          </a:prstGeom>
          <a:noFill/>
        </p:spPr>
        <p:txBody>
          <a:bodyPr wrap="square" rtlCol="0">
            <a:spAutoFit/>
          </a:bodyPr>
          <a:lstStyle/>
          <a:p>
            <a:r>
              <a:rPr lang="en-IN" dirty="0" smtClean="0">
                <a:hlinkClick r:id="rId2"/>
              </a:rPr>
              <a:t>https://github.com/IBM-EPBL/IBM-Project-34317-1660234175/tree/main/Project%20Development%20Phase/Sprint%203</a:t>
            </a:r>
            <a:endParaRPr lang="en-IN" dirty="0"/>
          </a:p>
        </p:txBody>
      </p:sp>
    </p:spTree>
    <p:extLst>
      <p:ext uri="{BB962C8B-B14F-4D97-AF65-F5344CB8AC3E}">
        <p14:creationId xmlns:p14="http://schemas.microsoft.com/office/powerpoint/2010/main" val="2188991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04805" y="260648"/>
            <a:ext cx="7779694" cy="707886"/>
          </a:xfrm>
          <a:prstGeom prst="rect">
            <a:avLst/>
          </a:prstGeom>
        </p:spPr>
        <p:txBody>
          <a:bodyPr wrap="none">
            <a:spAutoFit/>
          </a:bodyPr>
          <a:lstStyle/>
          <a:p>
            <a:r>
              <a:rPr lang="en-IN" sz="4000" dirty="0" smtClean="0">
                <a:latin typeface="Algerian" pitchFamily="82" charset="0"/>
              </a:rPr>
              <a:t>Project Development Phase </a:t>
            </a:r>
            <a:endParaRPr lang="en-IN" sz="4000" dirty="0">
              <a:latin typeface="Algerian" pitchFamily="82" charset="0"/>
            </a:endParaRPr>
          </a:p>
        </p:txBody>
      </p:sp>
      <p:sp>
        <p:nvSpPr>
          <p:cNvPr id="6" name="Rectangle 5"/>
          <p:cNvSpPr/>
          <p:nvPr/>
        </p:nvSpPr>
        <p:spPr>
          <a:xfrm>
            <a:off x="3877267" y="1052736"/>
            <a:ext cx="2456122" cy="707886"/>
          </a:xfrm>
          <a:prstGeom prst="rect">
            <a:avLst/>
          </a:prstGeom>
        </p:spPr>
        <p:txBody>
          <a:bodyPr wrap="none">
            <a:spAutoFit/>
          </a:bodyPr>
          <a:lstStyle/>
          <a:p>
            <a:r>
              <a:rPr lang="en-IN" sz="4000" dirty="0" smtClean="0">
                <a:latin typeface="Algerian" pitchFamily="82" charset="0"/>
              </a:rPr>
              <a:t>Sprint -4</a:t>
            </a:r>
            <a:endParaRPr lang="en-IN" sz="4000" dirty="0">
              <a:latin typeface="Algerian" pitchFamily="82" charset="0"/>
            </a:endParaRPr>
          </a:p>
        </p:txBody>
      </p:sp>
      <p:sp>
        <p:nvSpPr>
          <p:cNvPr id="7" name="TextBox 6"/>
          <p:cNvSpPr txBox="1"/>
          <p:nvPr/>
        </p:nvSpPr>
        <p:spPr>
          <a:xfrm>
            <a:off x="2555776" y="2457762"/>
            <a:ext cx="3416320" cy="646331"/>
          </a:xfrm>
          <a:prstGeom prst="rect">
            <a:avLst/>
          </a:prstGeom>
          <a:noFill/>
        </p:spPr>
        <p:txBody>
          <a:bodyPr wrap="none" rtlCol="0">
            <a:spAutoFit/>
          </a:bodyPr>
          <a:lstStyle/>
          <a:p>
            <a:pPr marL="285750" indent="-285750">
              <a:buFont typeface="Wingdings" pitchFamily="2" charset="2"/>
              <a:buChar char="§"/>
            </a:pPr>
            <a:r>
              <a:rPr lang="en-IN" sz="3600" dirty="0" smtClean="0">
                <a:latin typeface="Bahnschrift Light SemiCondensed" pitchFamily="34" charset="0"/>
              </a:rPr>
              <a:t>Report Creation </a:t>
            </a:r>
            <a:endParaRPr lang="en-IN" sz="3600" dirty="0">
              <a:latin typeface="Bahnschrift Light SemiCondensed" pitchFamily="34" charset="0"/>
            </a:endParaRPr>
          </a:p>
        </p:txBody>
      </p:sp>
      <p:sp>
        <p:nvSpPr>
          <p:cNvPr id="8" name="TextBox 7"/>
          <p:cNvSpPr txBox="1"/>
          <p:nvPr/>
        </p:nvSpPr>
        <p:spPr>
          <a:xfrm>
            <a:off x="1763688" y="4279790"/>
            <a:ext cx="7029744" cy="646331"/>
          </a:xfrm>
          <a:prstGeom prst="rect">
            <a:avLst/>
          </a:prstGeom>
          <a:noFill/>
        </p:spPr>
        <p:txBody>
          <a:bodyPr wrap="square" rtlCol="0">
            <a:spAutoFit/>
          </a:bodyPr>
          <a:lstStyle/>
          <a:p>
            <a:r>
              <a:rPr lang="en-IN" dirty="0" smtClean="0">
                <a:hlinkClick r:id="rId2"/>
              </a:rPr>
              <a:t>https://github.com/IBM-EPBL/IBM-Project-34317-1660234175/tree/main/Project%20Development%20Phase/Sprint%204</a:t>
            </a:r>
            <a:endParaRPr lang="en-IN" dirty="0"/>
          </a:p>
        </p:txBody>
      </p:sp>
    </p:spTree>
    <p:extLst>
      <p:ext uri="{BB962C8B-B14F-4D97-AF65-F5344CB8AC3E}">
        <p14:creationId xmlns:p14="http://schemas.microsoft.com/office/powerpoint/2010/main" val="1557867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8552" y="1772816"/>
            <a:ext cx="6226897" cy="1323439"/>
          </a:xfrm>
          <a:prstGeom prst="rect">
            <a:avLst/>
          </a:prstGeom>
          <a:noFill/>
        </p:spPr>
        <p:txBody>
          <a:bodyPr wrap="none" lIns="91440" tIns="45720" rIns="91440" bIns="45720">
            <a:spAutoFit/>
          </a:bodyPr>
          <a:lstStyle/>
          <a:p>
            <a:pPr algn="ctr"/>
            <a:r>
              <a:rPr lang="en-IN" sz="8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CONCLUSION </a:t>
            </a:r>
            <a:endParaRPr lang="en-IN" sz="8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09833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chemeClr val="accent1">
                    <a:lumMod val="10000"/>
                  </a:schemeClr>
                </a:solidFill>
              </a:rPr>
              <a:t>TEAM MEMBERS </a:t>
            </a:r>
            <a:endParaRPr lang="en-IN" dirty="0">
              <a:solidFill>
                <a:schemeClr val="accent1">
                  <a:lumMod val="10000"/>
                </a:schemeClr>
              </a:solidFill>
            </a:endParaRPr>
          </a:p>
        </p:txBody>
      </p:sp>
      <p:sp>
        <p:nvSpPr>
          <p:cNvPr id="3" name="TextBox 2"/>
          <p:cNvSpPr txBox="1"/>
          <p:nvPr/>
        </p:nvSpPr>
        <p:spPr>
          <a:xfrm flipV="1">
            <a:off x="1867711" y="1459148"/>
            <a:ext cx="224724" cy="369332"/>
          </a:xfrm>
          <a:prstGeom prst="rect">
            <a:avLst/>
          </a:prstGeom>
          <a:noFill/>
        </p:spPr>
        <p:txBody>
          <a:bodyPr wrap="square" rtlCol="0">
            <a:spAutoFit/>
          </a:bodyPr>
          <a:lstStyle/>
          <a:p>
            <a:pPr marL="285750" indent="-285750">
              <a:buFont typeface="Wingdings" pitchFamily="2" charset="2"/>
              <a:buChar char="v"/>
            </a:pPr>
            <a:endParaRPr lang="en-IN" dirty="0"/>
          </a:p>
        </p:txBody>
      </p:sp>
      <p:sp>
        <p:nvSpPr>
          <p:cNvPr id="5" name="TextBox 4"/>
          <p:cNvSpPr txBox="1"/>
          <p:nvPr/>
        </p:nvSpPr>
        <p:spPr>
          <a:xfrm>
            <a:off x="1259632" y="2060848"/>
            <a:ext cx="7625806" cy="2554545"/>
          </a:xfrm>
          <a:prstGeom prst="rect">
            <a:avLst/>
          </a:prstGeom>
          <a:noFill/>
        </p:spPr>
        <p:txBody>
          <a:bodyPr wrap="none" rtlCol="0">
            <a:spAutoFit/>
          </a:bodyPr>
          <a:lstStyle/>
          <a:p>
            <a:pPr marL="285750" indent="-285750">
              <a:buFont typeface="Wingdings" pitchFamily="2" charset="2"/>
              <a:buChar char="Ø"/>
            </a:pPr>
            <a:r>
              <a:rPr lang="en-IN" sz="4000" dirty="0" smtClean="0">
                <a:latin typeface="Algerian" pitchFamily="82" charset="0"/>
              </a:rPr>
              <a:t>SUMITHRA S (TEAM LEADER )</a:t>
            </a:r>
          </a:p>
          <a:p>
            <a:pPr marL="285750" indent="-285750">
              <a:buFont typeface="Wingdings" pitchFamily="2" charset="2"/>
              <a:buChar char="Ø"/>
            </a:pPr>
            <a:r>
              <a:rPr lang="en-IN" sz="4000" dirty="0" smtClean="0">
                <a:latin typeface="Algerian" pitchFamily="82" charset="0"/>
              </a:rPr>
              <a:t>PAVITHRA T</a:t>
            </a:r>
          </a:p>
          <a:p>
            <a:pPr marL="285750" indent="-285750">
              <a:buFont typeface="Wingdings" pitchFamily="2" charset="2"/>
              <a:buChar char="Ø"/>
            </a:pPr>
            <a:r>
              <a:rPr lang="en-IN" sz="4000" dirty="0" smtClean="0">
                <a:latin typeface="Algerian" pitchFamily="82" charset="0"/>
              </a:rPr>
              <a:t>SANDHIYA M</a:t>
            </a:r>
          </a:p>
          <a:p>
            <a:pPr marL="285750" indent="-285750">
              <a:buFont typeface="Wingdings" pitchFamily="2" charset="2"/>
              <a:buChar char="Ø"/>
            </a:pPr>
            <a:r>
              <a:rPr lang="en-IN" sz="4000" dirty="0" smtClean="0">
                <a:latin typeface="Algerian" pitchFamily="82" charset="0"/>
              </a:rPr>
              <a:t>RANJANI RJ </a:t>
            </a:r>
            <a:endParaRPr lang="en-IN" sz="4000" dirty="0">
              <a:latin typeface="Algerian" pitchFamily="82" charset="0"/>
            </a:endParaRPr>
          </a:p>
        </p:txBody>
      </p:sp>
    </p:spTree>
    <p:extLst>
      <p:ext uri="{BB962C8B-B14F-4D97-AF65-F5344CB8AC3E}">
        <p14:creationId xmlns:p14="http://schemas.microsoft.com/office/powerpoint/2010/main" val="3298228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 STATEMENT </a:t>
            </a:r>
            <a:endParaRPr lang="en-IN" dirty="0"/>
          </a:p>
        </p:txBody>
      </p:sp>
      <p:sp>
        <p:nvSpPr>
          <p:cNvPr id="3" name="Rectangle 1"/>
          <p:cNvSpPr>
            <a:spLocks noChangeArrowheads="1"/>
          </p:cNvSpPr>
          <p:nvPr/>
        </p:nvSpPr>
        <p:spPr bwMode="auto">
          <a:xfrm>
            <a:off x="1115616" y="1566880"/>
            <a:ext cx="802838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Bahnschrift Light SemiCondensed" pitchFamily="34" charset="0"/>
                <a:cs typeface="Calibri" pitchFamily="34" charset="0"/>
              </a:rPr>
              <a:t>Recent Covid-19 Pandemic has raised alarms over one of the most overlooked areas to focus: Healthcare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Bahnschrift Light SemiCondensed" pitchFamily="34" charset="0"/>
                <a:cs typeface="Calibri" pitchFamily="34" charset="0"/>
              </a:rPr>
              <a:t>Management. While healthcare management has various use cases for using data science, patient length of stay is one critical parameter to observe and predict if one wants to improve the efficiency of the healthcare management in a hospital.</a:t>
            </a:r>
          </a:p>
        </p:txBody>
      </p:sp>
      <p:sp>
        <p:nvSpPr>
          <p:cNvPr id="4" name="Rectangle 3"/>
          <p:cNvSpPr/>
          <p:nvPr/>
        </p:nvSpPr>
        <p:spPr>
          <a:xfrm>
            <a:off x="971600" y="3501008"/>
            <a:ext cx="7416824" cy="3170099"/>
          </a:xfrm>
          <a:prstGeom prst="rect">
            <a:avLst/>
          </a:prstGeom>
        </p:spPr>
        <p:txBody>
          <a:bodyPr wrap="square">
            <a:spAutoFit/>
          </a:bodyPr>
          <a:lstStyle/>
          <a:p>
            <a:pPr marL="342900" indent="-342900">
              <a:buFont typeface="Wingdings" pitchFamily="2" charset="2"/>
              <a:buChar char="Ø"/>
            </a:pPr>
            <a:r>
              <a:rPr lang="en-US" sz="2000" dirty="0">
                <a:latin typeface="Bahnschrift Light SemiCondensed" pitchFamily="34" charset="0"/>
                <a:cs typeface="Calibri" pitchFamily="34" charset="0"/>
              </a:rPr>
              <a:t>This parameter helps hospitals to identify patients of high LOS-risk (patients who will stay longer) at the time of admission. Once identified, patients with high LOS risk can have their treatment plan optimized to minimize LOS and lower the chance of staff/visitor infection. Also, prior knowledge of LOS can aid in logistics such as room and bed allocation planning</a:t>
            </a:r>
            <a:r>
              <a:rPr lang="en-US" sz="2000" dirty="0" smtClean="0">
                <a:latin typeface="Bahnschrift Light SemiCondensed" pitchFamily="34" charset="0"/>
                <a:cs typeface="Calibri" pitchFamily="34" charset="0"/>
              </a:rPr>
              <a:t>.</a:t>
            </a:r>
          </a:p>
          <a:p>
            <a:pPr marL="342900" indent="-342900">
              <a:buFont typeface="Wingdings" pitchFamily="2" charset="2"/>
              <a:buChar char="Ø"/>
            </a:pPr>
            <a:r>
              <a:rPr lang="en-US" sz="2000" dirty="0">
                <a:latin typeface="Bahnschrift Light SemiCondensed" pitchFamily="34" charset="0"/>
                <a:cs typeface="Calibri" pitchFamily="34" charset="0"/>
              </a:rPr>
              <a:t>Suppose you have been hired as Data Scientist of Health Man – a not for profit organization dedicated to manage the functioning of Hospitals in a professional and optimal manner.</a:t>
            </a:r>
            <a:endParaRPr lang="en-US" sz="2000" dirty="0" smtClean="0">
              <a:latin typeface="Bahnschrift Light SemiCondensed" pitchFamily="34" charset="0"/>
              <a:cs typeface="Calibri" pitchFamily="34" charset="0"/>
            </a:endParaRPr>
          </a:p>
          <a:p>
            <a:endParaRPr lang="en-IN" sz="2000" dirty="0">
              <a:latin typeface="Bahnschrift Light SemiCondensed" pitchFamily="34" charset="0"/>
              <a:cs typeface="Calibri" pitchFamily="34" charset="0"/>
            </a:endParaRPr>
          </a:p>
        </p:txBody>
      </p:sp>
    </p:spTree>
    <p:extLst>
      <p:ext uri="{BB962C8B-B14F-4D97-AF65-F5344CB8AC3E}">
        <p14:creationId xmlns:p14="http://schemas.microsoft.com/office/powerpoint/2010/main" val="2083892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420" y="476672"/>
            <a:ext cx="8686800" cy="841248"/>
          </a:xfrm>
        </p:spPr>
        <p:txBody>
          <a:bodyPr/>
          <a:lstStyle/>
          <a:p>
            <a:r>
              <a:rPr lang="en-IN" dirty="0" smtClean="0"/>
              <a:t>GOALS:</a:t>
            </a:r>
            <a:endParaRPr lang="en-IN" dirty="0"/>
          </a:p>
        </p:txBody>
      </p:sp>
      <p:sp>
        <p:nvSpPr>
          <p:cNvPr id="3" name="Rectangle 2"/>
          <p:cNvSpPr/>
          <p:nvPr/>
        </p:nvSpPr>
        <p:spPr>
          <a:xfrm>
            <a:off x="899592" y="1772816"/>
            <a:ext cx="7776864" cy="3539430"/>
          </a:xfrm>
          <a:prstGeom prst="rect">
            <a:avLst/>
          </a:prstGeom>
        </p:spPr>
        <p:txBody>
          <a:bodyPr wrap="square">
            <a:spAutoFit/>
          </a:bodyPr>
          <a:lstStyle/>
          <a:p>
            <a:r>
              <a:rPr lang="en-US" sz="3200" dirty="0">
                <a:latin typeface="Calibri" pitchFamily="34" charset="0"/>
                <a:cs typeface="Calibri" pitchFamily="34" charset="0"/>
              </a:rPr>
              <a:t>The goal is to accurately predict the Length of Stay for each patient on case by case basis so that the Hospitals can use this information for optimal resource allocation and better functioning. The length of stay is divided into 11 different classes ranging from 0-10 days to more than 100 days.</a:t>
            </a:r>
            <a:endParaRPr lang="en-IN" sz="3200" dirty="0">
              <a:latin typeface="Calibri" pitchFamily="34" charset="0"/>
              <a:cs typeface="Calibri" pitchFamily="34" charset="0"/>
            </a:endParaRPr>
          </a:p>
        </p:txBody>
      </p:sp>
    </p:spTree>
    <p:extLst>
      <p:ext uri="{BB962C8B-B14F-4D97-AF65-F5344CB8AC3E}">
        <p14:creationId xmlns:p14="http://schemas.microsoft.com/office/powerpoint/2010/main" val="148392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dirty="0">
                <a:effectLst/>
              </a:rPr>
              <a:t>Technical Architecture:</a:t>
            </a:r>
            <a:r>
              <a:rPr lang="en-IN" dirty="0">
                <a:effectLst/>
              </a:rPr>
              <a:t/>
            </a:r>
            <a:br>
              <a:rPr lang="en-IN" dirty="0">
                <a:effectLst/>
              </a:rPr>
            </a:br>
            <a:r>
              <a:rPr lang="en-IN" dirty="0"/>
              <a:t/>
            </a:r>
            <a:br>
              <a:rPr lang="en-IN" dirty="0"/>
            </a:br>
            <a:endParaRPr lang="en-IN" dirty="0"/>
          </a:p>
        </p:txBody>
      </p:sp>
      <p:sp>
        <p:nvSpPr>
          <p:cNvPr id="3" name="AutoShape 2" descr="data:image/png;base64,iVBORw0KGgoAAAANSUhEUgAAAi4AAABpCAYAAAAdiKgiAAAAAXNSR0IArs4c6QAAAARnQU1BAACxjwv8YQUAAAAJcEhZcwAAFxEAABcRAcom8z8AAFdkSURBVHhe7Z0FfBTH+8a33v7+9QLFXQqFulGh7u7uXlra4h6gxbUUd3e3AAGCBAiQECVGQuwueq65S3LP/33n9kISLiRAoMh8+Tyf3dvbmZ3d426ezLwzo5yPALjCbNbc5jRmN7Hq0+805ac/YNdlP+wwaB9n2XU5j9jzMx606rPbmnLTm3ksWTWTkpKuUZNLJBKJRCKRnD08Ol09u0HzhkWn6WfVa+Y6TNptNp0mxq7XZNsMGrvTlI1iux4ospCs8DgMcFlyYTNonXReHqWNo3N30f4iqz7zb4de84HTlNM0ICDgcvUSEolEIpFIJKeHJz//BntO5iNuc243MibbnaasLLshq8DjNACwew1KgRFF9ny4rbkoMGeDzYvDmCVE54vXbF6KbPkApys0e9O6TLAbtIVOY1auTafd5zRnD7Tmpz5tsWhrqJeXSCQSiUQiqZwCS1Zrh0nb02XO2WHXawvZZLBZKXbohEFhM0Km44zExkYYGrtO5A2XUeRbYM45YNVphlnyMjqoxZFIJBKJRCIpS1hY2FUOvaa9w5Q1k8yDFm4TUGhhIyFMhj/zUZ3yttBki5YYFNu49cbkMGg3WnSZ7+Xm5l6vFlMikUgkEsmljtWU/rzLnLPcZtAWcctHsUMvunn8GYxzITYxomuJTAy3yhSYc7fbjVnvBQcHX6kWWSKRSCQSyaWGKSe9qcOcPdVlzXVwKweZl3PSunIq4rgZjothA0NlW8+jldTiSyQSiUQiuRQQQbcG7e9OU3Yam4JCW75f03A+iY0Ll9Vh1NpsusxR9vz0uurtSCQSiUQiuVix5Wnvs+u120TArUNfxRYWDezGHDgsJjjMethNeeK13XDuW2cKbXnCwNA9RNv0ma+qtyWRSCQSieRiw5af+XmBKVvLc6yc0sggMim23HhYUjbDmhlK+4niuMNihMNmg8NqJVlU0T4fs9nVLb9Px+lcr+Hh656Z4WGzBTe3vmQ5LXkZ/YDUa9VblEgkEolEcqGjS0q60WHQjikw57p53hV/ZuBk4pYWc/JGZC9qjZwVDyFv01vI3/Y1dLt+g35fbxgODIEhbJSQ/sBfdKwf9CE9SN2h398fhvAxMMUvhlUb5m25Ea02Z949xV1cHieZJ4N2BamhersSiUQikUguVEymjFud5pzl3MrC3Sw2vcavCTiZ2GhYMw+QaXkE2tk1oZ1Tm7a1SLeRanhfz63n1ZzbvefMutUr3p9XH1mLWiFn+QPI2/wxjDGzYctLEobI2wLj/7pVEQ/X5nsrMGXv12cfvVO9bYlEIpFIJBcaRmNqY6rcd5xy11BpidgWozAv+Tu+F8Yka0ETUtNSotfzG3tV4XsNVXNTF1lz6yN3/SswJyyHg1tejLn+r11FObnrqNAClyU7wZSd8ZB6+xKJRCKRSC4UzPmaVg5j9kEUW6sYgFtOlEbEpRg0MKdshn5vL+SseJgMSKNyxuR01EQ1QM2gPzhUmCO76czMC8sb96LVGrPTnlEfg0QikUgkkvMdnS6jnt2o3QeP7TRNC5kIsw7mY0HID/oKWQube1tK5jUQZsO/GTkNzasvupEMZF4cbFzOsNuIJVpezDkZvCq1+jgkEolEIpGcr3hMplsdxuwtoqXFT8VeqdSgWcOhEcha3AbaObXUVpbyXUDVJI5/mdcIpth5cJgNdO0zH2ItWl4M2YlWfUZb9bFIJBKJRCI53/B4Mq6z6TUiEPe0YlrItNh0adDt6oQs0cJSz7/ZqGZp59ZBzqoOsOuS4HQ44BDDps/MwPBcLzad5qDNlltbfTwSiUQikUjOJ6z5mX/z4oinZ1pyuZUCuj1dvfEn8xr6NRlnR02gndcImjVfIS90OiyaSDjM+SSd/7JWQSJgt8hC+5pFsbGxV6uPSCKRSCQSyflAQZ7mNac513l60/d7A3GNkVOQNbeeGAHk32CcBS1sCu38pkiZ0ATxQ2sjcWRDJE96ENrAHrBkhMNh5QDh02t94aHSHqce1vyMLupjkkgkEolE8l/jNKU3s+szU3kaf38VeGVymHSwag4ie8XD3iBcfwbjbIhMi2YemZZ/m5BhIY1qLIxLwvB6iB9SEylTH4M+ZhWZKsNpdx0V23VwGrMtzvzsp9THJZFIJBKJ5L8CwOUirqXY6rfiroo4KFa/r1cFc7T4Ec/LMq+Bd2I5MdLo1AN3s9m0zG2Ko+ObIGEEm5YTlTD0diT9cycMR9Z7zYufsldFIt5Frz0EmG5RH5tEIpFIJCcBlykB2v8pf5puVXpZaiq9rLcrAfl1lQB7faWPoZHS09RUCTA1V/rmt1L6WlorvQx30bEH6dzHlB7GZ5Tu+peVHpY3lW76D5Vuhs+V7sZvafsLbf9Quhp6kvrQflelu6GT0t30I+1/TWk+obTvKj0Mr1NeL1CeTyo9ze2VAON9Si99W6WvrrUSYG6p9DE1U/oYmygBhoZKgK6+0ttWR+mVQ+Wz1KC0NykBOL/DI1z67PcLzDkel4UXPfRfcZ9UZh2s2sPIWfUEGZc6fk1GiXh0kRqwm7P8YUrzpNiK907FwJBpyZxNpmVsUySIlpaKFT+0FlLnvAxbXvJpz/XiNPEEdWReDJo+6mOTSCQSyaXK+7FXi4q+c/4dSnfzI8JkCNNg6kjqq/Q0jiPNJxMQqPQ0HKD9KKWXMY72k5XexnTa5tBrPclKr10kKP3MIOOAywZZcfXfVvzfUBtuHmFHzdEO1B3rQKPxTjSfWIDWkwtw13QX7p3hQtupBWg1qQBNJzjR4B8nao9x4LZRdtw43Ibrhlhx5V9WKAMsUPqT+lL+vQweuqaTZKb9fNpqSWmkJFIslSuCyrpb6alfTcZnOr0epvTQdyMz9J0wRF3IUPUw3ktbMj3Gm9WncW7Jy8ur4zBmxcB16usP+eSwmmGKnat2EfHMt36MBh3XkmHJXtwW+Zs+gzFkMMwHJsN8aAbMByfDuGcAclc+7TU1lU5Q1wjpU+shYUQdxA+5nYwJaVhtJAyvi8SRjU40LyMbInFEA+QdnKFOiOf/PipToV3H3U06qz6jnfr4JBKJRHIxAW4lyb1eCbDVVnqbHlK66qiy1v+kdDX0U7rq/6X9ZUo3w3aq3A8ofY1HlABT2lWDTLr/G2wquGWkHbUnAC1mAo8vAt5ZA/y4Fei3BxgaCow+CPwbDkyLBObEAIuOACsTgA3JHgSlerAjzYPdGR7s1XhwQOtBWLYHkbkexOYD8TrgqAE4ZgQyzIDWCmTbAI0FSDMBKXQ8UQ/E0bnReUBEjgeHsjzYT3mFZHqwM92D7ZT/5hQP1h71YDldd0GsBzOjgckRwD9hwIgDwN/7gG7BwBebgJdXAPfPAxpMBWqOK8ZNQ8247m+T9YpBpmylv5ENWCSZmBB6Npvo2cyh7Qh6Pt2U7oYvyfS8pPSy3KH0NN+mBFTzIsZWo3YQT7jGLQr+KutKxRO+GXOgC+nhna/Fn9FQu4Xy1r0K0/6xsEQsgzVyhdhaIpbCEkmvo1aSiZkNXeCXyFrYwmuC2MD4lgEomfK/LtJntMSxKe2RNvtFZMx/ExkL3kb63FeROr0Dksa0EPEt5c0Lt7qkL//SO8roDIZJ87Oy6DKXArhCfYQSiUQiuVDpYWjo7U4xfaz0MvWlingeHdtPylcGmN23DTd5mo634Z7pLjy5oAhvrAQ+p0r9T6rcB5MZmU4V/+qjQIgGSCDjoHd44Cz0oLAY8FBFcSFTTDfgKgLsbjJKZJAicoGgNGAxmZ7xh8mQhQA/BQEfrgNeolqx/ZxCtJnsRP0xVlw/xFRMxqaATF4KPcvN9Fz/pef7GxmZN5Se+fcrv5A5PB0KzJpWNr1Wf3qjiFSZcmHLT0HupncqCMr1mg/d5m9gObyQTMpy2i7y7pcXmxgSt8bkrXtDrCRdks/C5shZ+hDyNn4DXfAwGPdPoXMXwha9EraY1WSElsF0aBZ0OwYjdeazZF7qk2FpXGJcEobVRsqMp2HVxpB5yfN/L1WQeFbGLJfTqHlWfYwSiUQiuVD4TXejMCoiPkS/WulnirtyoNHxf6M8uGMG8CYZk647uFXEg8AUICwbSDIAOTbAUajW6JITYJNmKgAyyOBwC9FeMnKrEoGRB4DvA4GnFgF1JgLXDnFACTDmKb0te5UuhmlKF923St+CVso/Sdeon9DJsek1//CcLf4q6CrLlAdbzhHkLH9QjVEpbVq4paUhdFu+Fa0qwpj4MyxltMjbGkP7ptB/YdjVH4bgHjDtHQLzoZmUxzJYyaxYI9nkLC6XbqkwMabQaUiZ9BASRrB5UY3L8HpInngfTEk7zihIl8VBzDZd5hL6nGSri0QikZzvBOBypY+hg9LLOl3pZsi4cpDF0XKiC6+QSflrH7AllbtbPDA6PXAXiXpYUs043B7o7B7RjbUwDvhlG9B+PlB7FMfeWIxKd0O40tvYTemb10L91E5EDH82aLKKnXq/lXOVZcqHNSsC2Ytbi66cMsZlXn3krXvNayyqZFpKiU2J2o3kNT2sJfReBa01pWSLXoHstb+qrS6qcRnRAElj74A+di2ctjMza25LLs/vYneYNe3VxymRSCSS85G++g+UXqa1Sj+T6/45wKC9wPpkIN2s1qiS/wzuTjucA8yPBX4IBGqMK2ITk6r0No1RBllaq5/gcWy6jP7elZDPbFp8YVw0h8i43FHWuMxvjOyFrWDcO4KMx0q/BuNsyRq1HIY948iotDoerDuiIRLHNIM+agUZF7P/e6mqeEZdtwk2vWa++jglEolEcr7R39TxykG2wmeWAYtiPSL+RHL+clTvEYHMjaYBSn9bjNJH30D9JBXFZDLdatVnRnhOc7K5MuK1ibIiybi0KWNceO0gjlOxHOaWk9JdOmdf3GVkPjgTqdOfPN5dJIxLC+ijV565cSEV2XW8jpG+wKxpqT5WiUQikZwv9LXeqfQy5r6/9sIPkr3UiMnz4LZ/yLz0NcxSP01FsRs0rxfa8jyntR5RebFxyYlD9rIHjse4iBFAjaDf0RnWqFV+zcVZlWqUMhe+i/hhddSuovo4Or4tDHGb1CUA/NzLKYjXMSouMMJm0PZSH6tEIpFIzhcCch8n42J6boFbBtVeYOxKK8K1Qx1Q+hkD1U9TUaz6zNmnO7X/CeLg3Lwk5K59TsS0eI1LQ2QvuQumfWNh4SDa8sbirGuRCODVrvhGzPEijMvwukie/BBMybvhsJxhXI8qXkHbrtds5xW11UcrkUgkkvOBXvq2Vw00ZTYY48Izc23YkFgogm8l5y9J+mL03OZEzZFm1BztIuNimCk+S4s2oYZVp0kvdlRP5c1zuNj1acjb+lnJcGiexj93xWOwhC8QJsK/uTi74tFFOes6IWFYXTIujcXU/8dmPQ9rdhwcZLb83sspioN0bQatw56f8aB4uBKJRCI5P+iub3flIJNmSiQwZE8B7p1iRftpFny6yoE5EW4kUyVpcXnEXCWScw/PD2NweBCaWYQhu514daEd90y24pk5NqyOd+O9VUVQuhtmi8/Sbsx4y2HQurnS9VcZn7J4AjpTNnQh3dV1irzGJW/tq95RQf6MS8QiWFXx/gnvVyJf2pI8/Jxji1mF3E1dvbEtIxuLBRfTFr1PpoXum8vs715OQzwhHW1/FQ9XIpFIJOcHZFyUASbN4nhvRZlrK8aMcBfeXmLHHeMtuHGoGfVHW/DGYjsG7HRi2REX9qQXib/62dBIqo9cmwdROUXYklyIafQZ/LrJgfbTrbh5mBn1RpnxwDQrfgt0YEdqoTA0zDsrSxkXm0E72lNkgcNwhqOJSslhMcEQOQna2TXJuDQRXUX5mz45wbjYIhcLlRgM0SLjNSK2qMUVmhAWv2ePWnI8PadV0/Mxfq90ep6YLm9zbySOaooEMi8JQ2tDs+FPOK3V1EWmCgUGXr9oNQICLhcPWCKRSCT/PWRcLiPjMjfWWxGW5iiZE/6rvtc2J56YZcPVf5nBawVd97cZjcZacD9VpK8ssOGnDQ6M3FuApbFu7MsohMZcLCpW2UpTlqJiwEpmLyG/GFtTCjHzsAv9g534dKUDT8+x4c6JVtQayeswmaD0MaLBGDM+o/cmHGSzWAhDuS48nkvnrRWqcaHXV9j02iAU2/xWwqcrXqvInLSWTEszEZTLxkUX9FOJcRHGhMyFfv8sZGweh8Tlf+PIwv6IndcXcYsGIGXtCOTsnFxiQnzmwycrHePjOTunInHlYITP6o7QSb8jdOLvCJvZHfGUX3bw5JLzRJroFcgPGoCkMS29I4tGNkbevglnPPlceYnRRQatBia5arTEPx6Ppxapg9Q5kxzpJzmpcSkNB+5qLB7sJ2MyJ9KNPtsL8N4yO+6ZYkXTcRbUp0r2dqp0bxluxv8N9m75PW656bzFiXGhBVgY7RatCSEZRQjPKkI8VeBpxmLR0sCtNzxfyYVEAT0TNhNaei7JhmLE5BbhoKYIu9IKsTaBjEmEG3/vLsB36xx4bp4Nzf6x0LMx4cYhZtQYYUad0RY0JAPYnI4/MdsmzhtBBnANmcXY3GLoKhmWzuawxLjYdbp6Vn1m9cW3qOL1f6wZoche8YgYBu0bUSRmuSXTwsokw3J4Rjcc+Pc3hE3+ExEzuiNyZk+ET+uKAxM64SCZkISlg4S5YQPiMy22qCUwHpyLmEX9ETTka2wa8AmCBn+FnaN/EAoa8pX3GG1jyQyZwuYJ82KNIuOy/W8kjbtDjXNpAmN8IBkXnd97OF25rbk8n0uBw5DVQf26SCRloIr0S/X7KDkH0POW8ytJqmxcToa5wEMmpAjBqYVYHOvGmP0u9NjmxJerHXhhvg3tJllES8JVf3lbEpS+JlxN+1x5NybT026yFY/NtOKlBTa8RUbng+V2fLbKjm/W2EVrTqdNDnQPcqLfDicZASdG7SvA+AMuTDrkwtQwF2YcdmFOhAsLotxYFOPGsiNurKLKf22CGxuTCrHpaCHW03Y1vV4R5xYtQ2yi5tH5synd9HAXplA+Ew+6yGC5MDzEiYG7nOi93YkuZLq4y+aH9Q66Hzs+WWnHu0vtouuMg5kfnG7FHRMsqDfG261Gz9J7j/1MwqRwy9TD07339Qvdy8CdBeJaXLYDZHLSTcWn3TJVxriY8tPvd5iyPQXm6ovxEDLmwKZLQ37QV9DOuk20uOiDu5MB4cUUFyNt42iEkmE5TGYlnfZ1ITNgCJ0jxEYle8ckxC8eIM6JmtUT+fQ+p2PDYwqbj7CZ3bCx/8cIGd8RKetGIHf3NOgonW7fTOTtmY5jG0Zh77+/YkO/D0ULjJnScFeRLngIjo5rjfghNZAyvQOsOYneGBd/93CaKjDnkMTzlHEuEr9QRfqp+n2UnAPoeXtHIkgubarBuJyMAqpceQp7rqATdcUihoO7PVbHFwrDMDSkAF23OPAVmZzXFtnw5GwrHiIz0G6SFc3HW1FvtFmYHm7NKdGoE1X7DHRCfuWvR+KWkTsmWEUr0qNksp6daxUtTmys+pKhGktmjY1TYHKhaHWJzSsSgc3cGsPG7mx0m5UxLg695gM1mLT6xcOis2ORt+VTEaSrD+4mZrA1hy9A6vqROLKgvzAZ3IJij16CwrgVKIpfAWfM0pLunWPrRiJqdi/RbcTHbNFLkbBiMDYFfCIMCbe8cFpnzDKR1pt+GR1bCsOBOeKcw7N7CDNkiyHjsmOIaGk5NvM5mNNC4TCfwWKSFchh1IJnILbqMyeqXxeJpAzSuJxb6HnPUB+95FLmLBuX6oDrfEehR3TLZFs9SDV6TVAcmYMYMkIR2UU4pC1CqKYQezMKRVfN9mOF2EomYlOSGxsS3dh81I2glEIR2LqbjBPH4hyg88OyihBJecTmeruuOK4n0+xBHpktCxkOXxDs+UgZ4+I0Zg/yOKs3xqO0ONbFqg1Dzsr20Af94l1jiONN1JYTX6yLJXwhts4ehGXjeyJ77yw4fIG5dJzNCe+LNIfmYc8/v2DnyO+Rv3eGMCh2Sm+g4+un9ceaKX2hYzPDrTMk06H5dL0F3vRkmjjG5eiEe2E8sglO+1kybCR47GRcMtarXxeJpAzSuJxbpHGRCC4A4yLxT9kYF4NmUZGt+lsdjiuLzIsF+tAB0AX9CO+iiGqArWpGXLHLhGFp2bIl6jZohF6/fAJbBAfVknHhc9jYcGwLbfNCpmPHiO9wcGoXkZbPKYhZgkmDOqJJk2Zo2LgJRvf5Hu4jx2NpWOJ6ZFzytvSBZsMf3uHP1TgEurxQaKb8tXvpB/P/1K+MRFKCNC7nFmlcJAJpXC5YSoxLD9MsxabL3Fdt87dUJLMOltQgGPb0Kxmu7JONTIUzegkCfv8ct9aqg5tr1Mbrz3dAVshMcbzMuaWNyzSvcbFHeQ3OD5+8Tunr4oZba+HrD14Vx7jVpXR6YVw294I+ZlW1zZRbkXhINJnCOIdB21D9ykgkJZQ1Ltw4XB3y4e+9qoopvS19nCl97HRUGf7SVKbKkcZFIuhluOuygSbtgiPqfwzJBQOPwvLO42Kcq9j0mmQOJvVX+VabuGVDlwbjoX9hCZtbxkywCmKWYu/S4Xjx6cfw8AP3YMbQP0Qriq+lxCd/xoXF6TfNCMBTjz2IDo8+iJUTe4sWl9JpWdbIJdDtGQNz+qGzEttSWuoorQyrPv1O9SsjkZRwonE5U3hsZXXkU57y5oD3T3cc59kon4+T3780LhJBH/2jSh+DYVDIBTYWWQJnoQf3TC+A0su4QbHptAaHsfomnvMvyp/MiyVhPSzhHHNS1lCwuHUldcc0xG4cL1pRypsWVkXGxRqxEA5KnxQ0CQlbJp7QUlMiurY5eiVseSlUnrNr1gq5+02v1dlNWXLqf8kJlDUuxYhM1mHcxiSM2JCEUbStikaThq1LxD/bjsHkdMHqcGJacAoGr03we35lGkn6Z/NRzNl5DLtic6G3FKjlK4vLXYg1YVoMWB3vN5/SGkn389f6RKw6pIW7sPLIv7Q8G0ZuOorhVXgO/Ky4vMk5ZkpZ3mCVRRoXiWCQ8V6ltzG7yQQXNifLVRYvFHiOlwE7ybQMEossLlKsOk3B2TcuJDIu1tTQCo0Li1tZ3LHe2BR/71dkXHzvc8uLK3YprKXSlFHYHFiTdnhbgKpxlmB/KrSJtY/MFr32MfUrI5GUUL7FZdrWJNz0w3pc9d06XPv9Ovzvxw2V6v9Il3+zDg26b4PG6IRWb0Or3tugfLlWvOcvTWW64aeNqPHrJrTsvhUvj9iH2dtTkWNwcMWvlhUw21z44N9QKJ+swv+ozP7yKdEPG6BQGdv1C0achg3Gyfl75RFcSc/gmkry5fev+m49bu+4AYERGjW1NC6SSgjQt712sCmzw/xCMefIywtsWBDtFsOXJecXPLKKR1ANIsPSeoIFd06yot00N5TehllsXIrLV7pnRWQWbBnhJzUulaky41Kp2Lgk7xbDtP2WsRrltubxJHR2OQmdxB/HjQv/YBZj15FsdJoTiZ9nRaLj7Ej8OieqSvppZgT6rYiDgcyEyVaA3qvi8M30CL/nVkUdST/T9b+nfL+bdhhd5kZh0yENioqP/7DbC9yYEnQUX04JF+f7y6dElP7nWYfxx7xIHD5mUHPwD5ujMRsS8d30w+hI6fzmp+oXEpez87woRKf78pXGRVIJ3fXtrhho0iyIgxhGzBOs8ZwlbGJ4nyeTW5/oXWxRcm5ho3I4uxiLY9zoF+zEs7NtqDnCjIemWsVEdvyZfLhaHVVElWuhv4q32sUT0mmi/mPjMhfW1H3n0Lhk2hyG9CfUr4xEUsJx48KVbTGKi4vgchefhopEFwxX+h5QHrRf4Pe805PVWQg7yVtOb1n5Su4ivk5Vy1woVFwyK5UvLx++1x6RZ4HLXx4Vq4iencdD5SrVKlQeaVwkAnVU0bxSwbk8T8rkQy4xIVyLfy1oOMaCJuMs4q98ngG2344CLI52i7/+ec4TnmCtqOL/apKTwMsG5Nu9c9PsSi0Us/d23OTAE7OsaDHeuxwAP/v7yaz8vN4h5qIxllqz6PhwaK5cz0lXERmXrDgyLjyqqOzIoqpKGJc908Q0/6GT/zh140KmyZp28JwYFzXGxWg35zyifmUkkhKOGxfGg/hMExbtTsXC3Wm0rboW7krF6tAMWJxuqsSLEBiuwfzgY37PPS3tScMCusbMbSkIitTC4XKhsKgYO2Jy6ViyeN9vunKat+sYFoekIj3fVnLPpeEWnaDoHEwPSsbiKuTJz2khPa+ldG5GvpVyIDsljYukMioZDs0enWeC5en1f6SK8+X5Ntw12Sqm61f6m3D9EDPunWIVhqbjJieG7CkQiwduSHKLSeG4y6mg8NJ2NQaHBwm6YuxOK8TyI25hTvqS+ftqjV2sYdSUzIkywIQrB5rQiEzKozOsYlkBXtxyTby3287fEyw7j4tem+U0nb35TErExiUnSTURp2dc2KQYDs4VU/ynbxnn95yKpa4anXGYjMtZHv5NEgst6jU5NqPmHvUrI5GUUNa4AFM3J+P2nzbgpl824NaOG3HLr5WLz/vfD+vQovc2pOntMJideHRQMK76bq3f809XN5Ou/nE97u63HQeT9Sgkg/TVlENQvliFW3/zn6a8bqKyXkt5DFwX79dgJGrNeGjQTihU9hp0flWewfU/b0DdToHYHJGt5iKNi6QSgtDwsqGFGacyj0uOzYOInCIRzPvvgQL8uMG7iCC3EFz7txlXDzLh5mFm1B1tQXM6xkan/UwbXlloxxer7fhzs0MsPsitOryu0PZjRYgUrTfFovVBTxU9typwSw6vpmx3e4SB4oqahwBzQ+VJPPkZwfnyKs70lRatIby4pI2uz4tAmqg8XC4uXx49g2Q9z9ZbJNZD4nWPxu4vQN/tTvy8wbve0rNz7XhgmhVtJlrEmky8dAEbvSvIoNw63Iz7plrxtmpQOK5oJxmbJDI4fK2qUMa42PTaqLM+HJrFo3hyk2GJXKq2uvgzF1UTLxHArS/+3qtQfE2e1E4TTcbl7N+vOhtxstOU21z9ykgkJRw3LvylLUZQRBY+n3gQ75A+nuzVJ2QOyuvjSaTJLO85b/57AF/PjUK+tQB6ixO/zo/CK/8cwPuT1Dz4XErD2xPzOoiP1PNK64TzSO/See/RdkeCDoX0azo28CieH70PH5VOw9fwcx2fXv8nFEM2JKLATb+O5QhL0ePDKWF4a8JBfHqSPDh/UWbSW3Tv79PrsBQZ41KKq0kPkT4hvUN6k/SjlKo69w687It1xrkxZxbDwmaCzQWbDZ42n7s0uOUlIJhbFhx4nowNL6TIFXlbsQ6RBQ3GWFCTKvMbhpLZ+csMJcAkWh6uI/NzyzAT6o4yi5WnueLnSv4xMj/PzrXhtYU2vLPURubAho9X2vE5maGv19jxwzoHmQYHftvkEOao21aHMAV9djjFoo9d6PUfgQ78utGBn9Y78N1aXiPJjs8oj49W2PH+Ml4M0SYWe3xqjk0sjng3ma6W3F02lozHCG9ZryJjxmW9jAzIdbwSNpk0XvOIzUmrCRaR5uHpVnSYZcWbi+1UHidG7i3A0iMuYXS01mJhhth4nAlljIvVoA3keIzyFW+1i0fy5B+DJXrVGcW5nLb4mmSabNlxXhPlr4zVKLhMsOszIzyWrJr0hZFIylDWuHhEV4mL/vRxkwpp3xsM632vvIrpzyQ+hyXO5z/L6Jg4znnQaxa/z7Ef3j/XTpTvXF9ePnlbRCoSv19E53FsDafnfV7x1d+5FclHuddVzIOv6aJr+1T22v65RIwLm5TJpOGkniQ2Lx+Q/pBSVavt8Ms+W2E6U+NSVdjc8DpAxwzeBRd5bSFeR2jFEV6p2S26pEbvK8Dg3QXoR6anW5BTGJHvyZSwQXl/uR2vL7LjxflkYubZhcF4fJYN7ckU8UrN95LB4RaeNhPZcFhFNwwbCjZKvEgij8RhY8ExI2wueMHEDrNteIbyeZ7y41FVby+x42MyMmyG2AixCWIDNGBXAYaHFOCf0AJMDXeJVhJe5ZnXReLuNF7riFuNTE6ck5if8i0uk4odOr+Vb7VKGJc0WGLX/XfGJWo5bLlJ3rL4K2M1CsVW3m6j530FfWEkkjIcNy7Mid96jlnZEpGFpfvTsfJAhtAK0qK96YhJN6lnlcZPxU0VelSaAatC07HqoDc958N5borQwmR3qyeWJUFrpvMzsTzUez5rOYvSRRzTi2DY8tdKy7FiDaVZRtfypfGnJfvSEZqUX8qYFSPf7MDaQ5WnXbwvDbuO5AqzdiInPsPSXOTG5TJSL9Jc0r0kucxIRRz0NLhsaNEpdRX9l/D/av7vzl05XHFzdw6bIYfbI1oxbC5vtw63/Pi6dnhxRpPa9cQLJ3L3E5/LXVA8cofT8yrWnJ+b8j4bKzmfDcoYF6pcO8FtOqHirXaxWdBnwhK/2e/suWdd4fNgjVklZvC1n4NgZBTb6H41C9Wvi0RShrLGpTTeX5G0XPoLqf9O/O/nTbjhj81C15Ou/WYdBq+MR7Go+E8Ot0z8tfwIbuu4Abf86U3P+fyv4ya067sD0RUYoHEbE1GjUyD+77fAkmv/H72+8ZdNGL0hkU2Aei7j3V8YfAwN6Rql05QXX/+6nzegfUAwjpHRYXg01cztKajxayD+d5K0rGu+X4/XR+6H0cYT453ar+1FblxeJM0h3SpeSSpGrlV0wVK2q8iY+YzHZcK5mj3XenRnpcaFZ851xS1HwZFlVdRyMXOuv7xKFEbG5cg61bSc3XvlYGcOzrUbtQPUr4tEUobKjEuO0YGOsyPw6thQvDnhoFcTD+KlESGYvyuN/gqrvOIuoj/VeITOW/+E4vV/D5Tk89o/B/D9rMNIzfOah7IUY+X+dLw7vlwaev0WaUt0jnqeDy5HMbZFZeGzKYfw+vjjafzptXEH8AGVJzrNKFJzvMvEwES8PmY/3vjXfxqfXhq9F32WxsLicKnXrToXsXG5ijSB9LB4deZcTrqfxPNPXcsHLiqkcblgKWNcCsyaVja9xnpO4lxMebCl7hMTwfk1FyQbmZaMoMkInzcYUYuHIbIS8TmHFwxB8vp/Tj40mltcEoO8LT/+ylaNcllyYNNlFpvyNB+qXxeJpAwnNy4c81Ikgm11Jgf0JmeJ8uk1V9xlWz38wbOteOAoUPMxH89Dx1s65j8PTuMS54vzSDxaKY+MVLbBJuaJ8Z13fFsMh6tQnOe7hkjnZ5/zzKW8eOi2N7mHyuJAPh3znVs+jU9879zaUsRxO6fIRWxc2pFGkqqre+hj0hrSAtLvJDZGFw/SuFywlDEuhpSUm+wGTbgIJvVTCVerTLmwaaNhYYNRwcgiZ+xSJK4ei5k/f4oZP36MWR0/Pamm//gRZvz0MSLIvNijTtLqEj6fTNOBc2JceA4XMoNmOaJIUhEnNy6A1enGnoR8bI7KFq0c22NyEETaGJGNpCwLVcSVV97FdE5StgWbKP3GKEqv5sPaRvtbIrMRGJF1grbSNfkcvu5W2m6IzKJr56pdNOXh8nqg0dnFOZvoOr5riOuSNtAx3nL5+TjnH3wkDzoyLJHpRqyna5Zcj8R5bKRzAvm1mkbkR+U9lGIQQcG+51RVLmLj8gopwLtbLbQi3URqQNqgbi8euuvvJOOSwTPnSi4s+G+dd1excTFNF5+lXZ+1ELD7rYSrVdxNo8uAJWaN6LrxZzB8k8qFzfkb8zp9gdlkTubSdt7vZTW30+eY9cunmP/Hlwib+1dJ2vL5eaUOhc5JpDKc/RFF3pWhyQzGxvLQRInkBCozLik5VrTtswOXfbcO1/2yEbfyvCUdN0D5bDX6Lj+CYr8BqmUpLCxEwLIYKN+vh/LDelzvmyOmChJzxND5V/9E1/x2HX6aE4l8s1PN+URm70jBDR03iWtxWW+m9JdR2ut/3YTafwbiGrqH63350vGbfwvE4JWxeHlcKOW/Xpx/LZ1zDb1X44/NqNV5M5V5g0jHc7ZwnsrXa/DU8H3Q27ir6NS4iI0Lt+r28+5WK2NJO0k3iFcXC330j17W32iYEnFqxlfy38N/rzy/yA2lp54NtaIUGLV/uGz5IjbDX0VcrTLlwHpsn+i6qWgiOjYgPE9LwuoxWP9XJyz48ythVub89jnmknh/UZevsWVEZ6RsHC+6l6yRJ+km4qn+E7aqZTjbsTxasoZm2AyaMeLhSiR+qMy4aPR2fDPlEF4cuhtvjA7Ba6P34o1RIXj6r52YtSO1CjEuPNy5CLO2J+PFYZTHyD14k9JzHqeiFyjt7/MjkaHzP+Ot7/X6MA3epDK+MmIPXqfyvk5pX6drfjFhP3ovisCnE0LxKr3Heb5Gepn2f55yAF9MpOMj1fMpHaf/ffZhdF8QieeHh+BV9Tg/g2f/3ok/qSxGuzQupfiI1N+7W238SiomvSdeXUwE5D6u9DIYn1voFiNzJBcOu9ILce0QB5S+xk3is7TZcu/mro0inqbe4L8yrjZxV01+mgiU9ZoXP0aDxObFHr0ExoPzkLZ5IqKWDEPojAFCHNeSuW0KzOELRFBuxS0tLG5tWaLO33L2Z8wVgbmixUXLcypIJH45uXHxzuvCMSP5RruI/+BYF37NMSI2p5srYu/pFeKdAt/mLBRpOD3HiJy6nGJ0UsV4y8sLL+bx+VRWkU7d6qnMJps3RkZfkqf3fnIMduSSRNnUexSvzQ5YbC7ofHn5RO8ZLU7xbLzXrToXsXHheVqq07g8T8ohcXzLxccg/Z1XDjBm3jbGLWa/XRHnFrPXSs5feL4YXmSxxXgrbhheAKWfYab4LOm9y226zL3wzvZ61uUw58GUegjGQ/MqMR28PhEZmKglwsQ4YrzifR55dNJWFpI1grbh82FK2HFOZstlFdMzJBOY7DBoG4qHK5H4oWLj4sVeUIiguDwR08KxKCIuJCZPxHkkZJmrYFy8MS7JWRZK641nOVVtJm2i68dreNh0Rdfj48XQ6GzYEZMj0pROvzMmV5gOjcEh4mwC1fvxve/bZ/F7wbG5ItA3PN2IdYezyry/LjwLu5N04AUeTxVpXKoEB+LyFA4m0hRSH9LNpIuH7vp2Vw0yaUYf9OCPzQ7cPtKM+ydb8PtmJ9YlupFrkybmv4a7hOLIrEw6WIB3lnpX7+YJ9qaEubzBuT0Ns9VPU1EcRk1Xns/lXCy46CTjokuNwrFtU2E4OAe2SszL6chriBYgM3gK8hL3w3GOjAs8PH+Ldpb6WCUSv1RsXLw/nMdyrbh3wE7c/lsgmnfdimYk3t7480YMWh0vhjpXRmFhEUauiUO93wPRuMsWkUd5Na1AvvdrdwrEU0N3Y9eRHGGEToTL68HCXcfQrvtWNOq8paS89f/YjHt7BiEwXIvtZMKa99omjpXO3yc+xnO5cPeYNt+Gb2dH4OaOm9C0i/f95t224oafNohlBvRW2VVUiuo0LjwUuh6JA3QfJN1Nurji9Mi4KANMmmWJ3v8XSboiDN7lxCMzrGhGFSRXkryI4lerHWJW25CMIiTqvGsKyRWhqxeeEI9n3uUZhTcmucV6TjyLb2syKU3pc+DZf9m48PpOvF4S4w3OLWVcrPqMtg5TlvFcDItm46JPi0Ls+nFI3DAG+fvJvERyUK5/E3Kq4rxMYfNxbOsExKwehbyEc2Nc3NZc7ipy243at9THKpH4pTLjkp5vxbMj9qI1VfaPDdqF9gN34b6AYNShSnz4pqNVDM4twtiNCWjeexva9duOh8kIcV6sR9X87u5/ou4htedz6ZxHB+xC217b8fPsw9DofXEuJ7JsXzrlGYwHKe3jnI7Uts92UW4eTZRjcuKzyQfRuvd2NX8qB73HemTgTnGsPt3b/L0ZcDjc+GNhDJr22Ib76Djn9TiVuVWPIHw4KQwGGeNSGjYu1Tmq6OJGHQ4974j6H0OFTclBbRFmHHah82anWGuo3miLWKPn5qFmMa3+q4ts+GWDA0P3FGBRzPFFAnlWWknFcCtWRHYxNh0txPRwl1iY8YtV3uULeIkCXiX6ykEm3DXJik9X2sXz5aUF0kxlf+N4VFHJcGgfWLbsCptOu0TM+OqnUq5OCeOSGokjZFyiVw5D3LoxyNo9nUyHd0SRPzNSFXFaW8RiMkKzkbTpH8p7BGJWjUBe/L5zYlxEV5teGwWt9n/qY5VI/HJy41KIouJC5FoKkGsugI6UZyLRVmt0wsxLuKoGp2L4/SJYnC5kmZ2Uj1PkkU/iFot8yitTb0davq2c7GRQvOfydQ10Ll83i4wHldmbdRn4mEd07+RyGdVrsLjsfKxAzNninU8my0B5032VPo/LkmdxIUPvgFOc64HR7kY2vcfXFmWm9/NJOiqPt+Wnsvsvy0VsXN4nVXdw7sVLFedxKSAnwxXnITIzbFJ40cJXFtpEiwwbmRojzLh9lFmYm4ZjLKKVgNf9YWPjXWDQjeDUQsTkFiPF4F3Thytwnoqfv74XausNfz15CQFuAcm2FiOdnhEvMsnPKZCMyawIF/oFO/H5KodYZJIXjaxPz6gOiVeLvm24WaykfddkC51jxwh6VpspXUxuUaWxRmXmcSmNPV/7VoE5x80tB/4q5uqS05QLoyYeCYGTEbV8MGJWk8FYPQqpQRNF3Au3mPgzJicTmxZz+EJogqeRERqNaDIs0SuG4Mi6sdAlh59148JdbCgwwW7U8mJeEslJqdi4MMVwuN1IyDAiKkWHqGN6xJBiU/WIPJqPLJ2tAhNRGg7OLYaWzElUih7RJM6DFU1KyDRW2GpjInMQc8xQkoavy3kcSsqHjsxHWbzGhSeVi00zlOQvtpSGj3nnf+EFEYvouiaRl68somy0Daf7yjHaRY7uwkKkZJnpXnUl57EO0+skrZHe5zWWpHFR4VWPf/LuSiqlGiag01g82J1eiMVkaEbuc6FToBMfLreLVhpe1ZkXObyJzM3lA01Q+hih9DfhxqEmNCLTwwsePjmHV2W2i1WkO250oPMWJ3pvd2LgTqdY1HDs/gLRTcWtP/OiXFga68aqeO8ChxuSCoVB2JpcKBY7ZHO0O50XbywSKzGzgQjLKhKtR/szi0RX1660Quyg83gF6y2UbhPlsT6xEGsov5VxbjJmLsyJdGFauAv/HnRhNF1/yJ4C9CcD0iPIid8DHfiJDNknK3lRRrvoVrtjgkUYt2v+onvsS/fYzyT2a5Kha/WvdzHH1xfSPa52iHubTPezjq4ZkU1/TJHxOR0qNC5JSUnXWDlI91ysXaTXwJpzDGn7VpDBGEpGYziZl5FI2DAWOSEz1NaTyg0Mn8fShc5B8uZ/RR6cVzQZoqPbZ8GsTYQtP50Nhf9yVJM8IrA565hdp6uvPk4fHKTLa4lILk2uIb1OukW8UqnYuHi/1Gl5Vjz99240+D0QLbtvRaseW3EHqdbPGzBsTbw6suZk8CrKboxZG487umxGi65bRB6s+n8GosOgnYjPMKvn+uBrF2Na0FE077YFTShNSzq/BV2/Ke03+XMzpu84Js4pbxwW7U7FnT23ijRcTlbDzpvRttc2bDxMpp4wkiH6dmoY6v4WKLp9OF+OXWnSZQuVbzNW7E8V55ntLvwyMxx1O20S7/vKXfeXDXh33H7orP4mwjs5FRiXWiQe/XeleHXhwS27vBr0PeKVpHKqwbhUBM9QoHN4kKwvFuaBDQN3jywhgzOBDAGPjOlEJoC7Q15aYMOD07wGoPE4swgSvmmYGVdT5c+G5yraXvu3Cf8bbMINQ7zvcUvFLcO9rRbc4sMmgVsxbh9lQR1S3dEW0QJUb4xZ7HMrR206znnzeZzmNtKtlJ7z4fxuJIN1/RATrqPrsPHgLpsr6PrX/e09r+5os4g1aTvJgidmseGy4du1DnQnQ8Mmi83VqjgyUmSKeOXr6JwiZJq9CztWNxUaF8Zh0nzktuSiwHx2WyhsukyxwJqnqBC58SE4sm6caCGJWTUSsWtGIXXrROjJjAgDE7m4xKCUFh/nWBbNzqmIWz9GbWUZKlpwNIcD4XZYxA1b8jPpmpoTylBd4tYWT6GZ7klTusmWg9y49SWLxKu2Si5d9pCiSV+QbuQDVJF+JP5znoD3C5+Zb8Mro/ajac/taDtwJ+4ftAv30bZx560Yu/5olRZZ5Hlcxm9KQuu+O9AmIBj3/7ULd5NhadJnO54ZvhcJGu/3oywezNiejNb9KE3/YLQbEIwWtG3Wj7a9t2Ns4FEU+RnVszo0Q5SxJaV7kK7xAKk57T/w125sjvStb+TBiMAkNOm5DS2pPC0pX1YTyve1sftxNMu7fpHN4Ua3xTF03na0ovPupXzv5HvvFoTPJh2C4cyNC4+U+ZwUS9pNup50ocGz2w4myRbeU+EsGpdTgRtMefQMr9LsLPSUrPbMFT6v8Jxl8XYxHckjE6T1tqiIlpNj3taWjUfdWJvobYlZdsSFRdEuzIt0YRYZiRnhLsyJcGFBlAuLY1xYfsSN1XTeejo/kNJxy4uvpYZbZSJzipGgKxZdY9ydxatKczl8q0nzitRsGqoQVndWOalxQWrqtVZd5i4UWvxW0tUhB8miy4LbdTzIzpaXjpTgeap5GU4mZCTi140R3Ucc/5K7b5ZoVWHl7ZuN7D0zkL59MpI2/iNaWTiWhdMmbJkCY3qMmiv9B6EfeGMum5azZ1xQYCTTok3xWHNup0dYk9SbxBUVSC4Sz41QW+qS1dck/r/A2kv6MjU19Sf1fyjpxF8EXqsoNdeKeI0ZiVlmMc1/Em2PZJqhN1c89X55dJYCxGstSNB680gkxdN+co6FjI3/XyLu2kmkNIl0Hl+bz+c8eKs1OsQfHOWxktk4mu29zlFRXrPY5+uZSma69UBvdSKW7sFbJq+O0D2m59lUM+YR2yyDQ1yvdLk5nSbf251U9l59937i/fsg4zKVnvt1pF9I+0i+z+MHEn9v/X1u55u49bY9iedY4WHLP5O4RU9SVc4T4yI5dU5qXBibSfuCw5TtclfzhHTcMsETtHkcejitpIKyP8BFBQ5kRe/AkTWjEb2SW06422eEaIE5sna0iF1h8T4fY3MjTMvKYULpoavhtOSruXnhvw5NeVnwOPWiFam6h3uXrAStz+IfEYb7nH0/iiwHiR/0fKlLVktJpf9PpIwcOXKR938oV7ZFyDbaEMaxHhzLkWLAYY4xSTciJoO2pBjeF6+NiEo1ivf5vLBkPR03wO0uEjEkPOdKWArlk+oVn+tNx/l5FUt58PYwvS+u5RPlydePTPNe0yeRNs2IWMqHWzvYWKTmWHEgOb8kTQTHt1C+fE4MnSskymwgs+L7nnuNBa98HZnqzTuK0nGZj8/N4p18j2fqjeLy8rXVrbh32o/ge6dr8vPi9BYyTb60FUHGhVdQ5kqf5yjxfQ5uEn8280j+PrfzSbzoIZuvIaRvSby4ouRUkcblgqVS48LYdZrpKDSfcUXPZoErdh5xU2T3LisQuS8IWzasgd3hf+0TS1YSEoOmI4pbX1Z7jQsH7wqTosp7jIzN8iGI3zgBupRw+nHy85cr/SBuXLca+3dsEN1ThbY8YWJYLh76fYb3xy1TNr1mhycjg/+aY/gvoLdJa0m+H8hnSJJLl+9IvopyDukxl8v1mfpfVLAwJBVt+25Hi7470LJfsFf9ab+UWqnHxFZV817b8fSovcg28UggB94ZfwDNe24XXTa+c33p/KpUXiKNmq68WvTegSeG7EZIQr6YQ6b3wmg0+XOLt8unVBrf9Vgt+uzAw4N2icnjvHjNCXcr3U332aLPdjG3y/sTDyCXyu6DV7/utigKLbhLyV951HJy+ocG7sKeeN8fKyc1LtPouTPPkrjrtoDEn4kMbL2UUI3LPGlcLjjYuLxdmXFxGrMb2wzaTE+BmAnWb6XtT2x02Kxw9wmKrbTRID0pEnt3BGLU3/3x7htvoFWLVnjxhVeQnZOrFulEOD5Fc3iz6DaKWTlUGJXSEt1JK4Yidc8SOAy+H8YT4QDFN954Cy2atcRLz7+AXp1/xaZVi5EUcxCm7BT6LbUI88EmRpi0UzAyhWTIHOYcu8WQ/oT62ErDBuYl0n7SIj4guSTh2Ui5e2g16WE+wFBF+on6X1Qwf08aWvYMQoMeQWjUY1uVVa/rVjw+bI8wLvlmB14fux91u2xFIzI0jaji95dGHK/oPT9qSKrbZQs+nBAquq9c7kJ0mROB2r8FolFvuk65832q1z0I9/fbjq1qcK7PWBzJMOKRQbtRh8rZlMrRf8URFLh4iLcXs71ArFdU/8/N4tr+8mbxs2pN6beWGCP+Q+V4PqUpF+PC8GexjsTxRxfX7LCSiulqvOeygabspQnqfwzJBcV7YgI6I7c+VoxNr/3ebc8vdlkqHh7NlT2/z60qxQ4dGRY2Ohk4uCsQMyb+g99/+RFPPtoe9es3Rq1a9VGzZj3UqFEX9eo1QcjefWpxKsaQHouEzVO98StrhiNx7QjE0j4H8+bE70Nx4ckno8rX63HXXffjlltuF9euVase6tRpiHva3YUvPn4f40YMwZY1S5CTFkeWzihWduZ74Yn4HCdZdJJbjnj0ldWQOVx9XBXBM0/e6d2VXIKwcWnr3T0OVaTqqCKuzIthsDqRpDUhSWPCUdpWVUkaI9I4XqWwGIXcxZJvReIp5nFymRGfaUR0qkHEnXjoH7dianWVX0fcS5ZZjBLy3udxcVcTD43mPLwxMMff49gbrc5W6bPg55VIeZjtThF3k5AQjx07tuHA/v0wGAyU13H8GBeGZ4rl2WEvE68kFz999A2UvqbUH4LI5PJ/N8kFQ1y+By2mg6f8P3mdi+DgKy356TO5VaJ0lxHvc/wLdyWxUTHlHMOx+AisXz4ffbp2whuvvoa7296FGrfVxk03347bazck49IEDRo0RcOGzYRuuqkGli1fpRbp5DitRmjD1iNs1VjsXz4W6SGLYdVp1HdPTvjhSNzR+i5hVvi6XIb69ZuiTt1GuPW2OlS+mmjepDmeffoZdPzhG8yZPBZxEftg0B6Fx073WGwVZoaNSmnjIrqIdJm7dLokMUrkEoF/6OVfp9XAcePCFMHsKEC6zoF0vQMZemeVlE5Ko/OzjN6FB3kUEc9Qy/n4O/9UlZrvQEKWVcwFcxxv8CzP55JG7/tL5xOXI9PgFOsulYXjWIrIZDlgLAnc9cH5F4GHPFd+H/y8nGJURn5eNmbNmoVp06Zj7NixWL16NRyO4+WuwLhILkX6GLtePtDmeWUlsCrBA0uBdDDnMxkmDwbvA5rNINPSz5agBJiaq59kxVgs2hp2gyaMzUshmxWXSbRMZCVHY2fgGkwYMxyff/ge7mp7tzAn3KJxGxkCNiuljUp53Xbb7RgxcpxatMrZneHGy7NT0GFqEhbFVjz1eHmmz5iFuvUai7L5Kwerbt3GohWoRo06tN8QrVu1wXtvvIoRfwVgw8rFiD+8B4XWXGFWRLyO28wjo3Ks+oxLKUCuBomDGIeKV5IzoqxxAZbsSUfbvsFoTGref2eVxMOUG/bajg4jjse4vDEuFA16bPN7flXUtB/l2WcH6lO+bWjLXU8bI7LIaBz/cefVqbstjELdzlvRIsB/PqzGfYLx4KDSw6GPw2sxvT82FNOCUthUqEe92JwudFkcjYY9t6GZn3x9akrPqg1tg+Lyka9Nw7x58zB79mzMnDkTi5cshk5P31UVaVwkZeit+0LpadyqDDAXtZ8PjD7gQVAqkFX1qkVyluBfg1iyGisSgE5BQN0JHjIsFg19XlOUvgZuIa0aDov2MXNumiElLky0SPz60w948dln0aJpC9x8cy3UqMndL41Qr1yrysnEBuf9Dz6Fy+0bEVAx+7OK8NBCO2pPtaPuNAdazrJhSXzl6ZhOv3fGTTfe5rcM5dWgQTNhcOrWbYSateqL1qJ6dRrg0YcexleffYpxwwchPCQIhpzUYocp52P18VwK8ORpbFo4mLGyrjFJFShrXDxYuvsY7usZhFa9tuLOXkFVUjs6t2W3zXh62G7R0iJiXEbvRZMum/2eXxW17h2EB/7ahZf/CUXf5bEIPZoPO0fFlYKHPndeEImGf2xGOzq/fB4+8aRxj/TfgUAyPl6OGxQrmZ/xGxOxueS941jsLvwxN0JMendnr20n5OsTT3L3YN/t2B2vg92sx8KFC7F+/TosXrQIW7cGoaDUb4s0LpIT+AFXKb31Lyq9LfOV7oaca/42u9tNdeO9tcDIg8DODCDb6p3PpJRvl1Qj7mL6vrs8SNSTUUkEOgcDzywBGoyzkVkx25Vuxlilt6mf0ld/euEWg3p0+v3Jxx9H3ToNceutt+O2GnVFS4U/A1AV1a7dAG3b3ou8/ON/FfnjUHYhHlloRZ3JFjSf4VWDqRa0mmWlGz25eeHRD598+iWZq5p+y1AVeVuRGqgxMnXx4H0PoF+XX2eqj+VSgeeQ4Nl/x5CkcakGyhuXzHwLdsXkYGdMNm2rruDobBxIzBNDod30//3QUT22R/k/tzLxtUOO5IghzXlkhMq3hHjxiOvwUOftdO3dsf7zYu2k9/dQfrlG3+jB0vl5xHwxPIKoPDw0moeCB0fnYFcsyU/eLM6fy6u38HDrYhxNTkbogYMIDw+HXk+/hKWQxkVSMbhMCbDUULqTiemi/5sqy0ClvzH52r9NrlvGAXfNAT4gM9N3N7AgxoPgdA9i8oBUE8+UC7j8T4ckUbFRNZ1tA5IMQFg2EJjiwYQw4Lcg4MXlQKOpwI0jCnDFQKNB6WMOp+c/X+lm+kW0rnTLv0H9kE6fZzt0GNmqRWsRWOuvkj8VcatGixZtEBVdbpnOUhzMKUZ7YVrMJaaltHlpw+YlqWLzkp6eiSeefFa07vgrw6mIW5NaNL8DLz71ROCjrVqd+cO8MBlIGundlZwJZY2LpLrgOB9/SOMiOSX65DYTRqaX8Vulp3mw0tO4VOlpCFd6GM3KQDNqj7ah1SQnHp7txotLivEhGZsftwK99wBjqFLm1ac3HaM6jCrqFDI4FqqmLqZWG74Vnvk3zw7E6YDdmcCqJGBaFDAk1Nty8lUg8NZK4KkFRbh3ugtN/nXg5mFWKL2NxfQ8M+l57iBNV3pZutOz/oiec3vld2P1x1BSWa9499WXZrdq2UZU5P4q+KqqHsedNGiKBQuXiAdRHq2pAM8ssaDWJAtalDMtPtWZYsGdsy3Yn3F8DojSbNseLIJyTxbfUhUJ00KG7aVnOgQHLRvGU21fqvAU46O8u5IzQRqXc4s0LpIzIgBXKj1Ntyh9DI2UXoYnlG6GT5Xuxj+UrmRqulLl21W/Tuli2Kf0MEUpfY3Jlw8wZV33t8l88zBT4e1jnWg0GWg3F3h2OfDJBuCPHcDg/cDYQ8DEw8B0qvDnxQBL4oDVZAA2JVP9lerBnkwPQjUeHMoqxuFsD6JyPYjN9yBe58FRgwfHjPQHutkjFn7kVg02EtwKlEv7WVYgg45zy1CykbtjPGQyuLXIg0jKJ5zyO6D1YB/lvyvDgy3HPFh/1BtbsoiM12wqz9RIYHw4MOog0I9MGZuzt9cAjy4C1ctA/Qke1BhpxQ1DTM6rB5l0SoAxQ+ljjFe6k8nrrA+mZ7JE6aIfr3Qz9aVn9KPSzfiWaEn521ZHCcg9d0ttIDX45rdefXFW6zvakiGoWjxLRbrllloiBqU8FpsDB6MS0XltGppMt5CsJ5iWpnS8wTQrvlihxfZD8dDp6dMpx9z5i3BjFeNbKhK3Lt1BRu3FZzrsHP33n7z+0KUMB+aO9e5KzgRpXM4t0rhIzgk/aP+ndNfVJzNzF5mbJ5Wuxrfp9bdUYXdTehiHKD0MU8kALVd6m7YrvUwRZITild6GZHqdrvQ2ZlOlryNZlD4mJ22LlX5WKAMcUP5y4MrBDvxvmBM3jSxAzTEFqPuPC43+daH5JDdaT3Xj7hluPDCrEI/MKcR9MwvRbpobraa40XSiCw3Gu1B7rAu3jS7ADSMKcC3lc/nflO8gUoCd40l4JetCkp2ubaRtHpVHS+VKpW0SvT6i9DIeINMWSNsFZND+IXMSoHQ3d1J65H+mdNO/QvuPKJ3NLZXfsmqS0eMRqOcX9Dtw1dsvPz+UhzyfScsLx5588MEnZXq+2bQciEzErtAo7AuLwa9rNWhIBqXJDCuasmERsqLeVBveX5aLbaFHsOdAFPYcOoK8cuZl4KChIh7H37WrIh6N1OaOdnjn5RfWTB3W41JuafHBxq386teS0+C/MS78TTvd9mpf2lNN7zu/orSnmt/pIY2L5LwhIPhKpZvnBqVXzu1Kb109MjMNlQBjYzIMzZSeVPH3tbRWelnbipaJ3sb7yDw8JFp5+hmfpfdfIQP0NpmfDyndF0p3/fe07ah01XdWupp6CjPR1fiX0lXXT5ilbobf6b2fKc03dN5nlO59pWv+m0pP/UtKH+tTSh/zo5T/A0pf471KAJktDoLtZblD6WtuQec2FS1MAfb6Srf8ukpnbQ1hzC50Pnvn1e4P3ne/aHmp6mii0uLhx88882LJDLpWuxMHopKwIzQauw7GYu+hGOyk7Xers9F2rgX3zDUL3TnHgreX5WHDvniEkrnhc4NDYxASHod8g3epfofDiVdfe+e04lv4XurRPbW78y58+s6bCzwZ+3zT+Usk1cKZGZfjlb0rNxemgwdh3LsXxt274UhJUd85W1RkNCqLUKzIuPg4uwZGGheJRFJCt1++/PSJR9tnNmnS8pRbXzjOpXHjlti9ew/9sIBMSyJ27PeaFp8ORcRgyoZ4tOh9DG36etW81zH0WZiAiCivsfGdG0yGh82L2eZATk4e7rijXcnEc1UVx8M0btwC999zn/WnLz/uSb95V6q3KpFUG6duXMpW/MUFBchbuRJxH7yP0GZNsa9eXey79VZEP/ccrOFh4pwipxPm0APInjsH2ulToN++He5yM8oyhRYLTAcOIG/9epGnOTQUnqIiruxh3LULOfPnw7BzJ4pKTehW7HLBEByM3CVLYTviDbD3FBfBcvgwtJMnizSWyEhhpIoLjwfQu/T50AduEtfJXb4cxj17xL14KXuP1Yk0LhKJpAwzRwa0eeXZJ7fc2aYd6tar+lwurJtvrIGx4yYiKS2XTIu39cSn3YdisTcsFj9PikPtHxLQ6Gevan2XgHeGx2M3nbOHzimdhltrDsenYu3GrWjatJUwR/6u609svJo3uwMvPvNUXK+fv3lavT2JpNo5E+PiKS5G1qxZONioEXYpCvaQ9l51FUKuvgp7r7wSid99CzMZkfQBAxHWth1CrrpanHegSWMkfvMNrBERIh/GGhuLhO++w6E778S+mjWx96abcPjuu6HftAmFdjviPvoIIf93Pb3fBrmrjs907TYaEfvmm9hzyy1IHz0aRXYrsqZPR/QLLyLy+ecR/+WXiH7pJUQ/86woK5sXt8mElO7dEdqwgTBZITfcgEMtWyFr9mzVvEjjIpFIziHIDb7+m4/eHfrgffdbmzWteutLzZp18PHn34munj1h8WVMSAiZli17j6B9nwTU/yURTX7zqgHtt+uaiAVbjuBARFnjwgqNSkbHP3qK1paqmCgua6NGzXHf3fd4Pnzr1enLpg5rqN6WRHJWOHXjwngrdVNoKMJatRJmJJSMQ+KPPwrTkD1nFrJnzYR20iQc+fBD7L3mGuy5/HKENW+Ow61bk4G5CrspTdy778GZkYkCrQbRr72GnWx8/u//ENaihcg3rFkzpPz6Kxxp6Yh95RXxPqeL7NABluhoUQaXwYCoxx5DMB1P7tsbuSuXI4bOjfv8c6T07YP4jz9GaK3bRdoDdeuSEQqEbsMG7L32WpHXITJdh8ks8bXiqKy2uIqnRagOpHGRSCQVMqrvb/e++dLzGzhwt76YifbkxoEnonviyecRGHwAeyMSyxqQw7GYsOYImndKRMOOx40Lq/ZPiQiYH4dQMi7c8uJLs/vQEWFc3nz3Y9SsUcfvNX1iU8OT6HFL0bMdHg/v98d3b6q3IZGcVU7PuBDkXVK6dBWVP5uSYz17oshWdp5yU0gIQm+/XZzDpoa7a9w5OTjWpw9CKM2eyy5DxogRSB06RJyz78YboZk6FQUaDVzZ2WLrpq0rP18YF1+rDiv+k4/hNhpQSNeMfPxx8V5Kv77IpPTxX36FxF9+Ed1OLrpe3tKlONi4sbhG7HvvI6V7D7EfcvllSBs8WOTv1ulQkJkpuqu8xky2uEgkkv+IX775+NOXnn0mts0dd4rWDG7V4Cn1y5sH7spp0fJOLF8XhP1RR8sYl4NkSr6bEC9MSuNSpoVV7+dEvDk0AcEHvC0zvjR7DycIE/T4E8+hVs26J1xPXJNbg6hMLVu0RodHH9V88cFbvTzxIZfqpHKS/4DTNS5cwUc/84xoyTjUsqUIyC0PmwI2GftvuaXM+870DIS3bSveC7vvXoQ2bSryif/0UxS5T5zBttDhKDEuISRhXsj4pAYEwKXXI+b55xH94gtkXPoh6oUXsP/WW5E+cKCa2suxrl6Tdah5cxzt0gUh114r8jvYrBlS//pLtOqcC6RxkUgkVWLvykm1fv36k2+fe/KJyHZt7xJBr+WXCeBgWG75GDd5NvZHHjcu+8JjsWFPLJ7sn4A6ZFJKmxZWg46JaNM5EUu3HRHn+tKFRidjzuI1aNvuvhMCc3l4cwPatr2zHdo/9FDyd599MGjiX30aqMWVSM4Zp2tcOLg2pU9fRL/9tqj4XVll1wHioNmM8f8i9qOPcLRzZzgzMsRxhmNWjg0dgthPPkEsmZUjtI1+511kzZmrnkF4PCi0WkVriCs3D6kDBiDqjTdw9PffEf/1N4h8/gXE/fwTzDExMO7YgdQRIxD3/Q+Iev0NxH3xlQi2LY1+40ZRlvjvvkf+pk3IHDsWMXTNyBdfRNSbb+Fonz7Q7wpGEZmks4k0LhKJ5JSg342rf//mk++fe+rJVe0ffAhNmrQgI9FcmAhucWGD8Wf3fqpxOSIMyKHIWPy7+gga/5qIRqTyxoWPs3npNTdOtMz4jEt4XDqGj52COnUbiWUFRCtPo+ai1efh+x/Acx2eCP7yw7e6Hd69tKZaPInknHPaxsVoRFLnLgh/9FEkdekCZ2am+s5x45I+fIQIkI378is4j6WK40yR3YZkMgpsGiJfeklsDz/RAdnz56tnUC6FhSLYlvNP6dULR7t1Rdgj7ZExZizy1q1HUs+eSB44ENqZM5G7ciWODRuK2M8/R0SHJxFNRkS3OVDNyUs+nRPx7LPCrJj27hXHrLExSBs5gs5/E2EPPYSwhx9GCuXrb8RTdSGNi0QiOS3o9+PK37//7OHP3nt74ItPd0hs3bKNsW2bu9CgfmO8/d5nOBibJrp6eDI5MZpocjxu//FE0+ITdyG9PpTP944uCglPQHh8Bn7v2g+1atUR87Dc0bK17anHHj32+Xtv/fP1x2897vEk3agWRyL5zzhd48KxJTFkOERXUevWMJRr4fB4inGsb1/RrbPvhhuh27hRfQdwHD2K8HvvVbuK7hMjibjbJv6zz0S+PhK//VYE3UY+8wwin35anJPctSsKsrORMX48XbeNGHYd+8YbiHrlFWGkouj1/ttrI7lLZy6EyMfjLkTK73+IrqID9evDvG+fOM648vJEEHFYy5Yi//21apUpa3UjjYtEIjlj6LfkyjEB3e7r+NXHw++8o+XMd995Py5we4gwLRHxqdgelopH+qeh3q9paPx7aomalNrn99p2T8Oi4FTEJpHpCY/H1p370bFjp4w2zVvM+/rjd8aPDOjyVFjY1KvUy0ok5wWna1yYpJ9+8sadXHUVjvXogUKjURynPMU2d9ky7L3OO3onhsyFicyNNSpadPeEXHmliFdJGzgQ6SNHikDdfbfcgmMDBsJ86JAYKh379tte4/Lkk4h55x2xzZ43T+St37oVoTVuQ+SjjyHiwQeFCWLjcmzwYMS++57ofspbtw722FhhTHxDtg/QNrlHT6TRNdOGD0f6mDE49tdfCCfzxOXkYdh5q1eLa5wNpHGRXCTwzLXvk/4gdSF1IJ0MXtlf1n9ni7CgZQ1HDR/+2ryFK94K3rXru1lLNq1/q19w+gu99+Y/2euQ/rFe4YZHekQaHu4eaXisR7jhyR6HDM/32p//Sp9d2hEzN2/fsyv4j4Ur1r01dtSoN1bNHdtazVYiOS85E+OSv3kzQuvVExX+/ptvRuK330E7dSqyVKUPHYbDjz4qAmnZWBxsUB+HmjZFyBVXCBMR/fzzsCcmokCrRczLL4vWGz73YH06r3FjMj3XiZFGSb/8gvTRoxD53LNI6d5NdCNxVxTPxRL19NOIfOBBb2tM797InDwZ4Q88IIZhx3fqhNjXX8f+66/3DoeuXVu06oTWvl1ch8shDBSJy8d5RD31FJxpaeodVj/SuEguEpqSQkkDSN+SFpBeJTHXkJqQfCssv0uaSGLzwnA8Zx3vruSs8KSiXBk0ddhNkyZNuiVg9NJb/xy9+dZvVfE+H5s0aeEtq2ePvfm3l5rzByaRXDCciXHxuN3IGD1aTOLGxoArfjYALDYzoXXqiFaN5N87YS8ZG2492UEKufoaMWkcLw/gwxodjcSvv8KBRg0RQkZjz1VXIfzue5D4009IHzMaR95/FzvpGA9zZtMi0sTGIJnMy+GHH8Eueo+HVfOw5vSBg3D4vvtxiAxM7HvvIfKxxxDZvj1yZs9G/rp12E8GhssXcvXVorUohAzS/jq1Ef3ii9AHlo2NqW6kcZFcJLBxWUzyDSp5hzSLxDGbP5GmkpaQHlD3j5JeJD1HmklaQ/qQdBlJIpFIqs6ZGBeGp+TnKfPjPvkEYWQUON7lUJs2OMCTyD38MHRBQWQ0CqDftg2Zo0YjY/Bg5K9ZC7der+bAqAG9bhfM4WHQb98G3ebNsMXFwRIZBR2lNe4MRu6K5bBERIhrchoqu5i8Tr8tCHlr1sCqTvnP8Hma8eORNW0a7UfCqfWOeuI1lbgrKI/KzNP9561YIcwMx+hw7MxxvGWqbqRxkVwksHFZRmorXinKI6S5JD5+H6kjKZH0Oekt0j8kNin3kz4g0d8xopVGGheJRHJqnKlx8cHzujhSU2FLPApb0lFYExJhS0hAobnsSullYXPg06lSUZrqMBzVkYd/pHGRXCT4jEsb8cob4zKb9AyJW17eI00hsXHh/XEk7joaQ+KYGI6NGU+6giSRSCRVp7qMi6RqSOMiuUhoRlpH4taVq0k9SL1J3JrC3UAcz7Kc9A2Ju4QmkVqRlpLuJfUhLSJdTpJIJJKqUz3GpXSriW//7LVaXMhI4yK5SPAZk5WkhaS/SDeReOZ3NimrSYGkL0gtSCtIX5G4C2ktidP+TbqWJKlGHiRxYBFzK+klki9KWiK5KJAtLucWaVwkFxHcWsLDoq8nlY5V4X0+zlvf8StJ3DLDXEfytbTIGJdqZjCJXSTDAUgbSc3FK++2vndXwK6Rhz77JpXj12xyGpHYhUok5yXSuJxbpHGRSCRnE+6D6+XdFaaE++N46Bf32XEzGPfjPUVit9mPxBHSHJRUl/QaiZvQBpJ8rTYSyXkHVaRfq3Wq5BxAz5uHkEokEslZoS+ptHGZT+KApE2kvSQek34niU0Kj1fnFhg2L1+TeEz7PBI3j0kk5y1UlzamyvRjqXOmh9VHL5FIJNUOR0nzsC2Gu4Y4Groh6VFSECmW9CPpe3V/uqoXSDxT4EiSHOolkUgkEonknMDR0NySwjEqHJjLY9TZuPDQLm55GUricezc4sL91r5upDtIH5E4slquzSCRSCQSieScwIG2o0gc28LdRDwzILegcDfQKvXYkySOlOa1Gni411gSj0B6lsStNbKrSCKRSCQSyTmFW03KT5LDBqb8MWlSJBKJRCKRSCQSiUQikUgkEolEIpFIJBKJRCKRSC5mFOX/AR2CqiSmF/20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data:image/png;base64,iVBORw0KGgoAAAANSUhEUgAAAi4AAABpCAYAAAAdiKgiAAAAAXNSR0IArs4c6QAAAARnQU1BAACxjwv8YQUAAAAJcEhZcwAAFxEAABcRAcom8z8AAFdkSURBVHhe7Z0FfBTH+8a33v7+9QLFXQqFulGh7u7uXlra4h6gxbUUd3e3AAGCBAiQECVGQuwueq65S3LP/33n9kISLiRAoMh8+Tyf3dvbmZ3d426ezLwzo5yPALjCbNbc5jRmN7Hq0+805ac/YNdlP+wwaB9n2XU5j9jzMx606rPbmnLTm3ksWTWTkpKuUZNLJBKJRCKRnD08Ol09u0HzhkWn6WfVa+Y6TNptNp0mxq7XZNsMGrvTlI1iux4ospCs8DgMcFlyYTNonXReHqWNo3N30f4iqz7zb4de84HTlNM0ICDgcvUSEolEIpFIJKeHJz//BntO5iNuc243MibbnaasLLshq8DjNACwew1KgRFF9ny4rbkoMGeDzYvDmCVE54vXbF6KbPkApys0e9O6TLAbtIVOY1auTafd5zRnD7Tmpz5tsWhrqJeXSCQSiUQiqZwCS1Zrh0nb02XO2WHXawvZZLBZKXbohEFhM0Km44zExkYYGrtO5A2XUeRbYM45YNVphlnyMjqoxZFIJBKJRCIpS1hY2FUOvaa9w5Q1k8yDFm4TUGhhIyFMhj/zUZ3yttBki5YYFNu49cbkMGg3WnSZ7+Xm5l6vFlMikUgkEsmljtWU/rzLnLPcZtAWcctHsUMvunn8GYxzITYxomuJTAy3yhSYc7fbjVnvBQcHX6kWWSKRSCQSyaWGKSe9qcOcPdVlzXVwKweZl3PSunIq4rgZjothA0NlW8+jldTiSyQSiUQiuRQQQbcG7e9OU3Yam4JCW75f03A+iY0Ll9Vh1NpsusxR9vz0uurtSCQSiUQiuVix5Wnvs+u120TArUNfxRYWDezGHDgsJjjMethNeeK13XDuW2cKbXnCwNA9RNv0ma+qtyWRSCQSieRiw5af+XmBKVvLc6yc0sggMim23HhYUjbDmhlK+4niuMNihMNmg8NqJVlU0T4fs9nVLb9Px+lcr+Hh656Z4WGzBTe3vmQ5LXkZ/YDUa9VblEgkEolEcqGjS0q60WHQjikw57p53hV/ZuBk4pYWc/JGZC9qjZwVDyFv01vI3/Y1dLt+g35fbxgODIEhbJSQ/sBfdKwf9CE9SN2h398fhvAxMMUvhlUb5m25Ea02Z949xV1cHieZJ4N2BamhersSiUQikUguVEymjFud5pzl3MrC3Sw2vcavCTiZ2GhYMw+QaXkE2tk1oZ1Tm7a1SLeRanhfz63n1ZzbvefMutUr3p9XH1mLWiFn+QPI2/wxjDGzYctLEobI2wLj/7pVEQ/X5nsrMGXv12cfvVO9bYlEIpFIJBcaRmNqY6rcd5xy11BpidgWozAv+Tu+F8Yka0ETUtNSotfzG3tV4XsNVXNTF1lz6yN3/SswJyyHg1tejLn+r11FObnrqNAClyU7wZSd8ZB6+xKJRCKRSC4UzPmaVg5j9kEUW6sYgFtOlEbEpRg0MKdshn5vL+SseJgMSKNyxuR01EQ1QM2gPzhUmCO76czMC8sb96LVGrPTnlEfg0QikUgkkvMdnS6jnt2o3QeP7TRNC5kIsw7mY0HID/oKWQube1tK5jUQZsO/GTkNzasvupEMZF4cbFzOsNuIJVpezDkZvCq1+jgkEolEIpGcr3hMplsdxuwtoqXFT8VeqdSgWcOhEcha3AbaObXUVpbyXUDVJI5/mdcIpth5cJgNdO0zH2ItWl4M2YlWfUZb9bFIJBKJRCI53/B4Mq6z6TUiEPe0YlrItNh0adDt6oQs0cJSz7/ZqGZp59ZBzqoOsOuS4HQ44BDDps/MwPBcLzad5qDNlltbfTwSiUQikUjOJ6z5mX/z4oinZ1pyuZUCuj1dvfEn8xr6NRlnR02gndcImjVfIS90OiyaSDjM+SSd/7JWQSJgt8hC+5pFsbGxV6uPSCKRSCQSyflAQZ7mNac513l60/d7A3GNkVOQNbeeGAHk32CcBS1sCu38pkiZ0ATxQ2sjcWRDJE96ENrAHrBkhMNh5QDh02t94aHSHqce1vyMLupjkkgkEolE8l/jNKU3s+szU3kaf38VeGVymHSwag4ie8XD3iBcfwbjbIhMi2YemZZ/m5BhIY1qLIxLwvB6iB9SEylTH4M+ZhWZKsNpdx0V23VwGrMtzvzsp9THJZFIJBKJ5L8CwOUirqXY6rfiroo4KFa/r1cFc7T4Ec/LMq+Bd2I5MdLo1AN3s9m0zG2Ko+ObIGEEm5YTlTD0diT9cycMR9Z7zYufsldFIt5Frz0EmG5RH5tEIpFIJCcBlykB2v8pf5puVXpZaiq9rLcrAfl1lQB7faWPoZHS09RUCTA1V/rmt1L6WlorvQx30bEH6dzHlB7GZ5Tu+peVHpY3lW76D5Vuhs+V7sZvafsLbf9Quhp6kvrQflelu6GT0t30I+1/TWk+obTvKj0Mr1NeL1CeTyo9ze2VAON9Si99W6WvrrUSYG6p9DE1U/oYmygBhoZKgK6+0ttWR+mVQ+Wz1KC0NykBOL/DI1z67PcLzDkel4UXPfRfcZ9UZh2s2sPIWfUEGZc6fk1GiXh0kRqwm7P8YUrzpNiK907FwJBpyZxNpmVsUySIlpaKFT+0FlLnvAxbXvJpz/XiNPEEdWReDJo+6mOTSCQSyaXK+7FXi4q+c/4dSnfzI8JkCNNg6kjqq/Q0jiPNJxMQqPQ0HKD9KKWXMY72k5XexnTa5tBrPclKr10kKP3MIOOAywZZcfXfVvzfUBtuHmFHzdEO1B3rQKPxTjSfWIDWkwtw13QX7p3hQtupBWg1qQBNJzjR4B8nao9x4LZRdtw43Ibrhlhx5V9WKAMsUPqT+lL+vQweuqaTZKb9fNpqSWmkJFIslSuCyrpb6alfTcZnOr0epvTQdyMz9J0wRF3IUPUw3ktbMj3Gm9WncW7Jy8ur4zBmxcB16usP+eSwmmGKnat2EfHMt36MBh3XkmHJXtwW+Zs+gzFkMMwHJsN8aAbMByfDuGcAclc+7TU1lU5Q1wjpU+shYUQdxA+5nYwJaVhtJAyvi8SRjU40LyMbInFEA+QdnKFOiOf/PipToV3H3U06qz6jnfr4JBKJRHIxAW4lyb1eCbDVVnqbHlK66qiy1v+kdDX0U7rq/6X9ZUo3w3aq3A8ofY1HlABT2lWDTLr/G2wquGWkHbUnAC1mAo8vAt5ZA/y4Fei3BxgaCow+CPwbDkyLBObEAIuOACsTgA3JHgSlerAjzYPdGR7s1XhwQOtBWLYHkbkexOYD8TrgqAE4ZgQyzIDWCmTbAI0FSDMBKXQ8UQ/E0bnReUBEjgeHsjzYT3mFZHqwM92D7ZT/5hQP1h71YDldd0GsBzOjgckRwD9hwIgDwN/7gG7BwBebgJdXAPfPAxpMBWqOK8ZNQ8247m+T9YpBpmylv5ENWCSZmBB6Npvo2cyh7Qh6Pt2U7oYvyfS8pPSy3KH0NN+mBFTzIsZWo3YQT7jGLQr+KutKxRO+GXOgC+nhna/Fn9FQu4Xy1r0K0/6xsEQsgzVyhdhaIpbCEkmvo1aSiZkNXeCXyFrYwmuC2MD4lgEomfK/LtJntMSxKe2RNvtFZMx/ExkL3kb63FeROr0Dksa0EPEt5c0Lt7qkL//SO8roDIZJ87Oy6DKXArhCfYQSiUQiuVDpYWjo7U4xfaz0MvWlingeHdtPylcGmN23DTd5mo634Z7pLjy5oAhvrAQ+p0r9T6rcB5MZmU4V/+qjQIgGSCDjoHd44Cz0oLAY8FBFcSFTTDfgKgLsbjJKZJAicoGgNGAxmZ7xh8mQhQA/BQEfrgNeolqx/ZxCtJnsRP0xVlw/xFRMxqaATF4KPcvN9Fz/pef7GxmZN5Se+fcrv5A5PB0KzJpWNr1Wf3qjiFSZcmHLT0HupncqCMr1mg/d5m9gObyQTMpy2i7y7pcXmxgSt8bkrXtDrCRdks/C5shZ+hDyNn4DXfAwGPdPoXMXwha9EraY1WSElsF0aBZ0OwYjdeazZF7qk2FpXGJcEobVRsqMp2HVxpB5yfN/L1WQeFbGLJfTqHlWfYwSiUQiuVD4TXejMCoiPkS/WulnirtyoNHxf6M8uGMG8CYZk647uFXEg8AUICwbSDIAOTbAUajW6JITYJNmKgAyyOBwC9FeMnKrEoGRB4DvA4GnFgF1JgLXDnFACTDmKb0te5UuhmlKF923St+CVso/Sdeon9DJsek1//CcLf4q6CrLlAdbzhHkLH9QjVEpbVq4paUhdFu+Fa0qwpj4MyxltMjbGkP7ptB/YdjVH4bgHjDtHQLzoZmUxzJYyaxYI9nkLC6XbqkwMabQaUiZ9BASRrB5UY3L8HpInngfTEk7zihIl8VBzDZd5hL6nGSri0QikZzvBOBypY+hg9LLOl3pZsi4cpDF0XKiC6+QSflrH7AllbtbPDA6PXAXiXpYUs043B7o7B7RjbUwDvhlG9B+PlB7FMfeWIxKd0O40tvYTemb10L91E5EDH82aLKKnXq/lXOVZcqHNSsC2Ytbi66cMsZlXn3krXvNayyqZFpKiU2J2o3kNT2sJfReBa01pWSLXoHstb+qrS6qcRnRAElj74A+di2ctjMza25LLs/vYneYNe3VxymRSCSS85G++g+UXqa1Sj+T6/45wKC9wPpkIN2s1qiS/wzuTjucA8yPBX4IBGqMK2ITk6r0No1RBllaq5/gcWy6jP7elZDPbFp8YVw0h8i43FHWuMxvjOyFrWDcO4KMx0q/BuNsyRq1HIY948iotDoerDuiIRLHNIM+agUZF7P/e6mqeEZdtwk2vWa++jglEolEcr7R39TxykG2wmeWAYtiPSL+RHL+clTvEYHMjaYBSn9bjNJH30D9JBXFZDLdatVnRnhOc7K5MuK1ibIiybi0KWNceO0gjlOxHOaWk9JdOmdf3GVkPjgTqdOfPN5dJIxLC+ijV565cSEV2XW8jpG+wKxpqT5WiUQikZwv9LXeqfQy5r6/9sIPkr3UiMnz4LZ/yLz0NcxSP01FsRs0rxfa8jyntR5RebFxyYlD9rIHjse4iBFAjaDf0RnWqFV+zcVZlWqUMhe+i/hhddSuovo4Or4tDHGb1CUA/NzLKYjXMSouMMJm0PZSH6tEIpFIzhcCch8n42J6boFbBtVeYOxKK8K1Qx1Q+hkD1U9TUaz6zNmnO7X/CeLg3Lwk5K59TsS0eI1LQ2QvuQumfWNh4SDa8sbirGuRCODVrvhGzPEijMvwukie/BBMybvhsJxhXI8qXkHbrtds5xW11UcrkUgkkvOBXvq2Vw00ZTYY48Izc23YkFgogm8l5y9J+mL03OZEzZFm1BztIuNimCk+S4s2oYZVp0kvdlRP5c1zuNj1acjb+lnJcGiexj93xWOwhC8QJsK/uTi74tFFOes6IWFYXTIujcXU/8dmPQ9rdhwcZLb83sspioN0bQatw56f8aB4uBKJRCI5P+iub3flIJNmSiQwZE8B7p1iRftpFny6yoE5EW4kUyVpcXnEXCWScw/PD2NweBCaWYQhu514daEd90y24pk5NqyOd+O9VUVQuhtmi8/Sbsx4y2HQurnS9VcZn7J4AjpTNnQh3dV1irzGJW/tq95RQf6MS8QiWFXx/gnvVyJf2pI8/Jxji1mF3E1dvbEtIxuLBRfTFr1PpoXum8vs715OQzwhHW1/FQ9XIpFIJOcHZFyUASbN4nhvRZlrK8aMcBfeXmLHHeMtuHGoGfVHW/DGYjsG7HRi2REX9qQXib/62dBIqo9cmwdROUXYklyIafQZ/LrJgfbTrbh5mBn1RpnxwDQrfgt0YEdqoTA0zDsrSxkXm0E72lNkgcNwhqOJSslhMcEQOQna2TXJuDQRXUX5mz45wbjYIhcLlRgM0SLjNSK2qMUVmhAWv2ePWnI8PadV0/Mxfq90ep6YLm9zbySOaooEMi8JQ2tDs+FPOK3V1EWmCgUGXr9oNQICLhcPWCKRSCT/PWRcLiPjMjfWWxGW5iiZE/6rvtc2J56YZcPVf5nBawVd97cZjcZacD9VpK8ssOGnDQ6M3FuApbFu7MsohMZcLCpW2UpTlqJiwEpmLyG/GFtTCjHzsAv9g534dKUDT8+x4c6JVtQayeswmaD0MaLBGDM+o/cmHGSzWAhDuS48nkvnrRWqcaHXV9j02iAU2/xWwqcrXqvInLSWTEszEZTLxkUX9FOJcRHGhMyFfv8sZGweh8Tlf+PIwv6IndcXcYsGIGXtCOTsnFxiQnzmwycrHePjOTunInHlYITP6o7QSb8jdOLvCJvZHfGUX3bw5JLzRJroFcgPGoCkMS29I4tGNkbevglnPPlceYnRRQatBia5arTEPx6Ppxapg9Q5kxzpJzmpcSkNB+5qLB7sJ2MyJ9KNPtsL8N4yO+6ZYkXTcRbUp0r2dqp0bxluxv8N9m75PW656bzFiXGhBVgY7RatCSEZRQjPKkI8VeBpxmLR0sCtNzxfyYVEAT0TNhNaei7JhmLE5BbhoKYIu9IKsTaBjEmEG3/vLsB36xx4bp4Nzf6x0LMx4cYhZtQYYUad0RY0JAPYnI4/MdsmzhtBBnANmcXY3GLoKhmWzuawxLjYdbp6Vn1m9cW3qOL1f6wZoche8YgYBu0bUSRmuSXTwsokw3J4Rjcc+Pc3hE3+ExEzuiNyZk+ET+uKAxM64SCZkISlg4S5YQPiMy22qCUwHpyLmEX9ETTka2wa8AmCBn+FnaN/EAoa8pX3GG1jyQyZwuYJ82KNIuOy/W8kjbtDjXNpAmN8IBkXnd97OF25rbk8n0uBw5DVQf26SCRloIr0S/X7KDkH0POW8ytJqmxcToa5wEMmpAjBqYVYHOvGmP0u9NjmxJerHXhhvg3tJllES8JVf3lbEpS+JlxN+1x5NybT026yFY/NtOKlBTa8RUbng+V2fLbKjm/W2EVrTqdNDnQPcqLfDicZASdG7SvA+AMuTDrkwtQwF2YcdmFOhAsLotxYFOPGsiNurKLKf22CGxuTCrHpaCHW03Y1vV4R5xYtQ2yi5tH5synd9HAXplA+Ew+6yGC5MDzEiYG7nOi93YkuZLq4y+aH9Q66Hzs+WWnHu0vtouuMg5kfnG7FHRMsqDfG261Gz9J7j/1MwqRwy9TD07339Qvdy8CdBeJaXLYDZHLSTcWn3TJVxriY8tPvd5iyPQXm6ovxEDLmwKZLQ37QV9DOuk20uOiDu5MB4cUUFyNt42iEkmE5TGYlnfZ1ITNgCJ0jxEYle8ckxC8eIM6JmtUT+fQ+p2PDYwqbj7CZ3bCx/8cIGd8RKetGIHf3NOgonW7fTOTtmY5jG0Zh77+/YkO/D0ULjJnScFeRLngIjo5rjfghNZAyvQOsOYneGBd/93CaKjDnkMTzlHEuEr9QRfqp+n2UnAPoeXtHIkgubarBuJyMAqpceQp7rqATdcUihoO7PVbHFwrDMDSkAF23OPAVmZzXFtnw5GwrHiIz0G6SFc3HW1FvtFmYHm7NKdGoE1X7DHRCfuWvR+KWkTsmWEUr0qNksp6daxUtTmys+pKhGktmjY1TYHKhaHWJzSsSgc3cGsPG7mx0m5UxLg695gM1mLT6xcOis2ORt+VTEaSrD+4mZrA1hy9A6vqROLKgvzAZ3IJij16CwrgVKIpfAWfM0pLunWPrRiJqdi/RbcTHbNFLkbBiMDYFfCIMCbe8cFpnzDKR1pt+GR1bCsOBOeKcw7N7CDNkiyHjsmOIaGk5NvM5mNNC4TCfwWKSFchh1IJnILbqMyeqXxeJpAzSuJxb6HnPUB+95FLmLBuX6oDrfEehR3TLZFs9SDV6TVAcmYMYMkIR2UU4pC1CqKYQezMKRVfN9mOF2EomYlOSGxsS3dh81I2glEIR2LqbjBPH4hyg88OyihBJecTmeruuOK4n0+xBHpktCxkOXxDs+UgZ4+I0Zg/yOKs3xqO0ONbFqg1Dzsr20Af94l1jiONN1JYTX6yLJXwhts4ehGXjeyJ77yw4fIG5dJzNCe+LNIfmYc8/v2DnyO+Rv3eGMCh2Sm+g4+un9ceaKX2hYzPDrTMk06H5dL0F3vRkmjjG5eiEe2E8sglO+1kybCR47GRcMtarXxeJpAzSuJxbpHGRCC4A4yLxT9kYF4NmUZGt+lsdjiuLzIsF+tAB0AX9CO+iiGqArWpGXLHLhGFp2bIl6jZohF6/fAJbBAfVknHhc9jYcGwLbfNCpmPHiO9wcGoXkZbPKYhZgkmDOqJJk2Zo2LgJRvf5Hu4jx2NpWOJ6ZFzytvSBZsMf3uHP1TgEurxQaKb8tXvpB/P/1K+MRFKCNC7nFmlcJAJpXC5YSoxLD9MsxabL3Fdt87dUJLMOltQgGPb0Kxmu7JONTIUzegkCfv8ct9aqg5tr1Mbrz3dAVshMcbzMuaWNyzSvcbFHeQ3OD5+8Tunr4oZba+HrD14Vx7jVpXR6YVw294I+ZlW1zZRbkXhINJnCOIdB21D9ykgkJZQ1Ltw4XB3y4e+9qoopvS19nCl97HRUGf7SVKbKkcZFIuhluOuygSbtgiPqfwzJBQOPwvLO42Kcq9j0mmQOJvVX+VabuGVDlwbjoX9hCZtbxkywCmKWYu/S4Xjx6cfw8AP3YMbQP0Qriq+lxCd/xoXF6TfNCMBTjz2IDo8+iJUTe4sWl9JpWdbIJdDtGQNz+qGzEttSWuoorQyrPv1O9SsjkZRwonE5U3hsZXXkU57y5oD3T3cc59kon4+T3780LhJBH/2jSh+DYVDIBTYWWQJnoQf3TC+A0su4QbHptAaHsfomnvMvyp/MiyVhPSzhHHNS1lCwuHUldcc0xG4cL1pRypsWVkXGxRqxEA5KnxQ0CQlbJp7QUlMiurY5eiVseSlUnrNr1gq5+02v1dlNWXLqf8kJlDUuxYhM1mHcxiSM2JCEUbStikaThq1LxD/bjsHkdMHqcGJacAoGr03we35lGkn6Z/NRzNl5DLtic6G3FKjlK4vLXYg1YVoMWB3vN5/SGkn389f6RKw6pIW7sPLIv7Q8G0ZuOorhVXgO/Ky4vMk5ZkpZ3mCVRRoXiWCQ8V6ltzG7yQQXNifLVRYvFHiOlwE7ybQMEossLlKsOk3B2TcuJDIu1tTQCo0Li1tZ3LHe2BR/71dkXHzvc8uLK3YprKXSlFHYHFiTdnhbgKpxlmB/KrSJtY/MFr32MfUrI5GUUL7FZdrWJNz0w3pc9d06XPv9Ovzvxw2V6v9Il3+zDg26b4PG6IRWb0Or3tugfLlWvOcvTWW64aeNqPHrJrTsvhUvj9iH2dtTkWNwcMWvlhUw21z44N9QKJ+swv+ozP7yKdEPG6BQGdv1C0achg3Gyfl75RFcSc/gmkry5fev+m49bu+4AYERGjW1NC6SSgjQt712sCmzw/xCMefIywtsWBDtFsOXJecXPLKKR1ANIsPSeoIFd06yot00N5TehllsXIrLV7pnRWQWbBnhJzUulaky41Kp2Lgk7xbDtP2WsRrltubxJHR2OQmdxB/HjQv/YBZj15FsdJoTiZ9nRaLj7Ej8OieqSvppZgT6rYiDgcyEyVaA3qvi8M30CL/nVkUdST/T9b+nfL+bdhhd5kZh0yENioqP/7DbC9yYEnQUX04JF+f7y6dElP7nWYfxx7xIHD5mUHPwD5ujMRsS8d30w+hI6fzmp+oXEpez87woRKf78pXGRVIJ3fXtrhho0iyIgxhGzBOs8ZwlbGJ4nyeTW5/oXWxRcm5ho3I4uxiLY9zoF+zEs7NtqDnCjIemWsVEdvyZfLhaHVVElWuhv4q32sUT0mmi/mPjMhfW1H3n0Lhk2hyG9CfUr4xEUsJx48KVbTGKi4vgchefhopEFwxX+h5QHrRf4Pe805PVWQg7yVtOb1n5Su4ivk5Vy1woVFwyK5UvLx++1x6RZ4HLXx4Vq4iencdD5SrVKlQeaVwkAnVU0bxSwbk8T8rkQy4xIVyLfy1oOMaCJuMs4q98ngG2344CLI52i7/+ec4TnmCtqOL/apKTwMsG5Nu9c9PsSi0Us/d23OTAE7OsaDHeuxwAP/v7yaz8vN4h5qIxllqz6PhwaK5cz0lXERmXrDgyLjyqqOzIoqpKGJc908Q0/6GT/zh140KmyZp28JwYFzXGxWg35zyifmUkkhKOGxfGg/hMExbtTsXC3Wm0rboW7krF6tAMWJxuqsSLEBiuwfzgY37PPS3tScMCusbMbSkIitTC4XKhsKgYO2Jy6ViyeN9vunKat+sYFoekIj3fVnLPpeEWnaDoHEwPSsbiKuTJz2khPa+ldG5GvpVyIDsljYukMioZDs0enWeC5en1f6SK8+X5Ntw12Sqm61f6m3D9EDPunWIVhqbjJieG7CkQiwduSHKLSeG4y6mg8NJ2NQaHBwm6YuxOK8TyI25hTvqS+ftqjV2sYdSUzIkywIQrB5rQiEzKozOsYlkBXtxyTby3287fEyw7j4tem+U0nb35TErExiUnSTURp2dc2KQYDs4VU/ynbxnn95yKpa4anXGYjMtZHv5NEgst6jU5NqPmHvUrI5GUUNa4AFM3J+P2nzbgpl824NaOG3HLr5WLz/vfD+vQovc2pOntMJideHRQMK76bq3f809XN5Ou/nE97u63HQeT9Sgkg/TVlENQvliFW3/zn6a8bqKyXkt5DFwX79dgJGrNeGjQTihU9hp0flWewfU/b0DdToHYHJGt5iKNi6QSgtDwsqGFGacyj0uOzYOInCIRzPvvgQL8uMG7iCC3EFz7txlXDzLh5mFm1B1tQXM6xkan/UwbXlloxxer7fhzs0MsPsitOryu0PZjRYgUrTfFovVBTxU9typwSw6vpmx3e4SB4oqahwBzQ+VJPPkZwfnyKs70lRatIby4pI2uz4tAmqg8XC4uXx49g2Q9z9ZbJNZD4nWPxu4vQN/tTvy8wbve0rNz7XhgmhVtJlrEmky8dAEbvSvIoNw63Iz7plrxtmpQOK5oJxmbJDI4fK2qUMa42PTaqLM+HJrFo3hyk2GJXKq2uvgzF1UTLxHArS/+3qtQfE2e1E4TTcbl7N+vOhtxstOU21z9ykgkJRw3LvylLUZQRBY+n3gQ75A+nuzVJ2QOyuvjSaTJLO85b/57AF/PjUK+tQB6ixO/zo/CK/8cwPuT1Dz4XErD2xPzOoiP1PNK64TzSO/See/RdkeCDoX0azo28CieH70PH5VOw9fwcx2fXv8nFEM2JKLATb+O5QhL0ePDKWF4a8JBfHqSPDh/UWbSW3Tv79PrsBQZ41KKq0kPkT4hvUN6k/SjlKo69w687It1xrkxZxbDwmaCzQWbDZ42n7s0uOUlIJhbFhx4nowNL6TIFXlbsQ6RBQ3GWFCTKvMbhpLZ+csMJcAkWh6uI/NzyzAT6o4yi5WnueLnSv4xMj/PzrXhtYU2vLPURubAho9X2vE5maGv19jxwzoHmQYHftvkEOao21aHMAV9djjFoo9d6PUfgQ78utGBn9Y78N1aXiPJjs8oj49W2PH+Ml4M0SYWe3xqjk0sjng3ma6W3F02lozHCG9ZryJjxmW9jAzIdbwSNpk0XvOIzUmrCRaR5uHpVnSYZcWbi+1UHidG7i3A0iMuYXS01mJhhth4nAlljIvVoA3keIzyFW+1i0fy5B+DJXrVGcW5nLb4mmSabNlxXhPlr4zVKLhMsOszIzyWrJr0hZFIylDWuHhEV4mL/vRxkwpp3xsM632vvIrpzyQ+hyXO5z/L6Jg4znnQaxa/z7Ef3j/XTpTvXF9ePnlbRCoSv19E53FsDafnfV7x1d+5FclHuddVzIOv6aJr+1T22v65RIwLm5TJpOGkniQ2Lx+Q/pBSVavt8Ms+W2E6U+NSVdjc8DpAxwzeBRd5bSFeR2jFEV6p2S26pEbvK8Dg3QXoR6anW5BTGJHvyZSwQXl/uR2vL7LjxflkYubZhcF4fJYN7ckU8UrN95LB4RaeNhPZcFhFNwwbCjZKvEgij8RhY8ExI2wueMHEDrNteIbyeZ7y41FVby+x42MyMmyG2AixCWIDNGBXAYaHFOCf0AJMDXeJVhJe5ZnXReLuNF7riFuNTE6ck5if8i0uk4odOr+Vb7VKGJc0WGLX/XfGJWo5bLlJ3rL4K2M1CsVW3m6j530FfWEkkjIcNy7Mid96jlnZEpGFpfvTsfJAhtAK0qK96YhJN6lnlcZPxU0VelSaAatC07HqoDc958N5borQwmR3qyeWJUFrpvMzsTzUez5rOYvSRRzTi2DY8tdKy7FiDaVZRtfypfGnJfvSEZqUX8qYFSPf7MDaQ5WnXbwvDbuO5AqzdiInPsPSXOTG5TJSL9Jc0r0kucxIRRz0NLhsaNEpdRX9l/D/av7vzl05XHFzdw6bIYfbI1oxbC5vtw63/Pi6dnhxRpPa9cQLJ3L3E5/LXVA8cofT8yrWnJ+b8j4bKzmfDcoYF6pcO8FtOqHirXaxWdBnwhK/2e/suWdd4fNgjVklZvC1n4NgZBTb6H41C9Wvi0RShrLGpTTeX5G0XPoLqf9O/O/nTbjhj81C15Ou/WYdBq+MR7Go+E8Ot0z8tfwIbuu4Abf86U3P+fyv4ya067sD0RUYoHEbE1GjUyD+77fAkmv/H72+8ZdNGL0hkU2Aei7j3V8YfAwN6Rql05QXX/+6nzegfUAwjpHRYXg01cztKajxayD+d5K0rGu+X4/XR+6H0cYT453ar+1FblxeJM0h3SpeSSpGrlV0wVK2q8iY+YzHZcK5mj3XenRnpcaFZ851xS1HwZFlVdRyMXOuv7xKFEbG5cg61bSc3XvlYGcOzrUbtQPUr4tEUobKjEuO0YGOsyPw6thQvDnhoFcTD+KlESGYvyuN/gqrvOIuoj/VeITOW/+E4vV/D5Tk89o/B/D9rMNIzfOah7IUY+X+dLw7vlwaev0WaUt0jnqeDy5HMbZFZeGzKYfw+vjjafzptXEH8AGVJzrNKFJzvMvEwES8PmY/3vjXfxqfXhq9F32WxsLicKnXrToXsXG5ijSB9LB4deZcTrqfxPNPXcsHLiqkcblgKWNcCsyaVja9xnpO4lxMebCl7hMTwfk1FyQbmZaMoMkInzcYUYuHIbIS8TmHFwxB8vp/Tj40mltcEoO8LT/+ylaNcllyYNNlFpvyNB+qXxeJpAwnNy4c81Ikgm11Jgf0JmeJ8uk1V9xlWz38wbOteOAoUPMxH89Dx1s65j8PTuMS54vzSDxaKY+MVLbBJuaJ8Z13fFsMh6tQnOe7hkjnZ5/zzKW8eOi2N7mHyuJAPh3znVs+jU9879zaUsRxO6fIRWxc2pFGkqqre+hj0hrSAtLvJDZGFw/SuFywlDEuhpSUm+wGTbgIJvVTCVerTLmwaaNhYYNRwcgiZ+xSJK4ei5k/f4oZP36MWR0/Pamm//gRZvz0MSLIvNijTtLqEj6fTNOBc2JceA4XMoNmOaJIUhEnNy6A1enGnoR8bI7KFq0c22NyEETaGJGNpCwLVcSVV97FdE5StgWbKP3GKEqv5sPaRvtbIrMRGJF1grbSNfkcvu5W2m6IzKJr56pdNOXh8nqg0dnFOZvoOr5riOuSNtAx3nL5+TjnH3wkDzoyLJHpRqyna5Zcj8R5bKRzAvm1mkbkR+U9lGIQQcG+51RVLmLj8gopwLtbLbQi3URqQNqgbi8euuvvJOOSwTPnSi4s+G+dd1excTFNF5+lXZ+1ELD7rYSrVdxNo8uAJWaN6LrxZzB8k8qFzfkb8zp9gdlkTubSdt7vZTW30+eY9cunmP/Hlwib+1dJ2vL5eaUOhc5JpDKc/RFF3pWhyQzGxvLQRInkBCozLik5VrTtswOXfbcO1/2yEbfyvCUdN0D5bDX6Lj+CYr8BqmUpLCxEwLIYKN+vh/LDelzvmyOmChJzxND5V/9E1/x2HX6aE4l8s1PN+URm70jBDR03iWtxWW+m9JdR2ut/3YTafwbiGrqH63350vGbfwvE4JWxeHlcKOW/Xpx/LZ1zDb1X44/NqNV5M5V5g0jHc7ZwnsrXa/DU8H3Q27ir6NS4iI0Lt+r28+5WK2NJO0k3iFcXC330j17W32iYEnFqxlfy38N/rzy/yA2lp54NtaIUGLV/uGz5IjbDX0VcrTLlwHpsn+i6qWgiOjYgPE9LwuoxWP9XJyz48ythVub89jnmknh/UZevsWVEZ6RsHC+6l6yRJ+km4qn+E7aqZTjbsTxasoZm2AyaMeLhSiR+qMy4aPR2fDPlEF4cuhtvjA7Ba6P34o1RIXj6r52YtSO1CjEuPNy5CLO2J+PFYZTHyD14k9JzHqeiFyjt7/MjkaHzP+Ot7/X6MA3epDK+MmIPXqfyvk5pX6drfjFhP3ovisCnE0LxKr3Heb5Gepn2f55yAF9MpOMj1fMpHaf/ffZhdF8QieeHh+BV9Tg/g2f/3ok/qSxGuzQupfiI1N+7W238SiomvSdeXUwE5D6u9DIYn1voFiNzJBcOu9ILce0QB5S+xk3is7TZcu/mro0inqbe4L8yrjZxV01+mgiU9ZoXP0aDxObFHr0ExoPzkLZ5IqKWDEPojAFCHNeSuW0KzOELRFBuxS0tLG5tWaLO33L2Z8wVgbmixUXLcypIJH45uXHxzuvCMSP5RruI/+BYF37NMSI2p5srYu/pFeKdAt/mLBRpOD3HiJy6nGJ0UsV4y8sLL+bx+VRWkU7d6qnMJps3RkZfkqf3fnIMduSSRNnUexSvzQ5YbC7ofHn5RO8ZLU7xbLzXrToXsXHheVqq07g8T8ohcXzLxccg/Z1XDjBm3jbGLWa/XRHnFrPXSs5feL4YXmSxxXgrbhheAKWfYab4LOm9y226zL3wzvZ61uUw58GUegjGQ/MqMR28PhEZmKglwsQ4YrzifR55dNJWFpI1grbh82FK2HFOZstlFdMzJBOY7DBoG4qHK5H4oWLj4sVeUIiguDwR08KxKCIuJCZPxHkkZJmrYFy8MS7JWRZK641nOVVtJm2i68dreNh0Rdfj48XQ6GzYEZMj0pROvzMmV5gOjcEh4mwC1fvxve/bZ/F7wbG5ItA3PN2IdYezyry/LjwLu5N04AUeTxVpXKoEB+LyFA4m0hRSH9LNpIuH7vp2Vw0yaUYf9OCPzQ7cPtKM+ydb8PtmJ9YlupFrkybmv4a7hOLIrEw6WIB3lnpX7+YJ9qaEubzBuT0Ns9VPU1EcRk1Xns/lXCy46CTjokuNwrFtU2E4OAe2SszL6chriBYgM3gK8hL3w3GOjAs8PH+Ldpb6WCUSv1RsXLw/nMdyrbh3wE7c/lsgmnfdimYk3t7480YMWh0vhjpXRmFhEUauiUO93wPRuMsWkUd5Na1AvvdrdwrEU0N3Y9eRHGGEToTL68HCXcfQrvtWNOq8paS89f/YjHt7BiEwXIvtZMKa99omjpXO3yc+xnO5cPeYNt+Gb2dH4OaOm9C0i/f95t224oafNohlBvRW2VVUiuo0LjwUuh6JA3QfJN1Nurji9Mi4KANMmmWJ3v8XSboiDN7lxCMzrGhGFSRXkryI4lerHWJW25CMIiTqvGsKyRWhqxeeEI9n3uUZhTcmucV6TjyLb2syKU3pc+DZf9m48PpOvF4S4w3OLWVcrPqMtg5TlvFcDItm46JPi0Ls+nFI3DAG+fvJvERyUK5/E3Kq4rxMYfNxbOsExKwehbyEc2Nc3NZc7ipy243at9THKpH4pTLjkp5vxbMj9qI1VfaPDdqF9gN34b6AYNShSnz4pqNVDM4twtiNCWjeexva9duOh8kIcV6sR9X87u5/ou4htedz6ZxHB+xC217b8fPsw9DofXEuJ7JsXzrlGYwHKe3jnI7Uts92UW4eTZRjcuKzyQfRuvd2NX8qB73HemTgTnGsPt3b/L0ZcDjc+GNhDJr22Ib76Djn9TiVuVWPIHw4KQwGGeNSGjYu1Tmq6OJGHQ4974j6H0OFTclBbRFmHHah82anWGuo3miLWKPn5qFmMa3+q4ts+GWDA0P3FGBRzPFFAnlWWknFcCtWRHYxNh0txPRwl1iY8YtV3uULeIkCXiX6ykEm3DXJik9X2sXz5aUF0kxlf+N4VFHJcGgfWLbsCptOu0TM+OqnUq5OCeOSGokjZFyiVw5D3LoxyNo9nUyHd0SRPzNSFXFaW8RiMkKzkbTpH8p7BGJWjUBe/L5zYlxEV5teGwWt9n/qY5VI/HJy41KIouJC5FoKkGsugI6UZyLRVmt0wsxLuKoGp2L4/SJYnC5kmZ2Uj1PkkU/iFot8yitTb0davq2c7GRQvOfydQ10Ll83i4wHldmbdRn4mEd07+RyGdVrsLjsfKxAzNninU8my0B5032VPo/LkmdxIUPvgFOc64HR7kY2vcfXFmWm9/NJOiqPt+Wnsvsvy0VsXN4nVXdw7sVLFedxKSAnwxXnITIzbFJ40cJXFtpEiwwbmRojzLh9lFmYm4ZjLKKVgNf9YWPjXWDQjeDUQsTkFiPF4F3Thytwnoqfv74XausNfz15CQFuAcm2FiOdnhEvMsnPKZCMyawIF/oFO/H5KodYZJIXjaxPz6gOiVeLvm24WaykfddkC51jxwh6VpspXUxuUaWxRmXmcSmNPV/7VoE5x80tB/4q5uqS05QLoyYeCYGTEbV8MGJWk8FYPQqpQRNF3Au3mPgzJicTmxZz+EJogqeRERqNaDIs0SuG4Mi6sdAlh59148JdbCgwwW7U8mJeEslJqdi4MMVwuN1IyDAiKkWHqGN6xJBiU/WIPJqPLJ2tAhNRGg7OLYaWzElUih7RJM6DFU1KyDRW2GpjInMQc8xQkoavy3kcSsqHjsxHWbzGhSeVi00zlOQvtpSGj3nnf+EFEYvouiaRl68somy0Daf7yjHaRY7uwkKkZJnpXnUl57EO0+skrZHe5zWWpHFR4VWPf/LuSiqlGiag01g82J1eiMVkaEbuc6FToBMfLreLVhpe1ZkXObyJzM3lA01Q+hih9DfhxqEmNCLTwwsePjmHV2W2i1WkO250oPMWJ3pvd2LgTqdY1HDs/gLRTcWtP/OiXFga68aqeO8ChxuSCoVB2JpcKBY7ZHO0O50XbywSKzGzgQjLKhKtR/szi0RX1660Quyg83gF6y2UbhPlsT6xEGsov5VxbjJmLsyJdGFauAv/HnRhNF1/yJ4C9CcD0iPIid8DHfiJDNknK3lRRrvoVrtjgkUYt2v+onvsS/fYzyT2a5Kha/WvdzHH1xfSPa52iHubTPezjq4ZkU1/TJHxOR0qNC5JSUnXWDlI91ysXaTXwJpzDGn7VpDBGEpGYziZl5FI2DAWOSEz1NaTyg0Mn8fShc5B8uZ/RR6cVzQZoqPbZ8GsTYQtP50Nhf9yVJM8IrA565hdp6uvPk4fHKTLa4lILk2uIb1OukW8UqnYuHi/1Gl5Vjz99240+D0QLbtvRaseW3EHqdbPGzBsTbw6suZk8CrKboxZG487umxGi65bRB6s+n8GosOgnYjPMKvn+uBrF2Na0FE077YFTShNSzq/BV2/Ke03+XMzpu84Js4pbxwW7U7FnT23ijRcTlbDzpvRttc2bDxMpp4wkiH6dmoY6v4WKLp9OF+OXWnSZQuVbzNW7E8V55ntLvwyMxx1O20S7/vKXfeXDXh33H7orP4mwjs5FRiXWiQe/XeleHXhwS27vBr0PeKVpHKqwbhUBM9QoHN4kKwvFuaBDQN3jywhgzOBDAGPjOlEJoC7Q15aYMOD07wGoPE4swgSvmmYGVdT5c+G5yraXvu3Cf8bbMINQ7zvcUvFLcO9rRbc4sMmgVsxbh9lQR1S3dEW0QJUb4xZ7HMrR206znnzeZzmNtKtlJ7z4fxuJIN1/RATrqPrsPHgLpsr6PrX/e09r+5os4g1aTvJgidmseGy4du1DnQnQ8Mmi83VqjgyUmSKeOXr6JwiZJq9CztWNxUaF8Zh0nzktuSiwHx2WyhsukyxwJqnqBC58SE4sm6caCGJWTUSsWtGIXXrROjJjAgDE7m4xKCUFh/nWBbNzqmIWz9GbWUZKlpwNIcD4XZYxA1b8jPpmpoTylBd4tYWT6GZ7klTusmWg9y49SWLxKu2Si5d9pCiSV+QbuQDVJF+JP5znoD3C5+Zb8Mro/ajac/taDtwJ+4ftAv30bZx560Yu/5olRZZ5Hlcxm9KQuu+O9AmIBj3/7ULd5NhadJnO54ZvhcJGu/3oywezNiejNb9KE3/YLQbEIwWtG3Wj7a9t2Ns4FEU+RnVszo0Q5SxJaV7kK7xAKk57T/w125sjvStb+TBiMAkNOm5DS2pPC0pX1YTyve1sftxNMu7fpHN4Ua3xTF03na0ovPupXzv5HvvFoTPJh2C4cyNC4+U+ZwUS9pNup50ocGz2w4myRbeU+EsGpdTgRtMefQMr9LsLPSUrPbMFT6v8Jxl8XYxHckjE6T1tqiIlpNj3taWjUfdWJvobYlZdsSFRdEuzIt0YRYZiRnhLsyJcGFBlAuLY1xYfsSN1XTeejo/kNJxy4uvpYZbZSJzipGgKxZdY9ydxatKczl8q0nzitRsGqoQVndWOalxQWrqtVZd5i4UWvxW0tUhB8miy4LbdTzIzpaXjpTgeap5GU4mZCTi140R3Ucc/5K7b5ZoVWHl7ZuN7D0zkL59MpI2/iNaWTiWhdMmbJkCY3qMmiv9B6EfeGMum5azZ1xQYCTTok3xWHNup0dYk9SbxBUVSC4Sz41QW+qS1dck/r/A2kv6MjU19Sf1fyjpxF8EXqsoNdeKeI0ZiVlmMc1/Em2PZJqhN1c89X55dJYCxGstSNB680gkxdN+co6FjI3/XyLu2kmkNIl0Hl+bz+c8eKs1OsQfHOWxktk4mu29zlFRXrPY5+uZSma69UBvdSKW7sFbJq+O0D2m59lUM+YR2yyDQ1yvdLk5nSbf251U9l59937i/fsg4zKVnvt1pF9I+0i+z+MHEn9v/X1u55u49bY9iedY4WHLP5O4RU9SVc4T4yI5dU5qXBibSfuCw5TtclfzhHTcMsETtHkcejitpIKyP8BFBQ5kRe/AkTWjEb2SW06422eEaIE5sna0iF1h8T4fY3MjTMvKYULpoavhtOSruXnhvw5NeVnwOPWiFam6h3uXrAStz+IfEYb7nH0/iiwHiR/0fKlLVktJpf9PpIwcOXKR938oV7ZFyDbaEMaxHhzLkWLAYY4xSTciJoO2pBjeF6+NiEo1ivf5vLBkPR03wO0uEjEkPOdKWArlk+oVn+tNx/l5FUt58PYwvS+u5RPlydePTPNe0yeRNs2IWMqHWzvYWKTmWHEgOb8kTQTHt1C+fE4MnSskymwgs+L7nnuNBa98HZnqzTuK0nGZj8/N4p18j2fqjeLy8rXVrbh32o/ge6dr8vPi9BYyTb60FUHGhVdQ5kqf5yjxfQ5uEn8280j+PrfzSbzoIZuvIaRvSby4ouRUkcblgqVS48LYdZrpKDSfcUXPZoErdh5xU2T3LisQuS8IWzasgd3hf+0TS1YSEoOmI4pbX1Z7jQsH7wqTosp7jIzN8iGI3zgBupRw+nHy85cr/SBuXLca+3dsEN1ThbY8YWJYLh76fYb3xy1TNr1mhycjg/+aY/gvoLdJa0m+H8hnSJJLl+9IvopyDukxl8v1mfpfVLAwJBVt+25Hi7470LJfsFf9ab+UWqnHxFZV817b8fSovcg28UggB94ZfwDNe24XXTa+c33p/KpUXiKNmq68WvTegSeG7EZIQr6YQ6b3wmg0+XOLt8unVBrf9Vgt+uzAw4N2icnjvHjNCXcr3U332aLPdjG3y/sTDyCXyu6DV7/utigKLbhLyV951HJy+ocG7sKeeN8fKyc1LtPouTPPkrjrtoDEn4kMbL2UUI3LPGlcLjjYuLxdmXFxGrMb2wzaTE+BmAnWb6XtT2x02Kxw9wmKrbTRID0pEnt3BGLU3/3x7htvoFWLVnjxhVeQnZOrFulEOD5Fc3iz6DaKWTlUGJXSEt1JK4Yidc8SOAy+H8YT4QDFN954Cy2atcRLz7+AXp1/xaZVi5EUcxCm7BT6LbUI88EmRpi0UzAyhWTIHOYcu8WQ/oT62ErDBuYl0n7SIj4guSTh2Ui5e2g16WE+wFBF+on6X1Qwf08aWvYMQoMeQWjUY1uVVa/rVjw+bI8wLvlmB14fux91u2xFIzI0jaji95dGHK/oPT9qSKrbZQs+nBAquq9c7kJ0mROB2r8FolFvuk65832q1z0I9/fbjq1qcK7PWBzJMOKRQbtRh8rZlMrRf8URFLh4iLcXs71ArFdU/8/N4tr+8mbxs2pN6beWGCP+Q+V4PqUpF+PC8GexjsTxRxfX7LCSiulqvOeygabspQnqfwzJBcV7YgI6I7c+VoxNr/3ebc8vdlkqHh7NlT2/z60qxQ4dGRY2Ohk4uCsQMyb+g99/+RFPPtoe9es3Rq1a9VGzZj3UqFEX9eo1QcjefWpxKsaQHouEzVO98StrhiNx7QjE0j4H8+bE70Nx4ckno8rX63HXXffjlltuF9euVase6tRpiHva3YUvPn4f40YMwZY1S5CTFkeWzihWduZ74Yn4HCdZdJJbjnj0ldWQOVx9XBXBM0/e6d2VXIKwcWnr3T0OVaTqqCKuzIthsDqRpDUhSWPCUdpWVUkaI9I4XqWwGIXcxZJvReIp5nFymRGfaUR0qkHEnXjoH7dianWVX0fcS5ZZjBLy3udxcVcTD43mPLwxMMff49gbrc5W6bPg55VIeZjtThF3k5AQjx07tuHA/v0wGAyU13H8GBeGZ4rl2WEvE68kFz999A2UvqbUH4LI5PJ/N8kFQ1y+By2mg6f8P3mdi+DgKy356TO5VaJ0lxHvc/wLdyWxUTHlHMOx+AisXz4ffbp2whuvvoa7296FGrfVxk03347bazck49IEDRo0RcOGzYRuuqkGli1fpRbp5DitRmjD1iNs1VjsXz4W6SGLYdVp1HdPTvjhSNzR+i5hVvi6XIb69ZuiTt1GuPW2OlS+mmjepDmeffoZdPzhG8yZPBZxEftg0B6Fx073WGwVZoaNSmnjIrqIdJm7dLokMUrkEoF/6OVfp9XAcePCFMHsKEC6zoF0vQMZemeVlE5Ko/OzjN6FB3kUEc9Qy/n4O/9UlZrvQEKWVcwFcxxv8CzP55JG7/tL5xOXI9PgFOsulYXjWIrIZDlgLAnc9cH5F4GHPFd+H/y8nGJURn5eNmbNmoVp06Zj7NixWL16NRyO4+WuwLhILkX6GLtePtDmeWUlsCrBA0uBdDDnMxkmDwbvA5rNINPSz5agBJiaq59kxVgs2hp2gyaMzUshmxWXSbRMZCVHY2fgGkwYMxyff/ge7mp7tzAn3KJxGxkCNiuljUp53Xbb7RgxcpxatMrZneHGy7NT0GFqEhbFVjz1eHmmz5iFuvUai7L5Kwerbt3GohWoRo06tN8QrVu1wXtvvIoRfwVgw8rFiD+8B4XWXGFWRLyO28wjo3Ks+oxLKUCuBomDGIeKV5IzoqxxAZbsSUfbvsFoTGref2eVxMOUG/bajg4jjse4vDEuFA16bPN7flXUtB/l2WcH6lO+bWjLXU8bI7LIaBz/cefVqbstjELdzlvRIsB/PqzGfYLx4KDSw6GPw2sxvT82FNOCUthUqEe92JwudFkcjYY9t6GZn3x9akrPqg1tg+Lyka9Nw7x58zB79mzMnDkTi5cshk5P31UVaVwkZeit+0LpadyqDDAXtZ8PjD7gQVAqkFX1qkVyluBfg1iyGisSgE5BQN0JHjIsFg19XlOUvgZuIa0aDov2MXNumiElLky0SPz60w948dln0aJpC9x8cy3UqMndL41Qr1yrysnEBuf9Dz6Fy+0bEVAx+7OK8NBCO2pPtaPuNAdazrJhSXzl6ZhOv3fGTTfe5rcM5dWgQTNhcOrWbYSateqL1qJ6dRrg0YcexleffYpxwwchPCQIhpzUYocp52P18VwK8ORpbFo4mLGyrjFJFShrXDxYuvsY7usZhFa9tuLOXkFVUjs6t2W3zXh62G7R0iJiXEbvRZMum/2eXxW17h2EB/7ahZf/CUXf5bEIPZoPO0fFlYKHPndeEImGf2xGOzq/fB4+8aRxj/TfgUAyPl6OGxQrmZ/xGxOxueS941jsLvwxN0JMendnr20n5OsTT3L3YN/t2B2vg92sx8KFC7F+/TosXrQIW7cGoaDUb4s0LpIT+AFXKb31Lyq9LfOV7oaca/42u9tNdeO9tcDIg8DODCDb6p3PpJRvl1Qj7mL6vrs8SNSTUUkEOgcDzywBGoyzkVkx25Vuxlilt6mf0ld/euEWg3p0+v3Jxx9H3ToNceutt+O2GnVFS4U/A1AV1a7dAG3b3ou8/ON/FfnjUHYhHlloRZ3JFjSf4VWDqRa0mmWlGz25eeHRD598+iWZq5p+y1AVeVuRGqgxMnXx4H0PoF+XX2eqj+VSgeeQ4Nl/x5CkcakGyhuXzHwLdsXkYGdMNm2rruDobBxIzBNDod30//3QUT22R/k/tzLxtUOO5IghzXlkhMq3hHjxiOvwUOftdO3dsf7zYu2k9/dQfrlG3+jB0vl5xHwxPIKoPDw0moeCB0fnYFcsyU/eLM6fy6u38HDrYhxNTkbogYMIDw+HXk+/hKWQxkVSMbhMCbDUULqTiemi/5sqy0ClvzH52r9NrlvGAXfNAT4gM9N3N7AgxoPgdA9i8oBUE8+UC7j8T4ckUbFRNZ1tA5IMQFg2EJjiwYQw4Lcg4MXlQKOpwI0jCnDFQKNB6WMOp+c/X+lm+kW0rnTLv0H9kE6fZzt0GNmqRWsRWOuvkj8VcatGixZtEBVdbpnOUhzMKUZ7YVrMJaaltHlpw+YlqWLzkp6eiSeefFa07vgrw6mIW5NaNL8DLz71ROCjrVqd+cO8MBlIGundlZwJZY2LpLrgOB9/SOMiOSX65DYTRqaX8Vulp3mw0tO4VOlpCFd6GM3KQDNqj7ah1SQnHp7txotLivEhGZsftwK99wBjqFLm1ac3HaM6jCrqFDI4FqqmLqZWG74Vnvk3zw7E6YDdmcCqJGBaFDAk1Nty8lUg8NZK4KkFRbh3ugtN/nXg5mFWKL2NxfQ8M+l57iBNV3pZutOz/oiec3vld2P1x1BSWa9499WXZrdq2UZU5P4q+KqqHsedNGiKBQuXiAdRHq2pAM8ssaDWJAtalDMtPtWZYsGdsy3Yn3F8DojSbNseLIJyTxbfUhUJ00KG7aVnOgQHLRvGU21fqvAU46O8u5IzQRqXc4s0LpIzIgBXKj1Ntyh9DI2UXoYnlG6GT5Xuxj+UrmRqulLl21W/Tuli2Kf0MEUpfY3Jlw8wZV33t8l88zBT4e1jnWg0GWg3F3h2OfDJBuCPHcDg/cDYQ8DEw8B0qvDnxQBL4oDVZAA2JVP9lerBnkwPQjUeHMoqxuFsD6JyPYjN9yBe58FRgwfHjPQHutkjFn7kVg02EtwKlEv7WVYgg45zy1CykbtjPGQyuLXIg0jKJ5zyO6D1YB/lvyvDgy3HPFh/1BtbsoiM12wqz9RIYHw4MOog0I9MGZuzt9cAjy4C1ctA/Qke1BhpxQ1DTM6rB5l0SoAxQ+ljjFe6k8nrrA+mZ7JE6aIfr3Qz9aVn9KPSzfiWaEn521ZHCcg9d0ttIDX45rdefXFW6zvakiGoWjxLRbrllloiBqU8FpsDB6MS0XltGppMt5CsJ5iWpnS8wTQrvlihxfZD8dDp6dMpx9z5i3BjFeNbKhK3Lt1BRu3FZzrsHP33n7z+0KUMB+aO9e5KzgRpXM4t0rhIzgk/aP+ndNfVJzNzF5mbJ5Wuxrfp9bdUYXdTehiHKD0MU8kALVd6m7YrvUwRZITild6GZHqdrvQ2ZlOlryNZlD4mJ22LlX5WKAMcUP5y4MrBDvxvmBM3jSxAzTEFqPuPC43+daH5JDdaT3Xj7hluPDCrEI/MKcR9MwvRbpobraa40XSiCw3Gu1B7rAu3jS7ADSMKcC3lc/nflO8gUoCd40l4JetCkp2ubaRtHpVHS+VKpW0SvT6i9DIeINMWSNsFZND+IXMSoHQ3d1J65H+mdNO/QvuPKJ3NLZXfsmqS0eMRqOcX9Dtw1dsvPz+UhzyfScsLx5588MEnZXq+2bQciEzErtAo7AuLwa9rNWhIBqXJDCuasmERsqLeVBveX5aLbaFHsOdAFPYcOoK8cuZl4KChIh7H37WrIh6N1OaOdnjn5RfWTB3W41JuafHBxq386teS0+C/MS78TTvd9mpf2lNN7zu/orSnmt/pIY2L5LwhIPhKpZvnBqVXzu1Kb109MjMNlQBjYzIMzZSeVPH3tbRWelnbipaJ3sb7yDw8JFp5+hmfpfdfIQP0NpmfDyndF0p3/fe07ah01XdWupp6CjPR1fiX0lXXT5ilbobf6b2fKc03dN5nlO59pWv+m0pP/UtKH+tTSh/zo5T/A0pf471KAJktDoLtZblD6WtuQec2FS1MAfb6Srf8ukpnbQ1hzC50Pnvn1e4P3ne/aHmp6mii0uLhx88882LJDLpWuxMHopKwIzQauw7GYu+hGOyk7Xers9F2rgX3zDUL3TnHgreX5WHDvniEkrnhc4NDYxASHod8g3epfofDiVdfe+e04lv4XurRPbW78y58+s6bCzwZ+3zT+Usk1cKZGZfjlb0rNxemgwdh3LsXxt274UhJUd85W1RkNCqLUKzIuPg4uwZGGheJRFJCt1++/PSJR9tnNmnS8pRbXzjOpXHjlti9ew/9sIBMSyJ27PeaFp8ORcRgyoZ4tOh9DG36etW81zH0WZiAiCivsfGdG0yGh82L2eZATk4e7rijXcnEc1UVx8M0btwC999zn/WnLz/uSb95V6q3KpFUG6duXMpW/MUFBchbuRJxH7yP0GZNsa9eXey79VZEP/ccrOFh4pwipxPm0APInjsH2ulToN++He5yM8oyhRYLTAcOIG/9epGnOTQUnqIiruxh3LULOfPnw7BzJ4pKTehW7HLBEByM3CVLYTviDbD3FBfBcvgwtJMnizSWyEhhpIoLjwfQu/T50AduEtfJXb4cxj17xL14KXuP1Yk0LhKJpAwzRwa0eeXZJ7fc2aYd6tar+lwurJtvrIGx4yYiKS2XTIu39cSn3YdisTcsFj9PikPtHxLQ6Gevan2XgHeGx2M3nbOHzimdhltrDsenYu3GrWjatJUwR/6u609svJo3uwMvPvNUXK+fv3lavT2JpNo5E+PiKS5G1qxZONioEXYpCvaQ9l51FUKuvgp7r7wSid99CzMZkfQBAxHWth1CrrpanHegSWMkfvMNrBERIh/GGhuLhO++w6E778S+mjWx96abcPjuu6HftAmFdjviPvoIIf93Pb3fBrmrjs907TYaEfvmm9hzyy1IHz0aRXYrsqZPR/QLLyLy+ecR/+WXiH7pJUQ/86woK5sXt8mElO7dEdqwgTBZITfcgEMtWyFr9mzVvEjjIpFIziHIDb7+m4/eHfrgffdbmzWteutLzZp18PHn34munj1h8WVMSAiZli17j6B9nwTU/yURTX7zqgHtt+uaiAVbjuBARFnjwgqNSkbHP3qK1paqmCgua6NGzXHf3fd4Pnzr1enLpg5rqN6WRHJWOHXjwngrdVNoKMJatRJmJJSMQ+KPPwrTkD1nFrJnzYR20iQc+fBD7L3mGuy5/HKENW+Ow61bk4G5CrspTdy778GZkYkCrQbRr72GnWx8/u//ENaihcg3rFkzpPz6Kxxp6Yh95RXxPqeL7NABluhoUQaXwYCoxx5DMB1P7tsbuSuXI4bOjfv8c6T07YP4jz9GaK3bRdoDdeuSEQqEbsMG7L32WpHXITJdh8ks8bXiqKy2uIqnRagOpHGRSCQVMqrvb/e++dLzGzhwt76YifbkxoEnonviyecRGHwAeyMSyxqQw7GYsOYImndKRMOOx40Lq/ZPiQiYH4dQMi7c8uJLs/vQEWFc3nz3Y9SsUcfvNX1iU8OT6HFL0bMdHg/v98d3b6q3IZGcVU7PuBDkXVK6dBWVP5uSYz17oshWdp5yU0gIQm+/XZzDpoa7a9w5OTjWpw9CKM2eyy5DxogRSB06RJyz78YboZk6FQUaDVzZ2WLrpq0rP18YF1+rDiv+k4/hNhpQSNeMfPxx8V5Kv77IpPTxX36FxF9+Ed1OLrpe3tKlONi4sbhG7HvvI6V7D7EfcvllSBs8WOTv1ulQkJkpuqu8xky2uEgkkv+IX775+NOXnn0mts0dd4rWDG7V4Cn1y5sH7spp0fJOLF8XhP1RR8sYl4NkSr6bEC9MSuNSpoVV7+dEvDk0AcEHvC0zvjR7DycIE/T4E8+hVs26J1xPXJNbg6hMLVu0RodHH9V88cFbvTzxIZfqpHKS/4DTNS5cwUc/84xoyTjUsqUIyC0PmwI2GftvuaXM+870DIS3bSveC7vvXoQ2bSryif/0UxS5T5zBttDhKDEuISRhXsj4pAYEwKXXI+b55xH94gtkXPoh6oUXsP/WW5E+cKCa2suxrl6Tdah5cxzt0gUh114r8jvYrBlS//pLtOqcC6RxkUgkVWLvykm1fv36k2+fe/KJyHZt7xJBr+WXCeBgWG75GDd5NvZHHjcu+8JjsWFPLJ7sn4A6ZFJKmxZWg46JaNM5EUu3HRHn+tKFRidjzuI1aNvuvhMCc3l4cwPatr2zHdo/9FDyd599MGjiX30aqMWVSM4Zp2tcOLg2pU9fRL/9tqj4XVll1wHioNmM8f8i9qOPcLRzZzgzMsRxhmNWjg0dgthPPkEsmZUjtI1+511kzZmrnkF4PCi0WkVriCs3D6kDBiDqjTdw9PffEf/1N4h8/gXE/fwTzDExMO7YgdQRIxD3/Q+Iev0NxH3xlQi2LY1+40ZRlvjvvkf+pk3IHDsWMXTNyBdfRNSbb+Fonz7Q7wpGEZmks4k0LhKJ5JSg342rf//mk++fe+rJVe0ffAhNmrQgI9FcmAhucWGD8Wf3fqpxOSIMyKHIWPy7+gga/5qIRqTyxoWPs3npNTdOtMz4jEt4XDqGj52COnUbiWUFRCtPo+ai1efh+x/Acx2eCP7yw7e6Hd69tKZaPInknHPaxsVoRFLnLgh/9FEkdekCZ2am+s5x45I+fIQIkI378is4j6WK40yR3YZkMgpsGiJfeklsDz/RAdnz56tnUC6FhSLYlvNP6dULR7t1Rdgj7ZExZizy1q1HUs+eSB44ENqZM5G7ciWODRuK2M8/R0SHJxFNRkS3OVDNyUs+nRPx7LPCrJj27hXHrLExSBs5gs5/E2EPPYSwhx9GCuXrb8RTdSGNi0QiOS3o9+PK37//7OHP3nt74ItPd0hs3bKNsW2bu9CgfmO8/d5nOBibJrp6eDI5MZpocjxu//FE0+ITdyG9PpTP944uCglPQHh8Bn7v2g+1atUR87Dc0bK17anHHj32+Xtv/fP1x2897vEk3agWRyL5zzhd48KxJTFkOERXUevWMJRr4fB4inGsb1/RrbPvhhuh27hRfQdwHD2K8HvvVbuK7hMjibjbJv6zz0S+PhK//VYE3UY+8wwin35anJPctSsKsrORMX48XbeNGHYd+8YbiHrlFWGkouj1/ttrI7lLZy6EyMfjLkTK73+IrqID9evDvG+fOM648vJEEHFYy5Yi//21apUpa3UjjYtEIjlj6LfkyjEB3e7r+NXHw++8o+XMd995Py5we4gwLRHxqdgelopH+qeh3q9paPx7aomalNrn99p2T8Oi4FTEJpHpCY/H1p370bFjp4w2zVvM+/rjd8aPDOjyVFjY1KvUy0ok5wWna1yYpJ9+8sadXHUVjvXogUKjURynPMU2d9ky7L3OO3onhsyFicyNNSpadPeEXHmliFdJGzgQ6SNHikDdfbfcgmMDBsJ86JAYKh379tte4/Lkk4h55x2xzZ43T+St37oVoTVuQ+SjjyHiwQeFCWLjcmzwYMS++57ofspbtw722FhhTHxDtg/QNrlHT6TRNdOGD0f6mDE49tdfCCfzxOXkYdh5q1eLa5wNpHGRXCTwzLXvk/4gdSF1IJ0MXtlf1n9ni7CgZQ1HDR/+2ryFK94K3rXru1lLNq1/q19w+gu99+Y/2euQ/rFe4YZHekQaHu4eaXisR7jhyR6HDM/32p//Sp9d2hEzN2/fsyv4j4Ur1r01dtSoN1bNHdtazVYiOS85E+OSv3kzQuvVExX+/ptvRuK330E7dSqyVKUPHYbDjz4qAmnZWBxsUB+HmjZFyBVXCBMR/fzzsCcmokCrRczLL4vWGz73YH06r3FjMj3XiZFGSb/8gvTRoxD53LNI6d5NdCNxVxTPxRL19NOIfOBBb2tM797InDwZ4Q88IIZhx3fqhNjXX8f+66/3DoeuXVu06oTWvl1ch8shDBSJy8d5RD31FJxpaeodVj/SuEguEpqSQkkDSN+SFpBeJTHXkJqQfCssv0uaSGLzwnA8Zx3vruSs8KSiXBk0ddhNkyZNuiVg9NJb/xy9+dZvVfE+H5s0aeEtq2ePvfm3l5rzByaRXDCciXHxuN3IGD1aTOLGxoArfjYALDYzoXXqiFaN5N87YS8ZG2492UEKufoaMWkcLw/gwxodjcSvv8KBRg0RQkZjz1VXIfzue5D4009IHzMaR95/FzvpGA9zZtMi0sTGIJnMy+GHH8Eueo+HVfOw5vSBg3D4vvtxiAxM7HvvIfKxxxDZvj1yZs9G/rp12E8GhssXcvXVorUohAzS/jq1Ef3ii9AHlo2NqW6kcZFcJLBxWUzyDSp5hzSLxDGbP5GmkpaQHlD3j5JeJD1HmklaQ/qQdBlJIpFIqs6ZGBeGp+TnKfPjPvkEYWQUON7lUJs2OMCTyD38MHRBQWQ0CqDftg2Zo0YjY/Bg5K9ZC7der+bAqAG9bhfM4WHQb98G3ebNsMXFwRIZBR2lNe4MRu6K5bBERIhrchoqu5i8Tr8tCHlr1sCqTvnP8Hma8eORNW0a7UfCqfWOeuI1lbgrKI/KzNP9561YIcwMx+hw7MxxvGWqbqRxkVwksHFZRmorXinKI6S5JD5+H6kjKZH0Oekt0j8kNin3kz4g0d8xopVGGheJRHJqnKlx8cHzujhSU2FLPApb0lFYExJhS0hAobnsSullYXPg06lSUZrqMBzVkYd/pHGRXCT4jEsb8cob4zKb9AyJW17eI00hsXHh/XEk7joaQ+KYGI6NGU+6giSRSCRVp7qMi6RqSOMiuUhoRlpH4taVq0k9SL1J3JrC3UAcz7Kc9A2Ju4QmkVqRlpLuJfUhLSJdTpJIJJKqUz3GpXSriW//7LVaXMhI4yK5SPAZk5WkhaS/SDeReOZ3NimrSYGkL0gtSCtIX5G4C2ktidP+TbqWJKlGHiRxYBFzK+klki9KWiK5KJAtLucWaVwkFxHcWsLDoq8nlY5V4X0+zlvf8StJ3DLDXEfytbTIGJdqZjCJXSTDAUgbSc3FK++2vndXwK6Rhz77JpXj12xyGpHYhUok5yXSuJxbpHGRSCRnE+6D6+XdFaaE++N46Bf32XEzGPfjPUVit9mPxBHSHJRUl/QaiZvQBpJ8rTYSyXkHVaRfq3Wq5BxAz5uHkEokEslZoS+ptHGZT+KApE2kvSQek34niU0Kj1fnFhg2L1+TeEz7PBI3j0kk5y1UlzamyvRjqXOmh9VHL5FIJNUOR0nzsC2Gu4Y4Groh6VFSECmW9CPpe3V/uqoXSDxT4EiSHOolkUgkEonknMDR0NySwjEqHJjLY9TZuPDQLm55GUricezc4sL91r5upDtIH5E4slquzSCRSCQSieScwIG2o0gc28LdRDwzILegcDfQKvXYkySOlOa1Gni411gSj0B6lsStNbKrSCKRSCQSyTmFW03KT5LDBqb8MWlSJBKJRCKRSCQSiUQikUgkEolEIpFIJBKJRCKRSC5mFOX/AR2CqiSmF/20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data:image/png;base64,iVBORw0KGgoAAAANSUhEUgAAAi4AAABpCAYAAAAdiKgiAAAAAXNSR0IArs4c6QAAAARnQU1BAACxjwv8YQUAAAAJcEhZcwAAFxEAABcRAcom8z8AAFdkSURBVHhe7Z0FfBTH+8a33v7+9QLFXQqFulGh7u7uXlra4h6gxbUUd3e3AAGCBAiQECVGQuwueq65S3LP/33n9kISLiRAoMh8+Tyf3dvbmZ3d426ezLwzo5yPALjCbNbc5jRmN7Hq0+805ac/YNdlP+wwaB9n2XU5j9jzMx606rPbmnLTm3ksWTWTkpKuUZNLJBKJRCKRnD08Ol09u0HzhkWn6WfVa+Y6TNptNp0mxq7XZNsMGrvTlI1iux4ospCs8DgMcFlyYTNonXReHqWNo3N30f4iqz7zb4de84HTlNM0ICDgcvUSEolEIpFIJKeHJz//BntO5iNuc243MibbnaasLLshq8DjNACwew1KgRFF9ny4rbkoMGeDzYvDmCVE54vXbF6KbPkApys0e9O6TLAbtIVOY1auTafd5zRnD7Tmpz5tsWhrqJeXSCQSiUQiqZwCS1Zrh0nb02XO2WHXawvZZLBZKXbohEFhM0Km44zExkYYGrtO5A2XUeRbYM45YNVphlnyMjqoxZFIJBKJRCIpS1hY2FUOvaa9w5Q1k8yDFm4TUGhhIyFMhj/zUZ3yttBki5YYFNu49cbkMGg3WnSZ7+Xm5l6vFlMikUgkEsmljtWU/rzLnLPcZtAWcctHsUMvunn8GYxzITYxomuJTAy3yhSYc7fbjVnvBQcHX6kWWSKRSCQSyaWGKSe9qcOcPdVlzXVwKweZl3PSunIq4rgZjothA0NlW8+jldTiSyQSiUQiuRQQQbcG7e9OU3Yam4JCW75f03A+iY0Ll9Vh1NpsusxR9vz0uurtSCQSiUQiuVix5Wnvs+u120TArUNfxRYWDezGHDgsJjjMethNeeK13XDuW2cKbXnCwNA9RNv0ma+qtyWRSCQSieRiw5af+XmBKVvLc6yc0sggMim23HhYUjbDmhlK+4niuMNihMNmg8NqJVlU0T4fs9nVLb9Px+lcr+Hh656Z4WGzBTe3vmQ5LXkZ/YDUa9VblEgkEolEcqGjS0q60WHQjikw57p53hV/ZuBk4pYWc/JGZC9qjZwVDyFv01vI3/Y1dLt+g35fbxgODIEhbJSQ/sBfdKwf9CE9SN2h398fhvAxMMUvhlUb5m25Ea02Z949xV1cHieZJ4N2BamhersSiUQikUguVEymjFud5pzl3MrC3Sw2vcavCTiZ2GhYMw+QaXkE2tk1oZ1Tm7a1SLeRanhfz63n1ZzbvefMutUr3p9XH1mLWiFn+QPI2/wxjDGzYctLEobI2wLj/7pVEQ/X5nsrMGXv12cfvVO9bYlEIpFIJBcaRmNqY6rcd5xy11BpidgWozAv+Tu+F8Yka0ETUtNSotfzG3tV4XsNVXNTF1lz6yN3/SswJyyHg1tejLn+r11FObnrqNAClyU7wZSd8ZB6+xKJRCKRSC4UzPmaVg5j9kEUW6sYgFtOlEbEpRg0MKdshn5vL+SseJgMSKNyxuR01EQ1QM2gPzhUmCO76czMC8sb96LVGrPTnlEfg0QikUgkkvMdnS6jnt2o3QeP7TRNC5kIsw7mY0HID/oKWQube1tK5jUQZsO/GTkNzasvupEMZF4cbFzOsNuIJVpezDkZvCq1+jgkEolEIpGcr3hMplsdxuwtoqXFT8VeqdSgWcOhEcha3AbaObXUVpbyXUDVJI5/mdcIpth5cJgNdO0zH2ItWl4M2YlWfUZb9bFIJBKJRCI53/B4Mq6z6TUiEPe0YlrItNh0adDt6oQs0cJSz7/ZqGZp59ZBzqoOsOuS4HQ44BDDps/MwPBcLzad5qDNlltbfTwSiUQikUjOJ6z5mX/z4oinZ1pyuZUCuj1dvfEn8xr6NRlnR02gndcImjVfIS90OiyaSDjM+SSd/7JWQSJgt8hC+5pFsbGxV6uPSCKRSCQSyflAQZ7mNac513l60/d7A3GNkVOQNbeeGAHk32CcBS1sCu38pkiZ0ATxQ2sjcWRDJE96ENrAHrBkhMNh5QDh02t94aHSHqce1vyMLupjkkgkEolE8l/jNKU3s+szU3kaf38VeGVymHSwag4ie8XD3iBcfwbjbIhMi2YemZZ/m5BhIY1qLIxLwvB6iB9SEylTH4M+ZhWZKsNpdx0V23VwGrMtzvzsp9THJZFIJBKJ5L8CwOUirqXY6rfiroo4KFa/r1cFc7T4Ec/LMq+Bd2I5MdLo1AN3s9m0zG2Ko+ObIGEEm5YTlTD0diT9cycMR9Z7zYufsldFIt5Frz0EmG5RH5tEIpFIJCcBlykB2v8pf5puVXpZaiq9rLcrAfl1lQB7faWPoZHS09RUCTA1V/rmt1L6WlorvQx30bEH6dzHlB7GZ5Tu+peVHpY3lW76D5Vuhs+V7sZvafsLbf9Quhp6kvrQflelu6GT0t30I+1/TWk+obTvKj0Mr1NeL1CeTyo9ze2VAON9Si99W6WvrrUSYG6p9DE1U/oYmygBhoZKgK6+0ttWR+mVQ+Wz1KC0NykBOL/DI1z67PcLzDkel4UXPfRfcZ9UZh2s2sPIWfUEGZc6fk1GiXh0kRqwm7P8YUrzpNiK907FwJBpyZxNpmVsUySIlpaKFT+0FlLnvAxbXvJpz/XiNPEEdWReDJo+6mOTSCQSyaXK+7FXi4q+c/4dSnfzI8JkCNNg6kjqq/Q0jiPNJxMQqPQ0HKD9KKWXMY72k5XexnTa5tBrPclKr10kKP3MIOOAywZZcfXfVvzfUBtuHmFHzdEO1B3rQKPxTjSfWIDWkwtw13QX7p3hQtupBWg1qQBNJzjR4B8nao9x4LZRdtw43Ibrhlhx5V9WKAMsUPqT+lL+vQweuqaTZKb9fNpqSWmkJFIslSuCyrpb6alfTcZnOr0epvTQdyMz9J0wRF3IUPUw3ktbMj3Gm9WncW7Jy8ur4zBmxcB16usP+eSwmmGKnat2EfHMt36MBh3XkmHJXtwW+Zs+gzFkMMwHJsN8aAbMByfDuGcAclc+7TU1lU5Q1wjpU+shYUQdxA+5nYwJaVhtJAyvi8SRjU40LyMbInFEA+QdnKFOiOf/PipToV3H3U06qz6jnfr4JBKJRHIxAW4lyb1eCbDVVnqbHlK66qiy1v+kdDX0U7rq/6X9ZUo3w3aq3A8ofY1HlABT2lWDTLr/G2wquGWkHbUnAC1mAo8vAt5ZA/y4Fei3BxgaCow+CPwbDkyLBObEAIuOACsTgA3JHgSlerAjzYPdGR7s1XhwQOtBWLYHkbkexOYD8TrgqAE4ZgQyzIDWCmTbAI0FSDMBKXQ8UQ/E0bnReUBEjgeHsjzYT3mFZHqwM92D7ZT/5hQP1h71YDldd0GsBzOjgckRwD9hwIgDwN/7gG7BwBebgJdXAPfPAxpMBWqOK8ZNQ8247m+T9YpBpmylv5ENWCSZmBB6Npvo2cyh7Qh6Pt2U7oYvyfS8pPSy3KH0NN+mBFTzIsZWo3YQT7jGLQr+KutKxRO+GXOgC+nhna/Fn9FQu4Xy1r0K0/6xsEQsgzVyhdhaIpbCEkmvo1aSiZkNXeCXyFrYwmuC2MD4lgEomfK/LtJntMSxKe2RNvtFZMx/ExkL3kb63FeROr0Dksa0EPEt5c0Lt7qkL//SO8roDIZJ87Oy6DKXArhCfYQSiUQiuVDpYWjo7U4xfaz0MvWlingeHdtPylcGmN23DTd5mo634Z7pLjy5oAhvrAQ+p0r9T6rcB5MZmU4V/+qjQIgGSCDjoHd44Cz0oLAY8FBFcSFTTDfgKgLsbjJKZJAicoGgNGAxmZ7xh8mQhQA/BQEfrgNeolqx/ZxCtJnsRP0xVlw/xFRMxqaATF4KPcvN9Fz/pef7GxmZN5Se+fcrv5A5PB0KzJpWNr1Wf3qjiFSZcmHLT0HupncqCMr1mg/d5m9gObyQTMpy2i7y7pcXmxgSt8bkrXtDrCRdks/C5shZ+hDyNn4DXfAwGPdPoXMXwha9EraY1WSElsF0aBZ0OwYjdeazZF7qk2FpXGJcEobVRsqMp2HVxpB5yfN/L1WQeFbGLJfTqHlWfYwSiUQiuVD4TXejMCoiPkS/WulnirtyoNHxf6M8uGMG8CYZk647uFXEg8AUICwbSDIAOTbAUajW6JITYJNmKgAyyOBwC9FeMnKrEoGRB4DvA4GnFgF1JgLXDnFACTDmKb0te5UuhmlKF923St+CVso/Sdeon9DJsek1//CcLf4q6CrLlAdbzhHkLH9QjVEpbVq4paUhdFu+Fa0qwpj4MyxltMjbGkP7ptB/YdjVH4bgHjDtHQLzoZmUxzJYyaxYI9nkLC6XbqkwMabQaUiZ9BASRrB5UY3L8HpInngfTEk7zihIl8VBzDZd5hL6nGSri0QikZzvBOBypY+hg9LLOl3pZsi4cpDF0XKiC6+QSflrH7AllbtbPDA6PXAXiXpYUs043B7o7B7RjbUwDvhlG9B+PlB7FMfeWIxKd0O40tvYTemb10L91E5EDH82aLKKnXq/lXOVZcqHNSsC2Ytbi66cMsZlXn3krXvNayyqZFpKiU2J2o3kNT2sJfReBa01pWSLXoHstb+qrS6qcRnRAElj74A+di2ctjMza25LLs/vYneYNe3VxymRSCSS85G++g+UXqa1Sj+T6/45wKC9wPpkIN2s1qiS/wzuTjucA8yPBX4IBGqMK2ITk6r0No1RBllaq5/gcWy6jP7elZDPbFp8YVw0h8i43FHWuMxvjOyFrWDcO4KMx0q/BuNsyRq1HIY948iotDoerDuiIRLHNIM+agUZF7P/e6mqeEZdtwk2vWa++jglEolEcr7R39TxykG2wmeWAYtiPSL+RHL+clTvEYHMjaYBSn9bjNJH30D9JBXFZDLdatVnRnhOc7K5MuK1ibIiybi0KWNceO0gjlOxHOaWk9JdOmdf3GVkPjgTqdOfPN5dJIxLC+ijV565cSEV2XW8jpG+wKxpqT5WiUQikZwv9LXeqfQy5r6/9sIPkr3UiMnz4LZ/yLz0NcxSP01FsRs0rxfa8jyntR5RebFxyYlD9rIHjse4iBFAjaDf0RnWqFV+zcVZlWqUMhe+i/hhddSuovo4Or4tDHGb1CUA/NzLKYjXMSouMMJm0PZSH6tEIpFIzhcCch8n42J6boFbBtVeYOxKK8K1Qx1Q+hkD1U9TUaz6zNmnO7X/CeLg3Lwk5K59TsS0eI1LQ2QvuQumfWNh4SDa8sbirGuRCODVrvhGzPEijMvwukie/BBMybvhsJxhXI8qXkHbrtds5xW11UcrkUgkkvOBXvq2Vw00ZTYY48Izc23YkFgogm8l5y9J+mL03OZEzZFm1BztIuNimCk+S4s2oYZVp0kvdlRP5c1zuNj1acjb+lnJcGiexj93xWOwhC8QJsK/uTi74tFFOes6IWFYXTIujcXU/8dmPQ9rdhwcZLb83sspioN0bQatw56f8aB4uBKJRCI5P+iub3flIJNmSiQwZE8B7p1iRftpFny6yoE5EW4kUyVpcXnEXCWScw/PD2NweBCaWYQhu514daEd90y24pk5NqyOd+O9VUVQuhtmi8/Sbsx4y2HQurnS9VcZn7J4AjpTNnQh3dV1irzGJW/tq95RQf6MS8QiWFXx/gnvVyJf2pI8/Jxji1mF3E1dvbEtIxuLBRfTFr1PpoXum8vs715OQzwhHW1/FQ9XIpFIJOcHZFyUASbN4nhvRZlrK8aMcBfeXmLHHeMtuHGoGfVHW/DGYjsG7HRi2REX9qQXib/62dBIqo9cmwdROUXYklyIafQZ/LrJgfbTrbh5mBn1RpnxwDQrfgt0YEdqoTA0zDsrSxkXm0E72lNkgcNwhqOJSslhMcEQOQna2TXJuDQRXUX5mz45wbjYIhcLlRgM0SLjNSK2qMUVmhAWv2ePWnI8PadV0/Mxfq90ep6YLm9zbySOaooEMi8JQ2tDs+FPOK3V1EWmCgUGXr9oNQICLhcPWCKRSCT/PWRcLiPjMjfWWxGW5iiZE/6rvtc2J56YZcPVf5nBawVd97cZjcZacD9VpK8ssOGnDQ6M3FuApbFu7MsohMZcLCpW2UpTlqJiwEpmLyG/GFtTCjHzsAv9g534dKUDT8+x4c6JVtQayeswmaD0MaLBGDM+o/cmHGSzWAhDuS48nkvnrRWqcaHXV9j02iAU2/xWwqcrXqvInLSWTEszEZTLxkUX9FOJcRHGhMyFfv8sZGweh8Tlf+PIwv6IndcXcYsGIGXtCOTsnFxiQnzmwycrHePjOTunInHlYITP6o7QSb8jdOLvCJvZHfGUX3bw5JLzRJroFcgPGoCkMS29I4tGNkbevglnPPlceYnRRQatBia5arTEPx6Ppxapg9Q5kxzpJzmpcSkNB+5qLB7sJ2MyJ9KNPtsL8N4yO+6ZYkXTcRbUp0r2dqp0bxluxv8N9m75PW656bzFiXGhBVgY7RatCSEZRQjPKkI8VeBpxmLR0sCtNzxfyYVEAT0TNhNaei7JhmLE5BbhoKYIu9IKsTaBjEmEG3/vLsB36xx4bp4Nzf6x0LMx4cYhZtQYYUad0RY0JAPYnI4/MdsmzhtBBnANmcXY3GLoKhmWzuawxLjYdbp6Vn1m9cW3qOL1f6wZoche8YgYBu0bUSRmuSXTwsokw3J4Rjcc+Pc3hE3+ExEzuiNyZk+ET+uKAxM64SCZkISlg4S5YQPiMy22qCUwHpyLmEX9ETTka2wa8AmCBn+FnaN/EAoa8pX3GG1jyQyZwuYJ82KNIuOy/W8kjbtDjXNpAmN8IBkXnd97OF25rbk8n0uBw5DVQf26SCRloIr0S/X7KDkH0POW8ytJqmxcToa5wEMmpAjBqYVYHOvGmP0u9NjmxJerHXhhvg3tJllES8JVf3lbEpS+JlxN+1x5NybT026yFY/NtOKlBTa8RUbng+V2fLbKjm/W2EVrTqdNDnQPcqLfDicZASdG7SvA+AMuTDrkwtQwF2YcdmFOhAsLotxYFOPGsiNurKLKf22CGxuTCrHpaCHW03Y1vV4R5xYtQ2yi5tH5synd9HAXplA+Ew+6yGC5MDzEiYG7nOi93YkuZLq4y+aH9Q66Hzs+WWnHu0vtouuMg5kfnG7FHRMsqDfG261Gz9J7j/1MwqRwy9TD07339Qvdy8CdBeJaXLYDZHLSTcWn3TJVxriY8tPvd5iyPQXm6ovxEDLmwKZLQ37QV9DOuk20uOiDu5MB4cUUFyNt42iEkmE5TGYlnfZ1ITNgCJ0jxEYle8ckxC8eIM6JmtUT+fQ+p2PDYwqbj7CZ3bCx/8cIGd8RKetGIHf3NOgonW7fTOTtmY5jG0Zh77+/YkO/D0ULjJnScFeRLngIjo5rjfghNZAyvQOsOYneGBd/93CaKjDnkMTzlHEuEr9QRfqp+n2UnAPoeXtHIkgubarBuJyMAqpceQp7rqATdcUihoO7PVbHFwrDMDSkAF23OPAVmZzXFtnw5GwrHiIz0G6SFc3HW1FvtFmYHm7NKdGoE1X7DHRCfuWvR+KWkTsmWEUr0qNksp6daxUtTmys+pKhGktmjY1TYHKhaHWJzSsSgc3cGsPG7mx0m5UxLg695gM1mLT6xcOis2ORt+VTEaSrD+4mZrA1hy9A6vqROLKgvzAZ3IJij16CwrgVKIpfAWfM0pLunWPrRiJqdi/RbcTHbNFLkbBiMDYFfCIMCbe8cFpnzDKR1pt+GR1bCsOBOeKcw7N7CDNkiyHjsmOIaGk5NvM5mNNC4TCfwWKSFchh1IJnILbqMyeqXxeJpAzSuJxb6HnPUB+95FLmLBuX6oDrfEehR3TLZFs9SDV6TVAcmYMYMkIR2UU4pC1CqKYQezMKRVfN9mOF2EomYlOSGxsS3dh81I2glEIR2LqbjBPH4hyg88OyihBJecTmeruuOK4n0+xBHpktCxkOXxDs+UgZ4+I0Zg/yOKs3xqO0ONbFqg1Dzsr20Af94l1jiONN1JYTX6yLJXwhts4ehGXjeyJ77yw4fIG5dJzNCe+LNIfmYc8/v2DnyO+Rv3eGMCh2Sm+g4+un9ceaKX2hYzPDrTMk06H5dL0F3vRkmjjG5eiEe2E8sglO+1kybCR47GRcMtarXxeJpAzSuJxbpHGRCC4A4yLxT9kYF4NmUZGt+lsdjiuLzIsF+tAB0AX9CO+iiGqArWpGXLHLhGFp2bIl6jZohF6/fAJbBAfVknHhc9jYcGwLbfNCpmPHiO9wcGoXkZbPKYhZgkmDOqJJk2Zo2LgJRvf5Hu4jx2NpWOJ6ZFzytvSBZsMf3uHP1TgEurxQaKb8tXvpB/P/1K+MRFKCNC7nFmlcJAJpXC5YSoxLD9MsxabL3Fdt87dUJLMOltQgGPb0Kxmu7JONTIUzegkCfv8ct9aqg5tr1Mbrz3dAVshMcbzMuaWNyzSvcbFHeQ3OD5+8Tunr4oZba+HrD14Vx7jVpXR6YVw294I+ZlW1zZRbkXhINJnCOIdB21D9ykgkJZQ1Ltw4XB3y4e+9qoopvS19nCl97HRUGf7SVKbKkcZFIuhluOuygSbtgiPqfwzJBQOPwvLO42Kcq9j0mmQOJvVX+VabuGVDlwbjoX9hCZtbxkywCmKWYu/S4Xjx6cfw8AP3YMbQP0Qriq+lxCd/xoXF6TfNCMBTjz2IDo8+iJUTe4sWl9JpWdbIJdDtGQNz+qGzEttSWuoorQyrPv1O9SsjkZRwonE5U3hsZXXkU57y5oD3T3cc59kon4+T3780LhJBH/2jSh+DYVDIBTYWWQJnoQf3TC+A0su4QbHptAaHsfomnvMvyp/MiyVhPSzhHHNS1lCwuHUldcc0xG4cL1pRypsWVkXGxRqxEA5KnxQ0CQlbJp7QUlMiurY5eiVseSlUnrNr1gq5+02v1dlNWXLqf8kJlDUuxYhM1mHcxiSM2JCEUbStikaThq1LxD/bjsHkdMHqcGJacAoGr03we35lGkn6Z/NRzNl5DLtic6G3FKjlK4vLXYg1YVoMWB3vN5/SGkn389f6RKw6pIW7sPLIv7Q8G0ZuOorhVXgO/Ky4vMk5ZkpZ3mCVRRoXiWCQ8V6ltzG7yQQXNifLVRYvFHiOlwE7ybQMEossLlKsOk3B2TcuJDIu1tTQCo0Li1tZ3LHe2BR/71dkXHzvc8uLK3YprKXSlFHYHFiTdnhbgKpxlmB/KrSJtY/MFr32MfUrI5GUUL7FZdrWJNz0w3pc9d06XPv9Ovzvxw2V6v9Il3+zDg26b4PG6IRWb0Or3tugfLlWvOcvTWW64aeNqPHrJrTsvhUvj9iH2dtTkWNwcMWvlhUw21z44N9QKJ+swv+ozP7yKdEPG6BQGdv1C0achg3Gyfl75RFcSc/gmkry5fev+m49bu+4AYERGjW1NC6SSgjQt712sCmzw/xCMefIywtsWBDtFsOXJecXPLKKR1ANIsPSeoIFd06yot00N5TehllsXIrLV7pnRWQWbBnhJzUulaky41Kp2Lgk7xbDtP2WsRrltubxJHR2OQmdxB/HjQv/YBZj15FsdJoTiZ9nRaLj7Ej8OieqSvppZgT6rYiDgcyEyVaA3qvi8M30CL/nVkUdST/T9b+nfL+bdhhd5kZh0yENioqP/7DbC9yYEnQUX04JF+f7y6dElP7nWYfxx7xIHD5mUHPwD5ujMRsS8d30w+hI6fzmp+oXEpez87woRKf78pXGRVIJ3fXtrhho0iyIgxhGzBOs8ZwlbGJ4nyeTW5/oXWxRcm5ho3I4uxiLY9zoF+zEs7NtqDnCjIemWsVEdvyZfLhaHVVElWuhv4q32sUT0mmi/mPjMhfW1H3n0Lhk2hyG9CfUr4xEUsJx48KVbTGKi4vgchefhopEFwxX+h5QHrRf4Pe805PVWQg7yVtOb1n5Su4ivk5Vy1woVFwyK5UvLx++1x6RZ4HLXx4Vq4iencdD5SrVKlQeaVwkAnVU0bxSwbk8T8rkQy4xIVyLfy1oOMaCJuMs4q98ngG2344CLI52i7/+ec4TnmCtqOL/apKTwMsG5Nu9c9PsSi0Us/d23OTAE7OsaDHeuxwAP/v7yaz8vN4h5qIxllqz6PhwaK5cz0lXERmXrDgyLjyqqOzIoqpKGJc908Q0/6GT/zh140KmyZp28JwYFzXGxWg35zyifmUkkhKOGxfGg/hMExbtTsXC3Wm0rboW7krF6tAMWJxuqsSLEBiuwfzgY37PPS3tScMCusbMbSkIitTC4XKhsKgYO2Jy6ViyeN9vunKat+sYFoekIj3fVnLPpeEWnaDoHEwPSsbiKuTJz2khPa+ldG5GvpVyIDsljYukMioZDs0enWeC5en1f6SK8+X5Ntw12Sqm61f6m3D9EDPunWIVhqbjJieG7CkQiwduSHKLSeG4y6mg8NJ2NQaHBwm6YuxOK8TyI25hTvqS+ftqjV2sYdSUzIkywIQrB5rQiEzKozOsYlkBXtxyTby3287fEyw7j4tem+U0nb35TErExiUnSTURp2dc2KQYDs4VU/ynbxnn95yKpa4anXGYjMtZHv5NEgst6jU5NqPmHvUrI5GUUNa4AFM3J+P2nzbgpl824NaOG3HLr5WLz/vfD+vQovc2pOntMJideHRQMK76bq3f809XN5Ou/nE97u63HQeT9Sgkg/TVlENQvliFW3/zn6a8bqKyXkt5DFwX79dgJGrNeGjQTihU9hp0flWewfU/b0DdToHYHJGt5iKNi6QSgtDwsqGFGacyj0uOzYOInCIRzPvvgQL8uMG7iCC3EFz7txlXDzLh5mFm1B1tQXM6xkan/UwbXlloxxer7fhzs0MsPsitOryu0PZjRYgUrTfFovVBTxU9typwSw6vpmx3e4SB4oqahwBzQ+VJPPkZwfnyKs70lRatIby4pI2uz4tAmqg8XC4uXx49g2Q9z9ZbJNZD4nWPxu4vQN/tTvy8wbve0rNz7XhgmhVtJlrEmky8dAEbvSvIoNw63Iz7plrxtmpQOK5oJxmbJDI4fK2qUMa42PTaqLM+HJrFo3hyk2GJXKq2uvgzF1UTLxHArS/+3qtQfE2e1E4TTcbl7N+vOhtxstOU21z9ykgkJRw3LvylLUZQRBY+n3gQ75A+nuzVJ2QOyuvjSaTJLO85b/57AF/PjUK+tQB6ixO/zo/CK/8cwPuT1Dz4XErD2xPzOoiP1PNK64TzSO/See/RdkeCDoX0azo28CieH70PH5VOw9fwcx2fXv8nFEM2JKLATb+O5QhL0ePDKWF4a8JBfHqSPDh/UWbSW3Tv79PrsBQZ41KKq0kPkT4hvUN6k/SjlKo69w687It1xrkxZxbDwmaCzQWbDZ42n7s0uOUlIJhbFhx4nowNL6TIFXlbsQ6RBQ3GWFCTKvMbhpLZ+csMJcAkWh6uI/NzyzAT6o4yi5WnueLnSv4xMj/PzrXhtYU2vLPURubAho9X2vE5maGv19jxwzoHmQYHftvkEOao21aHMAV9djjFoo9d6PUfgQ78utGBn9Y78N1aXiPJjs8oj49W2PH+Ml4M0SYWe3xqjk0sjng3ma6W3F02lozHCG9ZryJjxmW9jAzIdbwSNpk0XvOIzUmrCRaR5uHpVnSYZcWbi+1UHidG7i3A0iMuYXS01mJhhth4nAlljIvVoA3keIzyFW+1i0fy5B+DJXrVGcW5nLb4mmSabNlxXhPlr4zVKLhMsOszIzyWrJr0hZFIylDWuHhEV4mL/vRxkwpp3xsM632vvIrpzyQ+hyXO5z/L6Jg4znnQaxa/z7Ef3j/XTpTvXF9ePnlbRCoSv19E53FsDafnfV7x1d+5FclHuddVzIOv6aJr+1T22v65RIwLm5TJpOGkniQ2Lx+Q/pBSVavt8Ms+W2E6U+NSVdjc8DpAxwzeBRd5bSFeR2jFEV6p2S26pEbvK8Dg3QXoR6anW5BTGJHvyZSwQXl/uR2vL7LjxflkYubZhcF4fJYN7ckU8UrN95LB4RaeNhPZcFhFNwwbCjZKvEgij8RhY8ExI2wueMHEDrNteIbyeZ7y41FVby+x42MyMmyG2AixCWIDNGBXAYaHFOCf0AJMDXeJVhJe5ZnXReLuNF7riFuNTE6ck5if8i0uk4odOr+Vb7VKGJc0WGLX/XfGJWo5bLlJ3rL4K2M1CsVW3m6j530FfWEkkjIcNy7Mid96jlnZEpGFpfvTsfJAhtAK0qK96YhJN6lnlcZPxU0VelSaAatC07HqoDc958N5borQwmR3qyeWJUFrpvMzsTzUez5rOYvSRRzTi2DY8tdKy7FiDaVZRtfypfGnJfvSEZqUX8qYFSPf7MDaQ5WnXbwvDbuO5AqzdiInPsPSXOTG5TJSL9Jc0r0kucxIRRz0NLhsaNEpdRX9l/D/av7vzl05XHFzdw6bIYfbI1oxbC5vtw63/Pi6dnhxRpPa9cQLJ3L3E5/LXVA8cofT8yrWnJ+b8j4bKzmfDcoYF6pcO8FtOqHirXaxWdBnwhK/2e/suWdd4fNgjVklZvC1n4NgZBTb6H41C9Wvi0RShrLGpTTeX5G0XPoLqf9O/O/nTbjhj81C15Ou/WYdBq+MR7Go+E8Ot0z8tfwIbuu4Abf86U3P+fyv4ya067sD0RUYoHEbE1GjUyD+77fAkmv/H72+8ZdNGL0hkU2Aei7j3V8YfAwN6Rql05QXX/+6nzegfUAwjpHRYXg01cztKajxayD+d5K0rGu+X4/XR+6H0cYT453ar+1FblxeJM0h3SpeSSpGrlV0wVK2q8iY+YzHZcK5mj3XenRnpcaFZ851xS1HwZFlVdRyMXOuv7xKFEbG5cg61bSc3XvlYGcOzrUbtQPUr4tEUobKjEuO0YGOsyPw6thQvDnhoFcTD+KlESGYvyuN/gqrvOIuoj/VeITOW/+E4vV/D5Tk89o/B/D9rMNIzfOah7IUY+X+dLw7vlwaev0WaUt0jnqeDy5HMbZFZeGzKYfw+vjjafzptXEH8AGVJzrNKFJzvMvEwES8PmY/3vjXfxqfXhq9F32WxsLicKnXrToXsXG5ijSB9LB4deZcTrqfxPNPXcsHLiqkcblgKWNcCsyaVja9xnpO4lxMebCl7hMTwfk1FyQbmZaMoMkInzcYUYuHIbIS8TmHFwxB8vp/Tj40mltcEoO8LT/+ylaNcllyYNNlFpvyNB+qXxeJpAwnNy4c81Ikgm11Jgf0JmeJ8uk1V9xlWz38wbOteOAoUPMxH89Dx1s65j8PTuMS54vzSDxaKY+MVLbBJuaJ8Z13fFsMh6tQnOe7hkjnZ5/zzKW8eOi2N7mHyuJAPh3znVs+jU9879zaUsRxO6fIRWxc2pFGkqqre+hj0hrSAtLvJDZGFw/SuFywlDEuhpSUm+wGTbgIJvVTCVerTLmwaaNhYYNRwcgiZ+xSJK4ei5k/f4oZP36MWR0/Pamm//gRZvz0MSLIvNijTtLqEj6fTNOBc2JceA4XMoNmOaJIUhEnNy6A1enGnoR8bI7KFq0c22NyEETaGJGNpCwLVcSVV97FdE5StgWbKP3GKEqv5sPaRvtbIrMRGJF1grbSNfkcvu5W2m6IzKJr56pdNOXh8nqg0dnFOZvoOr5riOuSNtAx3nL5+TjnH3wkDzoyLJHpRqyna5Zcj8R5bKRzAvm1mkbkR+U9lGIQQcG+51RVLmLj8gopwLtbLbQi3URqQNqgbi8euuvvJOOSwTPnSi4s+G+dd1excTFNF5+lXZ+1ELD7rYSrVdxNo8uAJWaN6LrxZzB8k8qFzfkb8zp9gdlkTubSdt7vZTW30+eY9cunmP/Hlwib+1dJ2vL5eaUOhc5JpDKc/RFF3pWhyQzGxvLQRInkBCozLik5VrTtswOXfbcO1/2yEbfyvCUdN0D5bDX6Lj+CYr8BqmUpLCxEwLIYKN+vh/LDelzvmyOmChJzxND5V/9E1/x2HX6aE4l8s1PN+URm70jBDR03iWtxWW+m9JdR2ut/3YTafwbiGrqH63350vGbfwvE4JWxeHlcKOW/Xpx/LZ1zDb1X44/NqNV5M5V5g0jHc7ZwnsrXa/DU8H3Q27ir6NS4iI0Lt+r28+5WK2NJO0k3iFcXC330j17W32iYEnFqxlfy38N/rzy/yA2lp54NtaIUGLV/uGz5IjbDX0VcrTLlwHpsn+i6qWgiOjYgPE9LwuoxWP9XJyz48ythVub89jnmknh/UZevsWVEZ6RsHC+6l6yRJ+km4qn+E7aqZTjbsTxasoZm2AyaMeLhSiR+qMy4aPR2fDPlEF4cuhtvjA7Ba6P34o1RIXj6r52YtSO1CjEuPNy5CLO2J+PFYZTHyD14k9JzHqeiFyjt7/MjkaHzP+Ot7/X6MA3epDK+MmIPXqfyvk5pX6drfjFhP3ovisCnE0LxKr3Heb5Gepn2f55yAF9MpOMj1fMpHaf/ffZhdF8QieeHh+BV9Tg/g2f/3ok/qSxGuzQupfiI1N+7W238SiomvSdeXUwE5D6u9DIYn1voFiNzJBcOu9ILce0QB5S+xk3is7TZcu/mro0inqbe4L8yrjZxV01+mgiU9ZoXP0aDxObFHr0ExoPzkLZ5IqKWDEPojAFCHNeSuW0KzOELRFBuxS0tLG5tWaLO33L2Z8wVgbmixUXLcypIJH45uXHxzuvCMSP5RruI/+BYF37NMSI2p5srYu/pFeKdAt/mLBRpOD3HiJy6nGJ0UsV4y8sLL+bx+VRWkU7d6qnMJps3RkZfkqf3fnIMduSSRNnUexSvzQ5YbC7ofHn5RO8ZLU7xbLzXrToXsXHheVqq07g8T8ohcXzLxccg/Z1XDjBm3jbGLWa/XRHnFrPXSs5feL4YXmSxxXgrbhheAKWfYab4LOm9y226zL3wzvZ61uUw58GUegjGQ/MqMR28PhEZmKglwsQ4YrzifR55dNJWFpI1grbh82FK2HFOZstlFdMzJBOY7DBoG4qHK5H4oWLj4sVeUIiguDwR08KxKCIuJCZPxHkkZJmrYFy8MS7JWRZK641nOVVtJm2i68dreNh0Rdfj48XQ6GzYEZMj0pROvzMmV5gOjcEh4mwC1fvxve/bZ/F7wbG5ItA3PN2IdYezyry/LjwLu5N04AUeTxVpXKoEB+LyFA4m0hRSH9LNpIuH7vp2Vw0yaUYf9OCPzQ7cPtKM+ydb8PtmJ9YlupFrkybmv4a7hOLIrEw6WIB3lnpX7+YJ9qaEubzBuT0Ns9VPU1EcRk1Xns/lXCy46CTjokuNwrFtU2E4OAe2SszL6chriBYgM3gK8hL3w3GOjAs8PH+Ldpb6WCUSv1RsXLw/nMdyrbh3wE7c/lsgmnfdimYk3t7480YMWh0vhjpXRmFhEUauiUO93wPRuMsWkUd5Na1AvvdrdwrEU0N3Y9eRHGGEToTL68HCXcfQrvtWNOq8paS89f/YjHt7BiEwXIvtZMKa99omjpXO3yc+xnO5cPeYNt+Gb2dH4OaOm9C0i/f95t224oafNohlBvRW2VVUiuo0LjwUuh6JA3QfJN1Nurji9Mi4KANMmmWJ3v8XSboiDN7lxCMzrGhGFSRXkryI4lerHWJW25CMIiTqvGsKyRWhqxeeEI9n3uUZhTcmucV6TjyLb2syKU3pc+DZf9m48PpOvF4S4w3OLWVcrPqMtg5TlvFcDItm46JPi0Ls+nFI3DAG+fvJvERyUK5/E3Kq4rxMYfNxbOsExKwehbyEc2Nc3NZc7ipy243at9THKpH4pTLjkp5vxbMj9qI1VfaPDdqF9gN34b6AYNShSnz4pqNVDM4twtiNCWjeexva9duOh8kIcV6sR9X87u5/ou4htedz6ZxHB+xC217b8fPsw9DofXEuJ7JsXzrlGYwHKe3jnI7Uts92UW4eTZRjcuKzyQfRuvd2NX8qB73HemTgTnGsPt3b/L0ZcDjc+GNhDJr22Ib76Djn9TiVuVWPIHw4KQwGGeNSGjYu1Tmq6OJGHQ4974j6H0OFTclBbRFmHHah82anWGuo3miLWKPn5qFmMa3+q4ts+GWDA0P3FGBRzPFFAnlWWknFcCtWRHYxNh0txPRwl1iY8YtV3uULeIkCXiX6ykEm3DXJik9X2sXz5aUF0kxlf+N4VFHJcGgfWLbsCptOu0TM+OqnUq5OCeOSGokjZFyiVw5D3LoxyNo9nUyHd0SRPzNSFXFaW8RiMkKzkbTpH8p7BGJWjUBe/L5zYlxEV5teGwWt9n/qY5VI/HJy41KIouJC5FoKkGsugI6UZyLRVmt0wsxLuKoGp2L4/SJYnC5kmZ2Uj1PkkU/iFot8yitTb0davq2c7GRQvOfydQ10Ll83i4wHldmbdRn4mEd07+RyGdVrsLjsfKxAzNninU8my0B5032VPo/LkmdxIUPvgFOc64HR7kY2vcfXFmWm9/NJOiqPt+Wnsvsvy0VsXN4nVXdw7sVLFedxKSAnwxXnITIzbFJ40cJXFtpEiwwbmRojzLh9lFmYm4ZjLKKVgNf9YWPjXWDQjeDUQsTkFiPF4F3Thytwnoqfv74XausNfz15CQFuAcm2FiOdnhEvMsnPKZCMyawIF/oFO/H5KodYZJIXjaxPz6gOiVeLvm24WaykfddkC51jxwh6VpspXUxuUaWxRmXmcSmNPV/7VoE5x80tB/4q5uqS05QLoyYeCYGTEbV8MGJWk8FYPQqpQRNF3Au3mPgzJicTmxZz+EJogqeRERqNaDIs0SuG4Mi6sdAlh59148JdbCgwwW7U8mJeEslJqdi4MMVwuN1IyDAiKkWHqGN6xJBiU/WIPJqPLJ2tAhNRGg7OLYaWzElUih7RJM6DFU1KyDRW2GpjInMQc8xQkoavy3kcSsqHjsxHWbzGhSeVi00zlOQvtpSGj3nnf+EFEYvouiaRl68somy0Daf7yjHaRY7uwkKkZJnpXnUl57EO0+skrZHe5zWWpHFR4VWPf/LuSiqlGiag01g82J1eiMVkaEbuc6FToBMfLreLVhpe1ZkXObyJzM3lA01Q+hih9DfhxqEmNCLTwwsePjmHV2W2i1WkO250oPMWJ3pvd2LgTqdY1HDs/gLRTcWtP/OiXFga68aqeO8ChxuSCoVB2JpcKBY7ZHO0O50XbywSKzGzgQjLKhKtR/szi0RX1660Quyg83gF6y2UbhPlsT6xEGsov5VxbjJmLsyJdGFauAv/HnRhNF1/yJ4C9CcD0iPIid8DHfiJDNknK3lRRrvoVrtjgkUYt2v+onvsS/fYzyT2a5Kha/WvdzHH1xfSPa52iHubTPezjq4ZkU1/TJHxOR0qNC5JSUnXWDlI91ysXaTXwJpzDGn7VpDBGEpGYziZl5FI2DAWOSEz1NaTyg0Mn8fShc5B8uZ/RR6cVzQZoqPbZ8GsTYQtP50Nhf9yVJM8IrA565hdp6uvPk4fHKTLa4lILk2uIb1OukW8UqnYuHi/1Gl5Vjz99240+D0QLbtvRaseW3EHqdbPGzBsTbw6suZk8CrKboxZG487umxGi65bRB6s+n8GosOgnYjPMKvn+uBrF2Na0FE077YFTShNSzq/BV2/Ke03+XMzpu84Js4pbxwW7U7FnT23ijRcTlbDzpvRttc2bDxMpp4wkiH6dmoY6v4WKLp9OF+OXWnSZQuVbzNW7E8V55ntLvwyMxx1O20S7/vKXfeXDXh33H7orP4mwjs5FRiXWiQe/XeleHXhwS27vBr0PeKVpHKqwbhUBM9QoHN4kKwvFuaBDQN3jywhgzOBDAGPjOlEJoC7Q15aYMOD07wGoPE4swgSvmmYGVdT5c+G5yraXvu3Cf8bbMINQ7zvcUvFLcO9rRbc4sMmgVsxbh9lQR1S3dEW0QJUb4xZ7HMrR206znnzeZzmNtKtlJ7z4fxuJIN1/RATrqPrsPHgLpsr6PrX/e09r+5os4g1aTvJgidmseGy4du1DnQnQ8Mmi83VqjgyUmSKeOXr6JwiZJq9CztWNxUaF8Zh0nzktuSiwHx2WyhsukyxwJqnqBC58SE4sm6caCGJWTUSsWtGIXXrROjJjAgDE7m4xKCUFh/nWBbNzqmIWz9GbWUZKlpwNIcD4XZYxA1b8jPpmpoTylBd4tYWT6GZ7klTusmWg9y49SWLxKu2Si5d9pCiSV+QbuQDVJF+JP5znoD3C5+Zb8Mro/ajac/taDtwJ+4ftAv30bZx560Yu/5olRZZ5Hlcxm9KQuu+O9AmIBj3/7ULd5NhadJnO54ZvhcJGu/3oywezNiejNb9KE3/YLQbEIwWtG3Wj7a9t2Ns4FEU+RnVszo0Q5SxJaV7kK7xAKk57T/w125sjvStb+TBiMAkNOm5DS2pPC0pX1YTyve1sftxNMu7fpHN4Ua3xTF03na0ovPupXzv5HvvFoTPJh2C4cyNC4+U+ZwUS9pNup50ocGz2w4myRbeU+EsGpdTgRtMefQMr9LsLPSUrPbMFT6v8Jxl8XYxHckjE6T1tqiIlpNj3taWjUfdWJvobYlZdsSFRdEuzIt0YRYZiRnhLsyJcGFBlAuLY1xYfsSN1XTeejo/kNJxy4uvpYZbZSJzipGgKxZdY9ydxatKczl8q0nzitRsGqoQVndWOalxQWrqtVZd5i4UWvxW0tUhB8miy4LbdTzIzpaXjpTgeap5GU4mZCTi140R3Ucc/5K7b5ZoVWHl7ZuN7D0zkL59MpI2/iNaWTiWhdMmbJkCY3qMmiv9B6EfeGMum5azZ1xQYCTTok3xWHNup0dYk9SbxBUVSC4Sz41QW+qS1dck/r/A2kv6MjU19Sf1fyjpxF8EXqsoNdeKeI0ZiVlmMc1/Em2PZJqhN1c89X55dJYCxGstSNB680gkxdN+co6FjI3/XyLu2kmkNIl0Hl+bz+c8eKs1OsQfHOWxktk4mu29zlFRXrPY5+uZSma69UBvdSKW7sFbJq+O0D2m59lUM+YR2yyDQ1yvdLk5nSbf251U9l59937i/fsg4zKVnvt1pF9I+0i+z+MHEn9v/X1u55u49bY9iedY4WHLP5O4RU9SVc4T4yI5dU5qXBibSfuCw5TtclfzhHTcMsETtHkcejitpIKyP8BFBQ5kRe/AkTWjEb2SW06422eEaIE5sna0iF1h8T4fY3MjTMvKYULpoavhtOSruXnhvw5NeVnwOPWiFam6h3uXrAStz+IfEYb7nH0/iiwHiR/0fKlLVktJpf9PpIwcOXKR938oV7ZFyDbaEMaxHhzLkWLAYY4xSTciJoO2pBjeF6+NiEo1ivf5vLBkPR03wO0uEjEkPOdKWArlk+oVn+tNx/l5FUt58PYwvS+u5RPlydePTPNe0yeRNs2IWMqHWzvYWKTmWHEgOb8kTQTHt1C+fE4MnSskymwgs+L7nnuNBa98HZnqzTuK0nGZj8/N4p18j2fqjeLy8rXVrbh32o/ge6dr8vPi9BYyTb60FUHGhVdQ5kqf5yjxfQ5uEn8280j+PrfzSbzoIZuvIaRvSby4ouRUkcblgqVS48LYdZrpKDSfcUXPZoErdh5xU2T3LisQuS8IWzasgd3hf+0TS1YSEoOmI4pbX1Z7jQsH7wqTosp7jIzN8iGI3zgBupRw+nHy85cr/SBuXLca+3dsEN1ThbY8YWJYLh76fYb3xy1TNr1mhycjg/+aY/gvoLdJa0m+H8hnSJJLl+9IvopyDukxl8v1mfpfVLAwJBVt+25Hi7470LJfsFf9ab+UWqnHxFZV817b8fSovcg28UggB94ZfwDNe24XXTa+c33p/KpUXiKNmq68WvTegSeG7EZIQr6YQ6b3wmg0+XOLt8unVBrf9Vgt+uzAw4N2icnjvHjNCXcr3U332aLPdjG3y/sTDyCXyu6DV7/utigKLbhLyV951HJy+ocG7sKeeN8fKyc1LtPouTPPkrjrtoDEn4kMbL2UUI3LPGlcLjjYuLxdmXFxGrMb2wzaTE+BmAnWb6XtT2x02Kxw9wmKrbTRID0pEnt3BGLU3/3x7htvoFWLVnjxhVeQnZOrFulEOD5Fc3iz6DaKWTlUGJXSEt1JK4Yidc8SOAy+H8YT4QDFN954Cy2atcRLz7+AXp1/xaZVi5EUcxCm7BT6LbUI88EmRpi0UzAyhWTIHOYcu8WQ/oT62ErDBuYl0n7SIj4guSTh2Ui5e2g16WE+wFBF+on6X1Qwf08aWvYMQoMeQWjUY1uVVa/rVjw+bI8wLvlmB14fux91u2xFIzI0jaji95dGHK/oPT9qSKrbZQs+nBAquq9c7kJ0mROB2r8FolFvuk65832q1z0I9/fbjq1qcK7PWBzJMOKRQbtRh8rZlMrRf8URFLh4iLcXs71ArFdU/8/N4tr+8mbxs2pN6beWGCP+Q+V4PqUpF+PC8GexjsTxRxfX7LCSiulqvOeygabspQnqfwzJBcV7YgI6I7c+VoxNr/3ebc8vdlkqHh7NlT2/z60qxQ4dGRY2Ohk4uCsQMyb+g99/+RFPPtoe9es3Rq1a9VGzZj3UqFEX9eo1QcjefWpxKsaQHouEzVO98StrhiNx7QjE0j4H8+bE70Nx4ckno8rX63HXXffjlltuF9euVase6tRpiHva3YUvPn4f40YMwZY1S5CTFkeWzihWduZ74Yn4HCdZdJJbjnj0ldWQOVx9XBXBM0/e6d2VXIKwcWnr3T0OVaTqqCKuzIthsDqRpDUhSWPCUdpWVUkaI9I4XqWwGIXcxZJvReIp5nFymRGfaUR0qkHEnXjoH7dianWVX0fcS5ZZjBLy3udxcVcTD43mPLwxMMff49gbrc5W6bPg55VIeZjtThF3k5AQjx07tuHA/v0wGAyU13H8GBeGZ4rl2WEvE68kFz999A2UvqbUH4LI5PJ/N8kFQ1y+By2mg6f8P3mdi+DgKy356TO5VaJ0lxHvc/wLdyWxUTHlHMOx+AisXz4ffbp2whuvvoa7296FGrfVxk03347bazck49IEDRo0RcOGzYRuuqkGli1fpRbp5DitRmjD1iNs1VjsXz4W6SGLYdVp1HdPTvjhSNzR+i5hVvi6XIb69ZuiTt1GuPW2OlS+mmjepDmeffoZdPzhG8yZPBZxEftg0B6Fx073WGwVZoaNSmnjIrqIdJm7dLokMUrkEoF/6OVfp9XAcePCFMHsKEC6zoF0vQMZemeVlE5Ko/OzjN6FB3kUEc9Qy/n4O/9UlZrvQEKWVcwFcxxv8CzP55JG7/tL5xOXI9PgFOsulYXjWIrIZDlgLAnc9cH5F4GHPFd+H/y8nGJURn5eNmbNmoVp06Zj7NixWL16NRyO4+WuwLhILkX6GLtePtDmeWUlsCrBA0uBdDDnMxkmDwbvA5rNINPSz5agBJiaq59kxVgs2hp2gyaMzUshmxWXSbRMZCVHY2fgGkwYMxyff/ge7mp7tzAn3KJxGxkCNiuljUp53Xbb7RgxcpxatMrZneHGy7NT0GFqEhbFVjz1eHmmz5iFuvUai7L5Kwerbt3GohWoRo06tN8QrVu1wXtvvIoRfwVgw8rFiD+8B4XWXGFWRLyO28wjo3Ks+oxLKUCuBomDGIeKV5IzoqxxAZbsSUfbvsFoTGref2eVxMOUG/bajg4jjse4vDEuFA16bPN7flXUtB/l2WcH6lO+bWjLXU8bI7LIaBz/cefVqbstjELdzlvRIsB/PqzGfYLx4KDSw6GPw2sxvT82FNOCUthUqEe92JwudFkcjYY9t6GZn3x9akrPqg1tg+Lyka9Nw7x58zB79mzMnDkTi5cshk5P31UVaVwkZeit+0LpadyqDDAXtZ8PjD7gQVAqkFX1qkVyluBfg1iyGisSgE5BQN0JHjIsFg19XlOUvgZuIa0aDov2MXNumiElLky0SPz60w948dln0aJpC9x8cy3UqMndL41Qr1yrysnEBuf9Dz6Fy+0bEVAx+7OK8NBCO2pPtaPuNAdazrJhSXzl6ZhOv3fGTTfe5rcM5dWgQTNhcOrWbYSateqL1qJ6dRrg0YcexleffYpxwwchPCQIhpzUYocp52P18VwK8ORpbFo4mLGyrjFJFShrXDxYuvsY7usZhFa9tuLOXkFVUjs6t2W3zXh62G7R0iJiXEbvRZMum/2eXxW17h2EB/7ahZf/CUXf5bEIPZoPO0fFlYKHPndeEImGf2xGOzq/fB4+8aRxj/TfgUAyPl6OGxQrmZ/xGxOxueS941jsLvwxN0JMendnr20n5OsTT3L3YN/t2B2vg92sx8KFC7F+/TosXrQIW7cGoaDUb4s0LpIT+AFXKb31Lyq9LfOV7oaca/42u9tNdeO9tcDIg8DODCDb6p3PpJRvl1Qj7mL6vrs8SNSTUUkEOgcDzywBGoyzkVkx25Vuxlilt6mf0ld/euEWg3p0+v3Jxx9H3ToNceutt+O2GnVFS4U/A1AV1a7dAG3b3ou8/ON/FfnjUHYhHlloRZ3JFjSf4VWDqRa0mmWlGz25eeHRD598+iWZq5p+y1AVeVuRGqgxMnXx4H0PoF+XX2eqj+VSgeeQ4Nl/x5CkcakGyhuXzHwLdsXkYGdMNm2rruDobBxIzBNDod30//3QUT22R/k/tzLxtUOO5IghzXlkhMq3hHjxiOvwUOftdO3dsf7zYu2k9/dQfrlG3+jB0vl5xHwxPIKoPDw0moeCB0fnYFcsyU/eLM6fy6u38HDrYhxNTkbogYMIDw+HXk+/hKWQxkVSMbhMCbDUULqTiemi/5sqy0ClvzH52r9NrlvGAXfNAT4gM9N3N7AgxoPgdA9i8oBUE8+UC7j8T4ckUbFRNZ1tA5IMQFg2EJjiwYQw4Lcg4MXlQKOpwI0jCnDFQKNB6WMOp+c/X+lm+kW0rnTLv0H9kE6fZzt0GNmqRWsRWOuvkj8VcatGixZtEBVdbpnOUhzMKUZ7YVrMJaaltHlpw+YlqWLzkp6eiSeefFa07vgrw6mIW5NaNL8DLz71ROCjrVqd+cO8MBlIGundlZwJZY2LpLrgOB9/SOMiOSX65DYTRqaX8Vulp3mw0tO4VOlpCFd6GM3KQDNqj7ah1SQnHp7txotLivEhGZsftwK99wBjqFLm1ac3HaM6jCrqFDI4FqqmLqZWG74Vnvk3zw7E6YDdmcCqJGBaFDAk1Nty8lUg8NZK4KkFRbh3ugtN/nXg5mFWKL2NxfQ8M+l57iBNV3pZutOz/oiec3vld2P1x1BSWa9499WXZrdq2UZU5P4q+KqqHsedNGiKBQuXiAdRHq2pAM8ssaDWJAtalDMtPtWZYsGdsy3Yn3F8DojSbNseLIJyTxbfUhUJ00KG7aVnOgQHLRvGU21fqvAU46O8u5IzQRqXc4s0LpIzIgBXKj1Ntyh9DI2UXoYnlG6GT5Xuxj+UrmRqulLl21W/Tuli2Kf0MEUpfY3Jlw8wZV33t8l88zBT4e1jnWg0GWg3F3h2OfDJBuCPHcDg/cDYQ8DEw8B0qvDnxQBL4oDVZAA2JVP9lerBnkwPQjUeHMoqxuFsD6JyPYjN9yBe58FRgwfHjPQHutkjFn7kVg02EtwKlEv7WVYgg45zy1CykbtjPGQyuLXIg0jKJ5zyO6D1YB/lvyvDgy3HPFh/1BtbsoiM12wqz9RIYHw4MOog0I9MGZuzt9cAjy4C1ctA/Qke1BhpxQ1DTM6rB5l0SoAxQ+ljjFe6k8nrrA+mZ7JE6aIfr3Qz9aVn9KPSzfiWaEn521ZHCcg9d0ttIDX45rdefXFW6zvakiGoWjxLRbrllloiBqU8FpsDB6MS0XltGppMt5CsJ5iWpnS8wTQrvlihxfZD8dDp6dMpx9z5i3BjFeNbKhK3Lt1BRu3FZzrsHP33n7z+0KUMB+aO9e5KzgRpXM4t0rhIzgk/aP+ndNfVJzNzF5mbJ5Wuxrfp9bdUYXdTehiHKD0MU8kALVd6m7YrvUwRZITild6GZHqdrvQ2ZlOlryNZlD4mJ22LlX5WKAMcUP5y4MrBDvxvmBM3jSxAzTEFqPuPC43+daH5JDdaT3Xj7hluPDCrEI/MKcR9MwvRbpobraa40XSiCw3Gu1B7rAu3jS7ADSMKcC3lc/nflO8gUoCd40l4JetCkp2ubaRtHpVHS+VKpW0SvT6i9DIeINMWSNsFZND+IXMSoHQ3d1J65H+mdNO/QvuPKJ3NLZXfsmqS0eMRqOcX9Dtw1dsvPz+UhzyfScsLx5588MEnZXq+2bQciEzErtAo7AuLwa9rNWhIBqXJDCuasmERsqLeVBveX5aLbaFHsOdAFPYcOoK8cuZl4KChIh7H37WrIh6N1OaOdnjn5RfWTB3W41JuafHBxq386teS0+C/MS78TTvd9mpf2lNN7zu/orSnmt/pIY2L5LwhIPhKpZvnBqVXzu1Kb109MjMNlQBjYzIMzZSeVPH3tbRWelnbipaJ3sb7yDw8JFp5+hmfpfdfIQP0NpmfDyndF0p3/fe07ah01XdWupp6CjPR1fiX0lXXT5ilbobf6b2fKc03dN5nlO59pWv+m0pP/UtKH+tTSh/zo5T/A0pf471KAJktDoLtZblD6WtuQec2FS1MAfb6Srf8ukpnbQ1hzC50Pnvn1e4P3ne/aHmp6mii0uLhx88882LJDLpWuxMHopKwIzQauw7GYu+hGOyk7Xers9F2rgX3zDUL3TnHgreX5WHDvniEkrnhc4NDYxASHod8g3epfofDiVdfe+e04lv4XurRPbW78y58+s6bCzwZ+3zT+Usk1cKZGZfjlb0rNxemgwdh3LsXxt274UhJUd85W1RkNCqLUKzIuPg4uwZGGheJRFJCt1++/PSJR9tnNmnS8pRbXzjOpXHjlti9ew/9sIBMSyJ27PeaFp8ORcRgyoZ4tOh9DG36etW81zH0WZiAiCivsfGdG0yGh82L2eZATk4e7rijXcnEc1UVx8M0btwC999zn/WnLz/uSb95V6q3KpFUG6duXMpW/MUFBchbuRJxH7yP0GZNsa9eXey79VZEP/ccrOFh4pwipxPm0APInjsH2ulToN++He5yM8oyhRYLTAcOIG/9epGnOTQUnqIiruxh3LULOfPnw7BzJ4pKTehW7HLBEByM3CVLYTviDbD3FBfBcvgwtJMnizSWyEhhpIoLjwfQu/T50AduEtfJXb4cxj17xL14KXuP1Yk0LhKJpAwzRwa0eeXZJ7fc2aYd6tar+lwurJtvrIGx4yYiKS2XTIu39cSn3YdisTcsFj9PikPtHxLQ6Gevan2XgHeGx2M3nbOHzimdhltrDsenYu3GrWjatJUwR/6u609svJo3uwMvPvNUXK+fv3lavT2JpNo5E+PiKS5G1qxZONioEXYpCvaQ9l51FUKuvgp7r7wSid99CzMZkfQBAxHWth1CrrpanHegSWMkfvMNrBERIh/GGhuLhO++w6E778S+mjWx96abcPjuu6HftAmFdjviPvoIIf93Pb3fBrmrjs907TYaEfvmm9hzyy1IHz0aRXYrsqZPR/QLLyLy+ecR/+WXiH7pJUQ/86woK5sXt8mElO7dEdqwgTBZITfcgEMtWyFr9mzVvEjjIpFIziHIDb7+m4/eHfrgffdbmzWteutLzZp18PHn34munj1h8WVMSAiZli17j6B9nwTU/yURTX7zqgHtt+uaiAVbjuBARFnjwgqNSkbHP3qK1paqmCgua6NGzXHf3fd4Pnzr1enLpg5rqN6WRHJWOHXjwngrdVNoKMJatRJmJJSMQ+KPPwrTkD1nFrJnzYR20iQc+fBD7L3mGuy5/HKENW+Ow61bk4G5CrspTdy778GZkYkCrQbRr72GnWx8/u//ENaihcg3rFkzpPz6Kxxp6Yh95RXxPqeL7NABluhoUQaXwYCoxx5DMB1P7tsbuSuXI4bOjfv8c6T07YP4jz9GaK3bRdoDdeuSEQqEbsMG7L32WpHXITJdh8ks8bXiqKy2uIqnRagOpHGRSCQVMqrvb/e++dLzGzhwt76YifbkxoEnonviyecRGHwAeyMSyxqQw7GYsOYImndKRMOOx40Lq/ZPiQiYH4dQMi7c8uJLs/vQEWFc3nz3Y9SsUcfvNX1iU8OT6HFL0bMdHg/v98d3b6q3IZGcVU7PuBDkXVK6dBWVP5uSYz17oshWdp5yU0gIQm+/XZzDpoa7a9w5OTjWpw9CKM2eyy5DxogRSB06RJyz78YboZk6FQUaDVzZ2WLrpq0rP18YF1+rDiv+k4/hNhpQSNeMfPxx8V5Kv77IpPTxX36FxF9+Ed1OLrpe3tKlONi4sbhG7HvvI6V7D7EfcvllSBs8WOTv1ulQkJkpuqu8xky2uEgkkv+IX775+NOXnn0mts0dd4rWDG7V4Cn1y5sH7spp0fJOLF8XhP1RR8sYl4NkSr6bEC9MSuNSpoVV7+dEvDk0AcEHvC0zvjR7DycIE/T4E8+hVs26J1xPXJNbg6hMLVu0RodHH9V88cFbvTzxIZfqpHKS/4DTNS5cwUc/84xoyTjUsqUIyC0PmwI2GftvuaXM+870DIS3bSveC7vvXoQ2bSryif/0UxS5T5zBttDhKDEuISRhXsj4pAYEwKXXI+b55xH94gtkXPoh6oUXsP/WW5E+cKCa2suxrl6Tdah5cxzt0gUh114r8jvYrBlS//pLtOqcC6RxkUgkVWLvykm1fv36k2+fe/KJyHZt7xJBr+WXCeBgWG75GDd5NvZHHjcu+8JjsWFPLJ7sn4A6ZFJKmxZWg46JaNM5EUu3HRHn+tKFRidjzuI1aNvuvhMCc3l4cwPatr2zHdo/9FDyd599MGjiX30aqMWVSM4Zp2tcOLg2pU9fRL/9tqj4XVll1wHioNmM8f8i9qOPcLRzZzgzMsRxhmNWjg0dgthPPkEsmZUjtI1+511kzZmrnkF4PCi0WkVriCs3D6kDBiDqjTdw9PffEf/1N4h8/gXE/fwTzDExMO7YgdQRIxD3/Q+Iev0NxH3xlQi2LY1+40ZRlvjvvkf+pk3IHDsWMXTNyBdfRNSbb+Fonz7Q7wpGEZmks4k0LhKJ5JSg342rf//mk++fe+rJVe0ffAhNmrQgI9FcmAhucWGD8Wf3fqpxOSIMyKHIWPy7+gga/5qIRqTyxoWPs3npNTdOtMz4jEt4XDqGj52COnUbiWUFRCtPo+ai1efh+x/Acx2eCP7yw7e6Hd69tKZaPInknHPaxsVoRFLnLgh/9FEkdekCZ2am+s5x45I+fIQIkI378is4j6WK40yR3YZkMgpsGiJfeklsDz/RAdnz56tnUC6FhSLYlvNP6dULR7t1Rdgj7ZExZizy1q1HUs+eSB44ENqZM5G7ciWODRuK2M8/R0SHJxFNRkS3OVDNyUs+nRPx7LPCrJj27hXHrLExSBs5gs5/E2EPPYSwhx9GCuXrb8RTdSGNi0QiOS3o9+PK37//7OHP3nt74ItPd0hs3bKNsW2bu9CgfmO8/d5nOBibJrp6eDI5MZpocjxu//FE0+ITdyG9PpTP944uCglPQHh8Bn7v2g+1atUR87Dc0bK17anHHj32+Xtv/fP1x2897vEk3agWRyL5zzhd48KxJTFkOERXUevWMJRr4fB4inGsb1/RrbPvhhuh27hRfQdwHD2K8HvvVbuK7hMjibjbJv6zz0S+PhK//VYE3UY+8wwin35anJPctSsKsrORMX48XbeNGHYd+8YbiHrlFWGkouj1/ttrI7lLZy6EyMfjLkTK73+IrqID9evDvG+fOM648vJEEHFYy5Yi//21apUpa3UjjYtEIjlj6LfkyjEB3e7r+NXHw++8o+XMd995Py5we4gwLRHxqdgelopH+qeh3q9paPx7aomalNrn99p2T8Oi4FTEJpHpCY/H1p370bFjp4w2zVvM+/rjd8aPDOjyVFjY1KvUy0ok5wWna1yYpJ9+8sadXHUVjvXogUKjURynPMU2d9ky7L3OO3onhsyFicyNNSpadPeEXHmliFdJGzgQ6SNHikDdfbfcgmMDBsJ86JAYKh379tte4/Lkk4h55x2xzZ43T+St37oVoTVuQ+SjjyHiwQeFCWLjcmzwYMS++57ofspbtw722FhhTHxDtg/QNrlHT6TRNdOGD0f6mDE49tdfCCfzxOXkYdh5q1eLa5wNpHGRXCTwzLXvk/4gdSF1IJ0MXtlf1n9ni7CgZQ1HDR/+2ryFK94K3rXru1lLNq1/q19w+gu99+Y/2euQ/rFe4YZHekQaHu4eaXisR7jhyR6HDM/32p//Sp9d2hEzN2/fsyv4j4Ur1r01dtSoN1bNHdtazVYiOS85E+OSv3kzQuvVExX+/ptvRuK330E7dSqyVKUPHYbDjz4qAmnZWBxsUB+HmjZFyBVXCBMR/fzzsCcmokCrRczLL4vWGz73YH06r3FjMj3XiZFGSb/8gvTRoxD53LNI6d5NdCNxVxTPxRL19NOIfOBBb2tM797InDwZ4Q88IIZhx3fqhNjXX8f+66/3DoeuXVu06oTWvl1ch8shDBSJy8d5RD31FJxpaeodVj/SuEguEpqSQkkDSN+SFpBeJTHXkJqQfCssv0uaSGLzwnA8Zx3vruSs8KSiXBk0ddhNkyZNuiVg9NJb/xy9+dZvVfE+H5s0aeEtq2ePvfm3l5rzByaRXDCciXHxuN3IGD1aTOLGxoArfjYALDYzoXXqiFaN5N87YS8ZG2492UEKufoaMWkcLw/gwxodjcSvv8KBRg0RQkZjz1VXIfzue5D4009IHzMaR95/FzvpGA9zZtMi0sTGIJnMy+GHH8Eueo+HVfOw5vSBg3D4vvtxiAxM7HvvIfKxxxDZvj1yZs9G/rp12E8GhssXcvXVorUohAzS/jq1Ef3ii9AHlo2NqW6kcZFcJLBxWUzyDSp5hzSLxDGbP5GmkpaQHlD3j5JeJD1HmklaQ/qQdBlJIpFIqs6ZGBeGp+TnKfPjPvkEYWQUON7lUJs2OMCTyD38MHRBQWQ0CqDftg2Zo0YjY/Bg5K9ZC7der+bAqAG9bhfM4WHQb98G3ebNsMXFwRIZBR2lNe4MRu6K5bBERIhrchoqu5i8Tr8tCHlr1sCqTvnP8Hma8eORNW0a7UfCqfWOeuI1lbgrKI/KzNP9561YIcwMx+hw7MxxvGWqbqRxkVwksHFZRmorXinKI6S5JD5+H6kjKZH0Oekt0j8kNin3kz4g0d8xopVGGheJRHJqnKlx8cHzujhSU2FLPApb0lFYExJhS0hAobnsSullYXPg06lSUZrqMBzVkYd/pHGRXCT4jEsb8cob4zKb9AyJW17eI00hsXHh/XEk7joaQ+KYGI6NGU+6giSRSCRVp7qMi6RqSOMiuUhoRlpH4taVq0k9SL1J3JrC3UAcz7Kc9A2Ju4QmkVqRlpLuJfUhLSJdTpJIJJKqUz3GpXSriW//7LVaXMhI4yK5SPAZk5WkhaS/SDeReOZ3NimrSYGkL0gtSCtIX5G4C2ktidP+TbqWJKlGHiRxYBFzK+klki9KWiK5KJAtLucWaVwkFxHcWsLDoq8nlY5V4X0+zlvf8StJ3DLDXEfytbTIGJdqZjCJXSTDAUgbSc3FK++2vndXwK6Rhz77JpXj12xyGpHYhUok5yXSuJxbpHGRSCRnE+6D6+XdFaaE++N46Bf32XEzGPfjPUVit9mPxBHSHJRUl/QaiZvQBpJ8rTYSyXkHVaRfq3Wq5BxAz5uHkEokEslZoS+ptHGZT+KApE2kvSQek34niU0Kj1fnFhg2L1+TeEz7PBI3j0kk5y1UlzamyvRjqXOmh9VHL5FIJNUOR0nzsC2Gu4Y4Groh6VFSECmW9CPpe3V/uqoXSDxT4EiSHOolkUgkEonknMDR0NySwjEqHJjLY9TZuPDQLm55GUricezc4sL91r5upDtIH5E4slquzSCRSCQSieScwIG2o0gc28LdRDwzILegcDfQKvXYkySOlOa1Gni411gSj0B6lsStNbKrSCKRSCQSyTmFW03KT5LDBqb8MWlSJBKJRCKRSCQSiUQikUgkEolEIpFIJBKJRCKRSC5mFOX/AR2CqiSmF/20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8" descr="data:image/png;base64,iVBORw0KGgoAAAANSUhEUgAAAi4AAABpCAYAAAAdiKgiAAAAAXNSR0IArs4c6QAAAARnQU1BAACxjwv8YQUAAAAJcEhZcwAAFxEAABcRAcom8z8AAFdkSURBVHhe7Z0FfBTH+8a33v7+9QLFXQqFulGh7u7uXlra4h6gxbUUd3e3AAGCBAiQECVGQuwueq65S3LP/33n9kISLiRAoMh8+Tyf3dvbmZ3d426ezLwzo5yPALjCbNbc5jRmN7Hq0+805ac/YNdlP+wwaB9n2XU5j9jzMx606rPbmnLTm3ksWTWTkpKuUZNLJBKJRCKRnD08Ol09u0HzhkWn6WfVa+Y6TNptNp0mxq7XZNsMGrvTlI1iux4ospCs8DgMcFlyYTNonXReHqWNo3N30f4iqz7zb4de84HTlNM0ICDgcvUSEolEIpFIJKeHJz//BntO5iNuc243MibbnaasLLshq8DjNACwew1KgRFF9ny4rbkoMGeDzYvDmCVE54vXbF6KbPkApys0e9O6TLAbtIVOY1auTafd5zRnD7Tmpz5tsWhrqJeXSCQSiUQiqZwCS1Zrh0nb02XO2WHXawvZZLBZKXbohEFhM0Km44zExkYYGrtO5A2XUeRbYM45YNVphlnyMjqoxZFIJBKJRCIpS1hY2FUOvaa9w5Q1k8yDFm4TUGhhIyFMhj/zUZ3yttBki5YYFNu49cbkMGg3WnSZ7+Xm5l6vFlMikUgkEsmljtWU/rzLnLPcZtAWcctHsUMvunn8GYxzITYxomuJTAy3yhSYc7fbjVnvBQcHX6kWWSKRSCQSyaWGKSe9qcOcPdVlzXVwKweZl3PSunIq4rgZjothA0NlW8+jldTiSyQSiUQiuRQQQbcG7e9OU3Yam4JCW75f03A+iY0Ll9Vh1NpsusxR9vz0uurtSCQSiUQiuVix5Wnvs+u120TArUNfxRYWDezGHDgsJjjMethNeeK13XDuW2cKbXnCwNA9RNv0ma+qtyWRSCQSieRiw5af+XmBKVvLc6yc0sggMim23HhYUjbDmhlK+4niuMNihMNmg8NqJVlU0T4fs9nVLb9Px+lcr+Hh656Z4WGzBTe3vmQ5LXkZ/YDUa9VblEgkEolEcqGjS0q60WHQjikw57p53hV/ZuBk4pYWc/JGZC9qjZwVDyFv01vI3/Y1dLt+g35fbxgODIEhbJSQ/sBfdKwf9CE9SN2h398fhvAxMMUvhlUb5m25Ea02Z949xV1cHieZJ4N2BamhersSiUQikUguVEymjFud5pzl3MrC3Sw2vcavCTiZ2GhYMw+QaXkE2tk1oZ1Tm7a1SLeRanhfz63n1ZzbvefMutUr3p9XH1mLWiFn+QPI2/wxjDGzYctLEobI2wLj/7pVEQ/X5nsrMGXv12cfvVO9bYlEIpFIJBcaRmNqY6rcd5xy11BpidgWozAv+Tu+F8Yka0ETUtNSotfzG3tV4XsNVXNTF1lz6yN3/SswJyyHg1tejLn+r11FObnrqNAClyU7wZSd8ZB6+xKJRCKRSC4UzPmaVg5j9kEUW6sYgFtOlEbEpRg0MKdshn5vL+SseJgMSKNyxuR01EQ1QM2gPzhUmCO76czMC8sb96LVGrPTnlEfg0QikUgkkvMdnS6jnt2o3QeP7TRNC5kIsw7mY0HID/oKWQube1tK5jUQZsO/GTkNzasvupEMZF4cbFzOsNuIJVpezDkZvCq1+jgkEolEIpGcr3hMplsdxuwtoqXFT8VeqdSgWcOhEcha3AbaObXUVpbyXUDVJI5/mdcIpth5cJgNdO0zH2ItWl4M2YlWfUZb9bFIJBKJRCI53/B4Mq6z6TUiEPe0YlrItNh0adDt6oQs0cJSz7/ZqGZp59ZBzqoOsOuS4HQ44BDDps/MwPBcLzad5qDNlltbfTwSiUQikUjOJ6z5mX/z4oinZ1pyuZUCuj1dvfEn8xr6NRlnR02gndcImjVfIS90OiyaSDjM+SSd/7JWQSJgt8hC+5pFsbGxV6uPSCKRSCQSyflAQZ7mNac513l60/d7A3GNkVOQNbeeGAHk32CcBS1sCu38pkiZ0ATxQ2sjcWRDJE96ENrAHrBkhMNh5QDh02t94aHSHqce1vyMLupjkkgkEolE8l/jNKU3s+szU3kaf38VeGVymHSwag4ie8XD3iBcfwbjbIhMi2YemZZ/m5BhIY1qLIxLwvB6iB9SEylTH4M+ZhWZKsNpdx0V23VwGrMtzvzsp9THJZFIJBKJ5L8CwOUirqXY6rfiroo4KFa/r1cFc7T4Ec/LMq+Bd2I5MdLo1AN3s9m0zG2Ko+ObIGEEm5YTlTD0diT9cycMR9Z7zYufsldFIt5Frz0EmG5RH5tEIpFIJCcBlykB2v8pf5puVXpZaiq9rLcrAfl1lQB7faWPoZHS09RUCTA1V/rmt1L6WlorvQx30bEH6dzHlB7GZ5Tu+peVHpY3lW76D5Vuhs+V7sZvafsLbf9Quhp6kvrQflelu6GT0t30I+1/TWk+obTvKj0Mr1NeL1CeTyo9ze2VAON9Si99W6WvrrUSYG6p9DE1U/oYmygBhoZKgK6+0ttWR+mVQ+Wz1KC0NykBOL/DI1z67PcLzDkel4UXPfRfcZ9UZh2s2sPIWfUEGZc6fk1GiXh0kRqwm7P8YUrzpNiK907FwJBpyZxNpmVsUySIlpaKFT+0FlLnvAxbXvJpz/XiNPEEdWReDJo+6mOTSCQSyaXK+7FXi4q+c/4dSnfzI8JkCNNg6kjqq/Q0jiPNJxMQqPQ0HKD9KKWXMY72k5XexnTa5tBrPclKr10kKP3MIOOAywZZcfXfVvzfUBtuHmFHzdEO1B3rQKPxTjSfWIDWkwtw13QX7p3hQtupBWg1qQBNJzjR4B8nao9x4LZRdtw43Ibrhlhx5V9WKAMsUPqT+lL+vQweuqaTZKb9fNpqSWmkJFIslSuCyrpb6alfTcZnOr0epvTQdyMz9J0wRF3IUPUw3ktbMj3Gm9WncW7Jy8ur4zBmxcB16usP+eSwmmGKnat2EfHMt36MBh3XkmHJXtwW+Zs+gzFkMMwHJsN8aAbMByfDuGcAclc+7TU1lU5Q1wjpU+shYUQdxA+5nYwJaVhtJAyvi8SRjU40LyMbInFEA+QdnKFOiOf/PipToV3H3U06qz6jnfr4JBKJRHIxAW4lyb1eCbDVVnqbHlK66qiy1v+kdDX0U7rq/6X9ZUo3w3aq3A8ofY1HlABT2lWDTLr/G2wquGWkHbUnAC1mAo8vAt5ZA/y4Fei3BxgaCow+CPwbDkyLBObEAIuOACsTgA3JHgSlerAjzYPdGR7s1XhwQOtBWLYHkbkexOYD8TrgqAE4ZgQyzIDWCmTbAI0FSDMBKXQ8UQ/E0bnReUBEjgeHsjzYT3mFZHqwM92D7ZT/5hQP1h71YDldd0GsBzOjgckRwD9hwIgDwN/7gG7BwBebgJdXAPfPAxpMBWqOK8ZNQ8247m+T9YpBpmylv5ENWCSZmBB6Npvo2cyh7Qh6Pt2U7oYvyfS8pPSy3KH0NN+mBFTzIsZWo3YQT7jGLQr+KutKxRO+GXOgC+nhna/Fn9FQu4Xy1r0K0/6xsEQsgzVyhdhaIpbCEkmvo1aSiZkNXeCXyFrYwmuC2MD4lgEomfK/LtJntMSxKe2RNvtFZMx/ExkL3kb63FeROr0Dksa0EPEt5c0Lt7qkL//SO8roDIZJ87Oy6DKXArhCfYQSiUQiuVDpYWjo7U4xfaz0MvWlingeHdtPylcGmN23DTd5mo634Z7pLjy5oAhvrAQ+p0r9T6rcB5MZmU4V/+qjQIgGSCDjoHd44Cz0oLAY8FBFcSFTTDfgKgLsbjJKZJAicoGgNGAxmZ7xh8mQhQA/BQEfrgNeolqx/ZxCtJnsRP0xVlw/xFRMxqaATF4KPcvN9Fz/pef7GxmZN5Se+fcrv5A5PB0KzJpWNr1Wf3qjiFSZcmHLT0HupncqCMr1mg/d5m9gObyQTMpy2i7y7pcXmxgSt8bkrXtDrCRdks/C5shZ+hDyNn4DXfAwGPdPoXMXwha9EraY1WSElsF0aBZ0OwYjdeazZF7qk2FpXGJcEobVRsqMp2HVxpB5yfN/L1WQeFbGLJfTqHlWfYwSiUQiuVD4TXejMCoiPkS/WulnirtyoNHxf6M8uGMG8CYZk647uFXEg8AUICwbSDIAOTbAUajW6JITYJNmKgAyyOBwC9FeMnKrEoGRB4DvA4GnFgF1JgLXDnFACTDmKb0te5UuhmlKF923St+CVso/Sdeon9DJsek1//CcLf4q6CrLlAdbzhHkLH9QjVEpbVq4paUhdFu+Fa0qwpj4MyxltMjbGkP7ptB/YdjVH4bgHjDtHQLzoZmUxzJYyaxYI9nkLC6XbqkwMabQaUiZ9BASRrB5UY3L8HpInngfTEk7zihIl8VBzDZd5hL6nGSri0QikZzvBOBypY+hg9LLOl3pZsi4cpDF0XKiC6+QSflrH7AllbtbPDA6PXAXiXpYUs043B7o7B7RjbUwDvhlG9B+PlB7FMfeWIxKd0O40tvYTemb10L91E5EDH82aLKKnXq/lXOVZcqHNSsC2Ytbi66cMsZlXn3krXvNayyqZFpKiU2J2o3kNT2sJfReBa01pWSLXoHstb+qrS6qcRnRAElj74A+di2ctjMza25LLs/vYneYNe3VxymRSCSS85G++g+UXqa1Sj+T6/45wKC9wPpkIN2s1qiS/wzuTjucA8yPBX4IBGqMK2ITk6r0No1RBllaq5/gcWy6jP7elZDPbFp8YVw0h8i43FHWuMxvjOyFrWDcO4KMx0q/BuNsyRq1HIY948iotDoerDuiIRLHNIM+agUZF7P/e6mqeEZdtwk2vWa++jglEolEcr7R39TxykG2wmeWAYtiPSL+RHL+clTvEYHMjaYBSn9bjNJH30D9JBXFZDLdatVnRnhOc7K5MuK1ibIiybi0KWNceO0gjlOxHOaWk9JdOmdf3GVkPjgTqdOfPN5dJIxLC+ijV565cSEV2XW8jpG+wKxpqT5WiUQikZwv9LXeqfQy5r6/9sIPkr3UiMnz4LZ/yLz0NcxSP01FsRs0rxfa8jyntR5RebFxyYlD9rIHjse4iBFAjaDf0RnWqFV+zcVZlWqUMhe+i/hhddSuovo4Or4tDHGb1CUA/NzLKYjXMSouMMJm0PZSH6tEIpFIzhcCch8n42J6boFbBtVeYOxKK8K1Qx1Q+hkD1U9TUaz6zNmnO7X/CeLg3Lwk5K59TsS0eI1LQ2QvuQumfWNh4SDa8sbirGuRCODVrvhGzPEijMvwukie/BBMybvhsJxhXI8qXkHbrtds5xW11UcrkUgkkvOBXvq2Vw00ZTYY48Izc23YkFgogm8l5y9J+mL03OZEzZFm1BztIuNimCk+S4s2oYZVp0kvdlRP5c1zuNj1acjb+lnJcGiexj93xWOwhC8QJsK/uTi74tFFOes6IWFYXTIujcXU/8dmPQ9rdhwcZLb83sspioN0bQatw56f8aB4uBKJRCI5P+iub3flIJNmSiQwZE8B7p1iRftpFny6yoE5EW4kUyVpcXnEXCWScw/PD2NweBCaWYQhu514daEd90y24pk5NqyOd+O9VUVQuhtmi8/Sbsx4y2HQurnS9VcZn7J4AjpTNnQh3dV1irzGJW/tq95RQf6MS8QiWFXx/gnvVyJf2pI8/Jxji1mF3E1dvbEtIxuLBRfTFr1PpoXum8vs715OQzwhHW1/FQ9XIpFIJOcHZFyUASbN4nhvRZlrK8aMcBfeXmLHHeMtuHGoGfVHW/DGYjsG7HRi2REX9qQXib/62dBIqo9cmwdROUXYklyIafQZ/LrJgfbTrbh5mBn1RpnxwDQrfgt0YEdqoTA0zDsrSxkXm0E72lNkgcNwhqOJSslhMcEQOQna2TXJuDQRXUX5mz45wbjYIhcLlRgM0SLjNSK2qMUVmhAWv2ePWnI8PadV0/Mxfq90ep6YLm9zbySOaooEMi8JQ2tDs+FPOK3V1EWmCgUGXr9oNQICLhcPWCKRSCT/PWRcLiPjMjfWWxGW5iiZE/6rvtc2J56YZcPVf5nBawVd97cZjcZacD9VpK8ssOGnDQ6M3FuApbFu7MsohMZcLCpW2UpTlqJiwEpmLyG/GFtTCjHzsAv9g534dKUDT8+x4c6JVtQayeswmaD0MaLBGDM+o/cmHGSzWAhDuS48nkvnrRWqcaHXV9j02iAU2/xWwqcrXqvInLSWTEszEZTLxkUX9FOJcRHGhMyFfv8sZGweh8Tlf+PIwv6IndcXcYsGIGXtCOTsnFxiQnzmwycrHePjOTunInHlYITP6o7QSb8jdOLvCJvZHfGUX3bw5JLzRJroFcgPGoCkMS29I4tGNkbevglnPPlceYnRRQatBia5arTEPx6Ppxapg9Q5kxzpJzmpcSkNB+5qLB7sJ2MyJ9KNPtsL8N4yO+6ZYkXTcRbUp0r2dqp0bxluxv8N9m75PW656bzFiXGhBVgY7RatCSEZRQjPKkI8VeBpxmLR0sCtNzxfyYVEAT0TNhNaei7JhmLE5BbhoKYIu9IKsTaBjEmEG3/vLsB36xx4bp4Nzf6x0LMx4cYhZtQYYUad0RY0JAPYnI4/MdsmzhtBBnANmcXY3GLoKhmWzuawxLjYdbp6Vn1m9cW3qOL1f6wZoche8YgYBu0bUSRmuSXTwsokw3J4Rjcc+Pc3hE3+ExEzuiNyZk+ET+uKAxM64SCZkISlg4S5YQPiMy22qCUwHpyLmEX9ETTka2wa8AmCBn+FnaN/EAoa8pX3GG1jyQyZwuYJ82KNIuOy/W8kjbtDjXNpAmN8IBkXnd97OF25rbk8n0uBw5DVQf26SCRloIr0S/X7KDkH0POW8ytJqmxcToa5wEMmpAjBqYVYHOvGmP0u9NjmxJerHXhhvg3tJllES8JVf3lbEpS+JlxN+1x5NybT026yFY/NtOKlBTa8RUbng+V2fLbKjm/W2EVrTqdNDnQPcqLfDicZASdG7SvA+AMuTDrkwtQwF2YcdmFOhAsLotxYFOPGsiNurKLKf22CGxuTCrHpaCHW03Y1vV4R5xYtQ2yi5tH5synd9HAXplA+Ew+6yGC5MDzEiYG7nOi93YkuZLq4y+aH9Q66Hzs+WWnHu0vtouuMg5kfnG7FHRMsqDfG261Gz9J7j/1MwqRwy9TD07339Qvdy8CdBeJaXLYDZHLSTcWn3TJVxriY8tPvd5iyPQXm6ovxEDLmwKZLQ37QV9DOuk20uOiDu5MB4cUUFyNt42iEkmE5TGYlnfZ1ITNgCJ0jxEYle8ckxC8eIM6JmtUT+fQ+p2PDYwqbj7CZ3bCx/8cIGd8RKetGIHf3NOgonW7fTOTtmY5jG0Zh77+/YkO/D0ULjJnScFeRLngIjo5rjfghNZAyvQOsOYneGBd/93CaKjDnkMTzlHEuEr9QRfqp+n2UnAPoeXtHIkgubarBuJyMAqpceQp7rqATdcUihoO7PVbHFwrDMDSkAF23OPAVmZzXFtnw5GwrHiIz0G6SFc3HW1FvtFmYHm7NKdGoE1X7DHRCfuWvR+KWkTsmWEUr0qNksp6daxUtTmys+pKhGktmjY1TYHKhaHWJzSsSgc3cGsPG7mx0m5UxLg695gM1mLT6xcOis2ORt+VTEaSrD+4mZrA1hy9A6vqROLKgvzAZ3IJij16CwrgVKIpfAWfM0pLunWPrRiJqdi/RbcTHbNFLkbBiMDYFfCIMCbe8cFpnzDKR1pt+GR1bCsOBOeKcw7N7CDNkiyHjsmOIaGk5NvM5mNNC4TCfwWKSFchh1IJnILbqMyeqXxeJpAzSuJxb6HnPUB+95FLmLBuX6oDrfEehR3TLZFs9SDV6TVAcmYMYMkIR2UU4pC1CqKYQezMKRVfN9mOF2EomYlOSGxsS3dh81I2glEIR2LqbjBPH4hyg88OyihBJecTmeruuOK4n0+xBHpktCxkOXxDs+UgZ4+I0Zg/yOKs3xqO0ONbFqg1Dzsr20Af94l1jiONN1JYTX6yLJXwhts4ehGXjeyJ77yw4fIG5dJzNCe+LNIfmYc8/v2DnyO+Rv3eGMCh2Sm+g4+un9ceaKX2hYzPDrTMk06H5dL0F3vRkmjjG5eiEe2E8sglO+1kybCR47GRcMtarXxeJpAzSuJxbpHGRCC4A4yLxT9kYF4NmUZGt+lsdjiuLzIsF+tAB0AX9CO+iiGqArWpGXLHLhGFp2bIl6jZohF6/fAJbBAfVknHhc9jYcGwLbfNCpmPHiO9wcGoXkZbPKYhZgkmDOqJJk2Zo2LgJRvf5Hu4jx2NpWOJ6ZFzytvSBZsMf3uHP1TgEurxQaKb8tXvpB/P/1K+MRFKCNC7nFmlcJAJpXC5YSoxLD9MsxabL3Fdt87dUJLMOltQgGPb0Kxmu7JONTIUzegkCfv8ct9aqg5tr1Mbrz3dAVshMcbzMuaWNyzSvcbFHeQ3OD5+8Tunr4oZba+HrD14Vx7jVpXR6YVw294I+ZlW1zZRbkXhINJnCOIdB21D9ykgkJZQ1Ltw4XB3y4e+9qoopvS19nCl97HRUGf7SVKbKkcZFIuhluOuygSbtgiPqfwzJBQOPwvLO42Kcq9j0mmQOJvVX+VabuGVDlwbjoX9hCZtbxkywCmKWYu/S4Xjx6cfw8AP3YMbQP0Qriq+lxCd/xoXF6TfNCMBTjz2IDo8+iJUTe4sWl9JpWdbIJdDtGQNz+qGzEttSWuoorQyrPv1O9SsjkZRwonE5U3hsZXXkU57y5oD3T3cc59kon4+T3780LhJBH/2jSh+DYVDIBTYWWQJnoQf3TC+A0su4QbHptAaHsfomnvMvyp/MiyVhPSzhHHNS1lCwuHUldcc0xG4cL1pRypsWVkXGxRqxEA5KnxQ0CQlbJp7QUlMiurY5eiVseSlUnrNr1gq5+02v1dlNWXLqf8kJlDUuxYhM1mHcxiSM2JCEUbStikaThq1LxD/bjsHkdMHqcGJacAoGr03we35lGkn6Z/NRzNl5DLtic6G3FKjlK4vLXYg1YVoMWB3vN5/SGkn389f6RKw6pIW7sPLIv7Q8G0ZuOorhVXgO/Ky4vMk5ZkpZ3mCVRRoXiWCQ8V6ltzG7yQQXNifLVRYvFHiOlwE7ybQMEossLlKsOk3B2TcuJDIu1tTQCo0Li1tZ3LHe2BR/71dkXHzvc8uLK3YprKXSlFHYHFiTdnhbgKpxlmB/KrSJtY/MFr32MfUrI5GUUL7FZdrWJNz0w3pc9d06XPv9Ovzvxw2V6v9Il3+zDg26b4PG6IRWb0Or3tugfLlWvOcvTWW64aeNqPHrJrTsvhUvj9iH2dtTkWNwcMWvlhUw21z44N9QKJ+swv+ozP7yKdEPG6BQGdv1C0achg3Gyfl75RFcSc/gmkry5fev+m49bu+4AYERGjW1NC6SSgjQt712sCmzw/xCMefIywtsWBDtFsOXJecXPLKKR1ANIsPSeoIFd06yot00N5TehllsXIrLV7pnRWQWbBnhJzUulaky41Kp2Lgk7xbDtP2WsRrltubxJHR2OQmdxB/HjQv/YBZj15FsdJoTiZ9nRaLj7Ej8OieqSvppZgT6rYiDgcyEyVaA3qvi8M30CL/nVkUdST/T9b+nfL+bdhhd5kZh0yENioqP/7DbC9yYEnQUX04JF+f7y6dElP7nWYfxx7xIHD5mUHPwD5ujMRsS8d30w+hI6fzmp+oXEpez87woRKf78pXGRVIJ3fXtrhho0iyIgxhGzBOs8ZwlbGJ4nyeTW5/oXWxRcm5ho3I4uxiLY9zoF+zEs7NtqDnCjIemWsVEdvyZfLhaHVVElWuhv4q32sUT0mmi/mPjMhfW1H3n0Lhk2hyG9CfUr4xEUsJx48KVbTGKi4vgchefhopEFwxX+h5QHrRf4Pe805PVWQg7yVtOb1n5Su4ivk5Vy1woVFwyK5UvLx++1x6RZ4HLXx4Vq4iencdD5SrVKlQeaVwkAnVU0bxSwbk8T8rkQy4xIVyLfy1oOMaCJuMs4q98ngG2344CLI52i7/+ec4TnmCtqOL/apKTwMsG5Nu9c9PsSi0Us/d23OTAE7OsaDHeuxwAP/v7yaz8vN4h5qIxllqz6PhwaK5cz0lXERmXrDgyLjyqqOzIoqpKGJc908Q0/6GT/zh140KmyZp28JwYFzXGxWg35zyifmUkkhKOGxfGg/hMExbtTsXC3Wm0rboW7krF6tAMWJxuqsSLEBiuwfzgY37PPS3tScMCusbMbSkIitTC4XKhsKgYO2Jy6ViyeN9vunKat+sYFoekIj3fVnLPpeEWnaDoHEwPSsbiKuTJz2khPa+ldG5GvpVyIDsljYukMioZDs0enWeC5en1f6SK8+X5Ntw12Sqm61f6m3D9EDPunWIVhqbjJieG7CkQiwduSHKLSeG4y6mg8NJ2NQaHBwm6YuxOK8TyI25hTvqS+ftqjV2sYdSUzIkywIQrB5rQiEzKozOsYlkBXtxyTby3287fEyw7j4tem+U0nb35TErExiUnSTURp2dc2KQYDs4VU/ynbxnn95yKpa4anXGYjMtZHv5NEgst6jU5NqPmHvUrI5GUUNa4AFM3J+P2nzbgpl824NaOG3HLr5WLz/vfD+vQovc2pOntMJideHRQMK76bq3f809XN5Ou/nE97u63HQeT9Sgkg/TVlENQvliFW3/zn6a8bqKyXkt5DFwX79dgJGrNeGjQTihU9hp0flWewfU/b0DdToHYHJGt5iKNi6QSgtDwsqGFGacyj0uOzYOInCIRzPvvgQL8uMG7iCC3EFz7txlXDzLh5mFm1B1tQXM6xkan/UwbXlloxxer7fhzs0MsPsitOryu0PZjRYgUrTfFovVBTxU9typwSw6vpmx3e4SB4oqahwBzQ+VJPPkZwfnyKs70lRatIby4pI2uz4tAmqg8XC4uXx49g2Q9z9ZbJNZD4nWPxu4vQN/tTvy8wbve0rNz7XhgmhVtJlrEmky8dAEbvSvIoNw63Iz7plrxtmpQOK5oJxmbJDI4fK2qUMa42PTaqLM+HJrFo3hyk2GJXKq2uvgzF1UTLxHArS/+3qtQfE2e1E4TTcbl7N+vOhtxstOU21z9ykgkJRw3LvylLUZQRBY+n3gQ75A+nuzVJ2QOyuvjSaTJLO85b/57AF/PjUK+tQB6ixO/zo/CK/8cwPuT1Dz4XErD2xPzOoiP1PNK64TzSO/See/RdkeCDoX0azo28CieH70PH5VOw9fwcx2fXv8nFEM2JKLATb+O5QhL0ePDKWF4a8JBfHqSPDh/UWbSW3Tv79PrsBQZ41KKq0kPkT4hvUN6k/SjlKo69w687It1xrkxZxbDwmaCzQWbDZ42n7s0uOUlIJhbFhx4nowNL6TIFXlbsQ6RBQ3GWFCTKvMbhpLZ+csMJcAkWh6uI/NzyzAT6o4yi5WnueLnSv4xMj/PzrXhtYU2vLPURubAho9X2vE5maGv19jxwzoHmQYHftvkEOao21aHMAV9djjFoo9d6PUfgQ78utGBn9Y78N1aXiPJjs8oj49W2PH+Ml4M0SYWe3xqjk0sjng3ma6W3F02lozHCG9ZryJjxmW9jAzIdbwSNpk0XvOIzUmrCRaR5uHpVnSYZcWbi+1UHidG7i3A0iMuYXS01mJhhth4nAlljIvVoA3keIzyFW+1i0fy5B+DJXrVGcW5nLb4mmSabNlxXhPlr4zVKLhMsOszIzyWrJr0hZFIylDWuHhEV4mL/vRxkwpp3xsM632vvIrpzyQ+hyXO5z/L6Jg4znnQaxa/z7Ef3j/XTpTvXF9ePnlbRCoSv19E53FsDafnfV7x1d+5FclHuddVzIOv6aJr+1T22v65RIwLm5TJpOGkniQ2Lx+Q/pBSVavt8Ms+W2E6U+NSVdjc8DpAxwzeBRd5bSFeR2jFEV6p2S26pEbvK8Dg3QXoR6anW5BTGJHvyZSwQXl/uR2vL7LjxflkYubZhcF4fJYN7ckU8UrN95LB4RaeNhPZcFhFNwwbCjZKvEgij8RhY8ExI2wueMHEDrNteIbyeZ7y41FVby+x42MyMmyG2AixCWIDNGBXAYaHFOCf0AJMDXeJVhJe5ZnXReLuNF7riFuNTE6ck5if8i0uk4odOr+Vb7VKGJc0WGLX/XfGJWo5bLlJ3rL4K2M1CsVW3m6j530FfWEkkjIcNy7Mid96jlnZEpGFpfvTsfJAhtAK0qK96YhJN6lnlcZPxU0VelSaAatC07HqoDc958N5borQwmR3qyeWJUFrpvMzsTzUez5rOYvSRRzTi2DY8tdKy7FiDaVZRtfypfGnJfvSEZqUX8qYFSPf7MDaQ5WnXbwvDbuO5AqzdiInPsPSXOTG5TJSL9Jc0r0kucxIRRz0NLhsaNEpdRX9l/D/av7vzl05XHFzdw6bIYfbI1oxbC5vtw63/Pi6dnhxRpPa9cQLJ3L3E5/LXVA8cofT8yrWnJ+b8j4bKzmfDcoYF6pcO8FtOqHirXaxWdBnwhK/2e/suWdd4fNgjVklZvC1n4NgZBTb6H41C9Wvi0RShrLGpTTeX5G0XPoLqf9O/O/nTbjhj81C15Ou/WYdBq+MR7Go+E8Ot0z8tfwIbuu4Abf86U3P+fyv4ya067sD0RUYoHEbE1GjUyD+77fAkmv/H72+8ZdNGL0hkU2Aei7j3V8YfAwN6Rql05QXX/+6nzegfUAwjpHRYXg01cztKajxayD+d5K0rGu+X4/XR+6H0cYT453ar+1FblxeJM0h3SpeSSpGrlV0wVK2q8iY+YzHZcK5mj3XenRnpcaFZ851xS1HwZFlVdRyMXOuv7xKFEbG5cg61bSc3XvlYGcOzrUbtQPUr4tEUobKjEuO0YGOsyPw6thQvDnhoFcTD+KlESGYvyuN/gqrvOIuoj/VeITOW/+E4vV/D5Tk89o/B/D9rMNIzfOah7IUY+X+dLw7vlwaev0WaUt0jnqeDy5HMbZFZeGzKYfw+vjjafzptXEH8AGVJzrNKFJzvMvEwES8PmY/3vjXfxqfXhq9F32WxsLicKnXrToXsXG5ijSB9LB4deZcTrqfxPNPXcsHLiqkcblgKWNcCsyaVja9xnpO4lxMebCl7hMTwfk1FyQbmZaMoMkInzcYUYuHIbIS8TmHFwxB8vp/Tj40mltcEoO8LT/+ylaNcllyYNNlFpvyNB+qXxeJpAwnNy4c81Ikgm11Jgf0JmeJ8uk1V9xlWz38wbOteOAoUPMxH89Dx1s65j8PTuMS54vzSDxaKY+MVLbBJuaJ8Z13fFsMh6tQnOe7hkjnZ5/zzKW8eOi2N7mHyuJAPh3znVs+jU9879zaUsRxO6fIRWxc2pFGkqqre+hj0hrSAtLvJDZGFw/SuFywlDEuhpSUm+wGTbgIJvVTCVerTLmwaaNhYYNRwcgiZ+xSJK4ei5k/f4oZP36MWR0/Pamm//gRZvz0MSLIvNijTtLqEj6fTNOBc2JceA4XMoNmOaJIUhEnNy6A1enGnoR8bI7KFq0c22NyEETaGJGNpCwLVcSVV97FdE5StgWbKP3GKEqv5sPaRvtbIrMRGJF1grbSNfkcvu5W2m6IzKJr56pdNOXh8nqg0dnFOZvoOr5riOuSNtAx3nL5+TjnH3wkDzoyLJHpRqyna5Zcj8R5bKRzAvm1mkbkR+U9lGIQQcG+51RVLmLj8gopwLtbLbQi3URqQNqgbi8euuvvJOOSwTPnSi4s+G+dd1excTFNF5+lXZ+1ELD7rYSrVdxNo8uAJWaN6LrxZzB8k8qFzfkb8zp9gdlkTubSdt7vZTW30+eY9cunmP/Hlwib+1dJ2vL5eaUOhc5JpDKc/RFF3pWhyQzGxvLQRInkBCozLik5VrTtswOXfbcO1/2yEbfyvCUdN0D5bDX6Lj+CYr8BqmUpLCxEwLIYKN+vh/LDelzvmyOmChJzxND5V/9E1/x2HX6aE4l8s1PN+URm70jBDR03iWtxWW+m9JdR2ut/3YTafwbiGrqH63350vGbfwvE4JWxeHlcKOW/Xpx/LZ1zDb1X44/NqNV5M5V5g0jHc7ZwnsrXa/DU8H3Q27ir6NS4iI0Lt+r28+5WK2NJO0k3iFcXC330j17W32iYEnFqxlfy38N/rzy/yA2lp54NtaIUGLV/uGz5IjbDX0VcrTLlwHpsn+i6qWgiOjYgPE9LwuoxWP9XJyz48ythVub89jnmknh/UZevsWVEZ6RsHC+6l6yRJ+km4qn+E7aqZTjbsTxasoZm2AyaMeLhSiR+qMy4aPR2fDPlEF4cuhtvjA7Ba6P34o1RIXj6r52YtSO1CjEuPNy5CLO2J+PFYZTHyD14k9JzHqeiFyjt7/MjkaHzP+Ot7/X6MA3epDK+MmIPXqfyvk5pX6drfjFhP3ovisCnE0LxKr3Heb5Gepn2f55yAF9MpOMj1fMpHaf/ffZhdF8QieeHh+BV9Tg/g2f/3ok/qSxGuzQupfiI1N+7W238SiomvSdeXUwE5D6u9DIYn1voFiNzJBcOu9ILce0QB5S+xk3is7TZcu/mro0inqbe4L8yrjZxV01+mgiU9ZoXP0aDxObFHr0ExoPzkLZ5IqKWDEPojAFCHNeSuW0KzOELRFBuxS0tLG5tWaLO33L2Z8wVgbmixUXLcypIJH45uXHxzuvCMSP5RruI/+BYF37NMSI2p5srYu/pFeKdAt/mLBRpOD3HiJy6nGJ0UsV4y8sLL+bx+VRWkU7d6qnMJps3RkZfkqf3fnIMduSSRNnUexSvzQ5YbC7ofHn5RO8ZLU7xbLzXrToXsXHheVqq07g8T8ohcXzLxccg/Z1XDjBm3jbGLWa/XRHnFrPXSs5feL4YXmSxxXgrbhheAKWfYab4LOm9y226zL3wzvZ61uUw58GUegjGQ/MqMR28PhEZmKglwsQ4YrzifR55dNJWFpI1grbh82FK2HFOZstlFdMzJBOY7DBoG4qHK5H4oWLj4sVeUIiguDwR08KxKCIuJCZPxHkkZJmrYFy8MS7JWRZK641nOVVtJm2i68dreNh0Rdfj48XQ6GzYEZMj0pROvzMmV5gOjcEh4mwC1fvxve/bZ/F7wbG5ItA3PN2IdYezyry/LjwLu5N04AUeTxVpXKoEB+LyFA4m0hRSH9LNpIuH7vp2Vw0yaUYf9OCPzQ7cPtKM+ydb8PtmJ9YlupFrkybmv4a7hOLIrEw6WIB3lnpX7+YJ9qaEubzBuT0Ns9VPU1EcRk1Xns/lXCy46CTjokuNwrFtU2E4OAe2SszL6chriBYgM3gK8hL3w3GOjAs8PH+Ldpb6WCUSv1RsXLw/nMdyrbh3wE7c/lsgmnfdimYk3t7480YMWh0vhjpXRmFhEUauiUO93wPRuMsWkUd5Na1AvvdrdwrEU0N3Y9eRHGGEToTL68HCXcfQrvtWNOq8paS89f/YjHt7BiEwXIvtZMKa99omjpXO3yc+xnO5cPeYNt+Gb2dH4OaOm9C0i/f95t224oafNohlBvRW2VVUiuo0LjwUuh6JA3QfJN1Nurji9Mi4KANMmmWJ3v8XSboiDN7lxCMzrGhGFSRXkryI4lerHWJW25CMIiTqvGsKyRWhqxeeEI9n3uUZhTcmucV6TjyLb2syKU3pc+DZf9m48PpOvF4S4w3OLWVcrPqMtg5TlvFcDItm46JPi0Ls+nFI3DAG+fvJvERyUK5/E3Kq4rxMYfNxbOsExKwehbyEc2Nc3NZc7ipy243at9THKpH4pTLjkp5vxbMj9qI1VfaPDdqF9gN34b6AYNShSnz4pqNVDM4twtiNCWjeexva9duOh8kIcV6sR9X87u5/ou4htedz6ZxHB+xC217b8fPsw9DofXEuJ7JsXzrlGYwHKe3jnI7Uts92UW4eTZRjcuKzyQfRuvd2NX8qB73HemTgTnGsPt3b/L0ZcDjc+GNhDJr22Ib76Djn9TiVuVWPIHw4KQwGGeNSGjYu1Tmq6OJGHQ4974j6H0OFTclBbRFmHHah82anWGuo3miLWKPn5qFmMa3+q4ts+GWDA0P3FGBRzPFFAnlWWknFcCtWRHYxNh0txPRwl1iY8YtV3uULeIkCXiX6ykEm3DXJik9X2sXz5aUF0kxlf+N4VFHJcGgfWLbsCptOu0TM+OqnUq5OCeOSGokjZFyiVw5D3LoxyNo9nUyHd0SRPzNSFXFaW8RiMkKzkbTpH8p7BGJWjUBe/L5zYlxEV5teGwWt9n/qY5VI/HJy41KIouJC5FoKkGsugI6UZyLRVmt0wsxLuKoGp2L4/SJYnC5kmZ2Uj1PkkU/iFot8yitTb0davq2c7GRQvOfydQ10Ll83i4wHldmbdRn4mEd07+RyGdVrsLjsfKxAzNninU8my0B5032VPo/LkmdxIUPvgFOc64HR7kY2vcfXFmWm9/NJOiqPt+Wnsvsvy0VsXN4nVXdw7sVLFedxKSAnwxXnITIzbFJ40cJXFtpEiwwbmRojzLh9lFmYm4ZjLKKVgNf9YWPjXWDQjeDUQsTkFiPF4F3Thytwnoqfv74XausNfz15CQFuAcm2FiOdnhEvMsnPKZCMyawIF/oFO/H5KodYZJIXjaxPz6gOiVeLvm24WaykfddkC51jxwh6VpspXUxuUaWxRmXmcSmNPV/7VoE5x80tB/4q5uqS05QLoyYeCYGTEbV8MGJWk8FYPQqpQRNF3Au3mPgzJicTmxZz+EJogqeRERqNaDIs0SuG4Mi6sdAlh59148JdbCgwwW7U8mJeEslJqdi4MMVwuN1IyDAiKkWHqGN6xJBiU/WIPJqPLJ2tAhNRGg7OLYaWzElUih7RJM6DFU1KyDRW2GpjInMQc8xQkoavy3kcSsqHjsxHWbzGhSeVi00zlOQvtpSGj3nnf+EFEYvouiaRl68somy0Daf7yjHaRY7uwkKkZJnpXnUl57EO0+skrZHe5zWWpHFR4VWPf/LuSiqlGiag01g82J1eiMVkaEbuc6FToBMfLreLVhpe1ZkXObyJzM3lA01Q+hih9DfhxqEmNCLTwwsePjmHV2W2i1WkO250oPMWJ3pvd2LgTqdY1HDs/gLRTcWtP/OiXFga68aqeO8ChxuSCoVB2JpcKBY7ZHO0O50XbywSKzGzgQjLKhKtR/szi0RX1660Quyg83gF6y2UbhPlsT6xEGsov5VxbjJmLsyJdGFauAv/HnRhNF1/yJ4C9CcD0iPIid8DHfiJDNknK3lRRrvoVrtjgkUYt2v+onvsS/fYzyT2a5Kha/WvdzHH1xfSPa52iHubTPezjq4ZkU1/TJHxOR0qNC5JSUnXWDlI91ysXaTXwJpzDGn7VpDBGEpGYziZl5FI2DAWOSEz1NaTyg0Mn8fShc5B8uZ/RR6cVzQZoqPbZ8GsTYQtP50Nhf9yVJM8IrA565hdp6uvPk4fHKTLa4lILk2uIb1OukW8UqnYuHi/1Gl5Vjz99240+D0QLbtvRaseW3EHqdbPGzBsTbw6suZk8CrKboxZG487umxGi65bRB6s+n8GosOgnYjPMKvn+uBrF2Na0FE077YFTShNSzq/BV2/Ke03+XMzpu84Js4pbxwW7U7FnT23ijRcTlbDzpvRttc2bDxMpp4wkiH6dmoY6v4WKLp9OF+OXWnSZQuVbzNW7E8V55ntLvwyMxx1O20S7/vKXfeXDXh33H7orP4mwjs5FRiXWiQe/XeleHXhwS27vBr0PeKVpHKqwbhUBM9QoHN4kKwvFuaBDQN3jywhgzOBDAGPjOlEJoC7Q15aYMOD07wGoPE4swgSvmmYGVdT5c+G5yraXvu3Cf8bbMINQ7zvcUvFLcO9rRbc4sMmgVsxbh9lQR1S3dEW0QJUb4xZ7HMrR206znnzeZzmNtKtlJ7z4fxuJIN1/RATrqPrsPHgLpsr6PrX/e09r+5os4g1aTvJgidmseGy4du1DnQnQ8Mmi83VqjgyUmSKeOXr6JwiZJq9CztWNxUaF8Zh0nzktuSiwHx2WyhsukyxwJqnqBC58SE4sm6caCGJWTUSsWtGIXXrROjJjAgDE7m4xKCUFh/nWBbNzqmIWz9GbWUZKlpwNIcD4XZYxA1b8jPpmpoTylBd4tYWT6GZ7klTusmWg9y49SWLxKu2Si5d9pCiSV+QbuQDVJF+JP5znoD3C5+Zb8Mro/ajac/taDtwJ+4ftAv30bZx560Yu/5olRZZ5Hlcxm9KQuu+O9AmIBj3/7ULd5NhadJnO54ZvhcJGu/3oywezNiejNb9KE3/YLQbEIwWtG3Wj7a9t2Ns4FEU+RnVszo0Q5SxJaV7kK7xAKk57T/w125sjvStb+TBiMAkNOm5DS2pPC0pX1YTyve1sftxNMu7fpHN4Ua3xTF03na0ovPupXzv5HvvFoTPJh2C4cyNC4+U+ZwUS9pNup50ocGz2w4myRbeU+EsGpdTgRtMefQMr9LsLPSUrPbMFT6v8Jxl8XYxHckjE6T1tqiIlpNj3taWjUfdWJvobYlZdsSFRdEuzIt0YRYZiRnhLsyJcGFBlAuLY1xYfsSN1XTeejo/kNJxy4uvpYZbZSJzipGgKxZdY9ydxatKczl8q0nzitRsGqoQVndWOalxQWrqtVZd5i4UWvxW0tUhB8miy4LbdTzIzpaXjpTgeap5GU4mZCTi140R3Ucc/5K7b5ZoVWHl7ZuN7D0zkL59MpI2/iNaWTiWhdMmbJkCY3qMmiv9B6EfeGMum5azZ1xQYCTTok3xWHNup0dYk9SbxBUVSC4Sz41QW+qS1dck/r/A2kv6MjU19Sf1fyjpxF8EXqsoNdeKeI0ZiVlmMc1/Em2PZJqhN1c89X55dJYCxGstSNB680gkxdN+co6FjI3/XyLu2kmkNIl0Hl+bz+c8eKs1OsQfHOWxktk4mu29zlFRXrPY5+uZSma69UBvdSKW7sFbJq+O0D2m59lUM+YR2yyDQ1yvdLk5nSbf251U9l59937i/fsg4zKVnvt1pF9I+0i+z+MHEn9v/X1u55u49bY9iedY4WHLP5O4RU9SVc4T4yI5dU5qXBibSfuCw5TtclfzhHTcMsETtHkcejitpIKyP8BFBQ5kRe/AkTWjEb2SW06422eEaIE5sna0iF1h8T4fY3MjTMvKYULpoavhtOSruXnhvw5NeVnwOPWiFam6h3uXrAStz+IfEYb7nH0/iiwHiR/0fKlLVktJpf9PpIwcOXKR938oV7ZFyDbaEMaxHhzLkWLAYY4xSTciJoO2pBjeF6+NiEo1ivf5vLBkPR03wO0uEjEkPOdKWArlk+oVn+tNx/l5FUt58PYwvS+u5RPlydePTPNe0yeRNs2IWMqHWzvYWKTmWHEgOb8kTQTHt1C+fE4MnSskymwgs+L7nnuNBa98HZnqzTuK0nGZj8/N4p18j2fqjeLy8rXVrbh32o/ge6dr8vPi9BYyTb60FUHGhVdQ5kqf5yjxfQ5uEn8280j+PrfzSbzoIZuvIaRvSby4ouRUkcblgqVS48LYdZrpKDSfcUXPZoErdh5xU2T3LisQuS8IWzasgd3hf+0TS1YSEoOmI4pbX1Z7jQsH7wqTosp7jIzN8iGI3zgBupRw+nHy85cr/SBuXLca+3dsEN1ThbY8YWJYLh76fYb3xy1TNr1mhycjg/+aY/gvoLdJa0m+H8hnSJJLl+9IvopyDukxl8v1mfpfVLAwJBVt+25Hi7470LJfsFf9ab+UWqnHxFZV817b8fSovcg28UggB94ZfwDNe24XXTa+c33p/KpUXiKNmq68WvTegSeG7EZIQr6YQ6b3wmg0+XOLt8unVBrf9Vgt+uzAw4N2icnjvHjNCXcr3U332aLPdjG3y/sTDyCXyu6DV7/utigKLbhLyV951HJy+ocG7sKeeN8fKyc1LtPouTPPkrjrtoDEn4kMbL2UUI3LPGlcLjjYuLxdmXFxGrMb2wzaTE+BmAnWb6XtT2x02Kxw9wmKrbTRID0pEnt3BGLU3/3x7htvoFWLVnjxhVeQnZOrFulEOD5Fc3iz6DaKWTlUGJXSEt1JK4Yidc8SOAy+H8YT4QDFN954Cy2atcRLz7+AXp1/xaZVi5EUcxCm7BT6LbUI88EmRpi0UzAyhWTIHOYcu8WQ/oT62ErDBuYl0n7SIj4guSTh2Ui5e2g16WE+wFBF+on6X1Qwf08aWvYMQoMeQWjUY1uVVa/rVjw+bI8wLvlmB14fux91u2xFIzI0jaji95dGHK/oPT9qSKrbZQs+nBAquq9c7kJ0mROB2r8FolFvuk65832q1z0I9/fbjq1qcK7PWBzJMOKRQbtRh8rZlMrRf8URFLh4iLcXs71ArFdU/8/N4tr+8mbxs2pN6beWGCP+Q+V4PqUpF+PC8GexjsTxRxfX7LCSiulqvOeygabspQnqfwzJBcV7YgI6I7c+VoxNr/3ebc8vdlkqHh7NlT2/z60qxQ4dGRY2Ohk4uCsQMyb+g99/+RFPPtoe9es3Rq1a9VGzZj3UqFEX9eo1QcjefWpxKsaQHouEzVO98StrhiNx7QjE0j4H8+bE70Nx4ckno8rX63HXXffjlltuF9euVase6tRpiHva3YUvPn4f40YMwZY1S5CTFkeWzihWduZ74Yn4HCdZdJJbjnj0ldWQOVx9XBXBM0/e6d2VXIKwcWnr3T0OVaTqqCKuzIthsDqRpDUhSWPCUdpWVUkaI9I4XqWwGIXcxZJvReIp5nFymRGfaUR0qkHEnXjoH7dianWVX0fcS5ZZjBLy3udxcVcTD43mPLwxMMff49gbrc5W6bPg55VIeZjtThF3k5AQjx07tuHA/v0wGAyU13H8GBeGZ4rl2WEvE68kFz999A2UvqbUH4LI5PJ/N8kFQ1y+By2mg6f8P3mdi+DgKy356TO5VaJ0lxHvc/wLdyWxUTHlHMOx+AisXz4ffbp2whuvvoa7296FGrfVxk03347bazck49IEDRo0RcOGzYRuuqkGli1fpRbp5DitRmjD1iNs1VjsXz4W6SGLYdVp1HdPTvjhSNzR+i5hVvi6XIb69ZuiTt1GuPW2OlS+mmjepDmeffoZdPzhG8yZPBZxEftg0B6Fx073WGwVZoaNSmnjIrqIdJm7dLokMUrkEoF/6OVfp9XAcePCFMHsKEC6zoF0vQMZemeVlE5Ko/OzjN6FB3kUEc9Qy/n4O/9UlZrvQEKWVcwFcxxv8CzP55JG7/tL5xOXI9PgFOsulYXjWIrIZDlgLAnc9cH5F4GHPFd+H/y8nGJURn5eNmbNmoVp06Zj7NixWL16NRyO4+WuwLhILkX6GLtePtDmeWUlsCrBA0uBdDDnMxkmDwbvA5rNINPSz5agBJiaq59kxVgs2hp2gyaMzUshmxWXSbRMZCVHY2fgGkwYMxyff/ge7mp7tzAn3KJxGxkCNiuljUp53Xbb7RgxcpxatMrZneHGy7NT0GFqEhbFVjz1eHmmz5iFuvUai7L5Kwerbt3GohWoRo06tN8QrVu1wXtvvIoRfwVgw8rFiD+8B4XWXGFWRLyO28wjo3Ks+oxLKUCuBomDGIeKV5IzoqxxAZbsSUfbvsFoTGref2eVxMOUG/bajg4jjse4vDEuFA16bPN7flXUtB/l2WcH6lO+bWjLXU8bI7LIaBz/cefVqbstjELdzlvRIsB/PqzGfYLx4KDSw6GPw2sxvT82FNOCUthUqEe92JwudFkcjYY9t6GZn3x9akrPqg1tg+Lyka9Nw7x58zB79mzMnDkTi5cshk5P31UVaVwkZeit+0LpadyqDDAXtZ8PjD7gQVAqkFX1qkVyluBfg1iyGisSgE5BQN0JHjIsFg19XlOUvgZuIa0aDov2MXNumiElLky0SPz60w948dln0aJpC9x8cy3UqMndL41Qr1yrysnEBuf9Dz6Fy+0bEVAx+7OK8NBCO2pPtaPuNAdazrJhSXzl6ZhOv3fGTTfe5rcM5dWgQTNhcOrWbYSateqL1qJ6dRrg0YcexleffYpxwwchPCQIhpzUYocp52P18VwK8ORpbFo4mLGyrjFJFShrXDxYuvsY7usZhFa9tuLOXkFVUjs6t2W3zXh62G7R0iJiXEbvRZMum/2eXxW17h2EB/7ahZf/CUXf5bEIPZoPO0fFlYKHPndeEImGf2xGOzq/fB4+8aRxj/TfgUAyPl6OGxQrmZ/xGxOxueS941jsLvwxN0JMendnr20n5OsTT3L3YN/t2B2vg92sx8KFC7F+/TosXrQIW7cGoaDUb4s0LpIT+AFXKb31Lyq9LfOV7oaca/42u9tNdeO9tcDIg8DODCDb6p3PpJRvl1Qj7mL6vrs8SNSTUUkEOgcDzywBGoyzkVkx25Vuxlilt6mf0ld/euEWg3p0+v3Jxx9H3ToNceutt+O2GnVFS4U/A1AV1a7dAG3b3ou8/ON/FfnjUHYhHlloRZ3JFjSf4VWDqRa0mmWlGz25eeHRD598+iWZq5p+y1AVeVuRGqgxMnXx4H0PoF+XX2eqj+VSgeeQ4Nl/x5CkcakGyhuXzHwLdsXkYGdMNm2rruDobBxIzBNDod30//3QUT22R/k/tzLxtUOO5IghzXlkhMq3hHjxiOvwUOftdO3dsf7zYu2k9/dQfrlG3+jB0vl5xHwxPIKoPDw0moeCB0fnYFcsyU/eLM6fy6u38HDrYhxNTkbogYMIDw+HXk+/hKWQxkVSMbhMCbDUULqTiemi/5sqy0ClvzH52r9NrlvGAXfNAT4gM9N3N7AgxoPgdA9i8oBUE8+UC7j8T4ckUbFRNZ1tA5IMQFg2EJjiwYQw4Lcg4MXlQKOpwI0jCnDFQKNB6WMOp+c/X+lm+kW0rnTLv0H9kE6fZzt0GNmqRWsRWOuvkj8VcatGixZtEBVdbpnOUhzMKUZ7YVrMJaaltHlpw+YlqWLzkp6eiSeefFa07vgrw6mIW5NaNL8DLz71ROCjrVqd+cO8MBlIGundlZwJZY2LpLrgOB9/SOMiOSX65DYTRqaX8Vulp3mw0tO4VOlpCFd6GM3KQDNqj7ah1SQnHp7txotLivEhGZsftwK99wBjqFLm1ac3HaM6jCrqFDI4FqqmLqZWG74Vnvk3zw7E6YDdmcCqJGBaFDAk1Nty8lUg8NZK4KkFRbh3ugtN/nXg5mFWKL2NxfQ8M+l57iBNV3pZutOz/oiec3vld2P1x1BSWa9499WXZrdq2UZU5P4q+KqqHsedNGiKBQuXiAdRHq2pAM8ssaDWJAtalDMtPtWZYsGdsy3Yn3F8DojSbNseLIJyTxbfUhUJ00KG7aVnOgQHLRvGU21fqvAU46O8u5IzQRqXc4s0LpIzIgBXKj1Ntyh9DI2UXoYnlG6GT5Xuxj+UrmRqulLl21W/Tuli2Kf0MEUpfY3Jlw8wZV33t8l88zBT4e1jnWg0GWg3F3h2OfDJBuCPHcDg/cDYQ8DEw8B0qvDnxQBL4oDVZAA2JVP9lerBnkwPQjUeHMoqxuFsD6JyPYjN9yBe58FRgwfHjPQHutkjFn7kVg02EtwKlEv7WVYgg45zy1CykbtjPGQyuLXIg0jKJ5zyO6D1YB/lvyvDgy3HPFh/1BtbsoiM12wqz9RIYHw4MOog0I9MGZuzt9cAjy4C1ctA/Qke1BhpxQ1DTM6rB5l0SoAxQ+ljjFe6k8nrrA+mZ7JE6aIfr3Qz9aVn9KPSzfiWaEn521ZHCcg9d0ttIDX45rdefXFW6zvakiGoWjxLRbrllloiBqU8FpsDB6MS0XltGppMt5CsJ5iWpnS8wTQrvlihxfZD8dDp6dMpx9z5i3BjFeNbKhK3Lt1BRu3FZzrsHP33n7z+0KUMB+aO9e5KzgRpXM4t0rhIzgk/aP+ndNfVJzNzF5mbJ5Wuxrfp9bdUYXdTehiHKD0MU8kALVd6m7YrvUwRZITild6GZHqdrvQ2ZlOlryNZlD4mJ22LlX5WKAMcUP5y4MrBDvxvmBM3jSxAzTEFqPuPC43+daH5JDdaT3Xj7hluPDCrEI/MKcR9MwvRbpobraa40XSiCw3Gu1B7rAu3jS7ADSMKcC3lc/nflO8gUoCd40l4JetCkp2ubaRtHpVHS+VKpW0SvT6i9DIeINMWSNsFZND+IXMSoHQ3d1J65H+mdNO/QvuPKJ3NLZXfsmqS0eMRqOcX9Dtw1dsvPz+UhzyfScsLx5588MEnZXq+2bQciEzErtAo7AuLwa9rNWhIBqXJDCuasmERsqLeVBveX5aLbaFHsOdAFPYcOoK8cuZl4KChIh7H37WrIh6N1OaOdnjn5RfWTB3W41JuafHBxq386teS0+C/MS78TTvd9mpf2lNN7zu/orSnmt/pIY2L5LwhIPhKpZvnBqVXzu1Kb109MjMNlQBjYzIMzZSeVPH3tbRWelnbipaJ3sb7yDw8JFp5+hmfpfdfIQP0NpmfDyndF0p3/fe07ah01XdWupp6CjPR1fiX0lXXT5ilbobf6b2fKc03dN5nlO59pWv+m0pP/UtKH+tTSh/zo5T/A0pf471KAJktDoLtZblD6WtuQec2FS1MAfb6Srf8ukpnbQ1hzC50Pnvn1e4P3ne/aHmp6mii0uLhx88882LJDLpWuxMHopKwIzQauw7GYu+hGOyk7Xers9F2rgX3zDUL3TnHgreX5WHDvniEkrnhc4NDYxASHod8g3epfofDiVdfe+e04lv4XurRPbW78y58+s6bCzwZ+3zT+Usk1cKZGZfjlb0rNxemgwdh3LsXxt274UhJUd85W1RkNCqLUKzIuPg4uwZGGheJRFJCt1++/PSJR9tnNmnS8pRbXzjOpXHjlti9ew/9sIBMSyJ27PeaFp8ORcRgyoZ4tOh9DG36etW81zH0WZiAiCivsfGdG0yGh82L2eZATk4e7rijXcnEc1UVx8M0btwC999zn/WnLz/uSb95V6q3KpFUG6duXMpW/MUFBchbuRJxH7yP0GZNsa9eXey79VZEP/ccrOFh4pwipxPm0APInjsH2ulToN++He5yM8oyhRYLTAcOIG/9epGnOTQUnqIiruxh3LULOfPnw7BzJ4pKTehW7HLBEByM3CVLYTviDbD3FBfBcvgwtJMnizSWyEhhpIoLjwfQu/T50AduEtfJXb4cxj17xL14KXuP1Yk0LhKJpAwzRwa0eeXZJ7fc2aYd6tar+lwurJtvrIGx4yYiKS2XTIu39cSn3YdisTcsFj9PikPtHxLQ6Gevan2XgHeGx2M3nbOHzimdhltrDsenYu3GrWjatJUwR/6u609svJo3uwMvPvNUXK+fv3lavT2JpNo5E+PiKS5G1qxZONioEXYpCvaQ9l51FUKuvgp7r7wSid99CzMZkfQBAxHWth1CrrpanHegSWMkfvMNrBERIh/GGhuLhO++w6E778S+mjWx96abcPjuu6HftAmFdjviPvoIIf93Pb3fBrmrjs907TYaEfvmm9hzyy1IHz0aRXYrsqZPR/QLLyLy+ecR/+WXiH7pJUQ/86woK5sXt8mElO7dEdqwgTBZITfcgEMtWyFr9mzVvEjjIpFIziHIDb7+m4/eHfrgffdbmzWteutLzZp18PHn34munj1h8WVMSAiZli17j6B9nwTU/yURTX7zqgHtt+uaiAVbjuBARFnjwgqNSkbHP3qK1paqmCgua6NGzXHf3fd4Pnzr1enLpg5rqN6WRHJWOHXjwngrdVNoKMJatRJmJJSMQ+KPPwrTkD1nFrJnzYR20iQc+fBD7L3mGuy5/HKENW+Ow61bk4G5CrspTdy778GZkYkCrQbRr72GnWx8/u//ENaihcg3rFkzpPz6Kxxp6Yh95RXxPqeL7NABluhoUQaXwYCoxx5DMB1P7tsbuSuXI4bOjfv8c6T07YP4jz9GaK3bRdoDdeuSEQqEbsMG7L32WpHXITJdh8ks8bXiqKy2uIqnRagOpHGRSCQVMqrvb/e++dLzGzhwt76YifbkxoEnonviyecRGHwAeyMSyxqQw7GYsOYImndKRMOOx40Lq/ZPiQiYH4dQMi7c8uJLs/vQEWFc3nz3Y9SsUcfvNX1iU8OT6HFL0bMdHg/v98d3b6q3IZGcVU7PuBDkXVK6dBWVP5uSYz17oshWdp5yU0gIQm+/XZzDpoa7a9w5OTjWpw9CKM2eyy5DxogRSB06RJyz78YboZk6FQUaDVzZ2WLrpq0rP18YF1+rDiv+k4/hNhpQSNeMfPxx8V5Kv77IpPTxX36FxF9+Ed1OLrpe3tKlONi4sbhG7HvvI6V7D7EfcvllSBs8WOTv1ulQkJkpuqu8xky2uEgkkv+IX775+NOXnn0mts0dd4rWDG7V4Cn1y5sH7spp0fJOLF8XhP1RR8sYl4NkSr6bEC9MSuNSpoVV7+dEvDk0AcEHvC0zvjR7DycIE/T4E8+hVs26J1xPXJNbg6hMLVu0RodHH9V88cFbvTzxIZfqpHKS/4DTNS5cwUc/84xoyTjUsqUIyC0PmwI2GftvuaXM+870DIS3bSveC7vvXoQ2bSryif/0UxS5T5zBttDhKDEuISRhXsj4pAYEwKXXI+b55xH94gtkXPoh6oUXsP/WW5E+cKCa2suxrl6Tdah5cxzt0gUh114r8jvYrBlS//pLtOqcC6RxkUgkVWLvykm1fv36k2+fe/KJyHZt7xJBr+WXCeBgWG75GDd5NvZHHjcu+8JjsWFPLJ7sn4A6ZFJKmxZWg46JaNM5EUu3HRHn+tKFRidjzuI1aNvuvhMCc3l4cwPatr2zHdo/9FDyd599MGjiX30aqMWVSM4Zp2tcOLg2pU9fRL/9tqj4XVll1wHioNmM8f8i9qOPcLRzZzgzMsRxhmNWjg0dgthPPkEsmZUjtI1+511kzZmrnkF4PCi0WkVriCs3D6kDBiDqjTdw9PffEf/1N4h8/gXE/fwTzDExMO7YgdQRIxD3/Q+Iev0NxH3xlQi2LY1+40ZRlvjvvkf+pk3IHDsWMXTNyBdfRNSbb+Fonz7Q7wpGEZmks4k0LhKJ5JSg342rf//mk++fe+rJVe0ffAhNmrQgI9FcmAhucWGD8Wf3fqpxOSIMyKHIWPy7+gga/5qIRqTyxoWPs3npNTdOtMz4jEt4XDqGj52COnUbiWUFRCtPo+ai1efh+x/Acx2eCP7yw7e6Hd69tKZaPInknHPaxsVoRFLnLgh/9FEkdekCZ2am+s5x45I+fIQIkI378is4j6WK40yR3YZkMgpsGiJfeklsDz/RAdnz56tnUC6FhSLYlvNP6dULR7t1Rdgj7ZExZizy1q1HUs+eSB44ENqZM5G7ciWODRuK2M8/R0SHJxFNRkS3OVDNyUs+nRPx7LPCrJj27hXHrLExSBs5gs5/E2EPPYSwhx9GCuXrb8RTdSGNi0QiOS3o9+PK37//7OHP3nt74ItPd0hs3bKNsW2bu9CgfmO8/d5nOBibJrp6eDI5MZpocjxu//FE0+ITdyG9PpTP944uCglPQHh8Bn7v2g+1atUR87Dc0bK17anHHj32+Xtv/fP1x2897vEk3agWRyL5zzhd48KxJTFkOERXUevWMJRr4fB4inGsb1/RrbPvhhuh27hRfQdwHD2K8HvvVbuK7hMjibjbJv6zz0S+PhK//VYE3UY+8wwin35anJPctSsKsrORMX48XbeNGHYd+8YbiHrlFWGkouj1/ttrI7lLZy6EyMfjLkTK73+IrqID9evDvG+fOM648vJEEHFYy5Yi//21apUpa3UjjYtEIjlj6LfkyjEB3e7r+NXHw++8o+XMd995Py5we4gwLRHxqdgelopH+qeh3q9paPx7aomalNrn99p2T8Oi4FTEJpHpCY/H1p370bFjp4w2zVvM+/rjd8aPDOjyVFjY1KvUy0ok5wWna1yYpJ9+8sadXHUVjvXogUKjURynPMU2d9ky7L3OO3onhsyFicyNNSpadPeEXHmliFdJGzgQ6SNHikDdfbfcgmMDBsJ86JAYKh379tte4/Lkk4h55x2xzZ43T+St37oVoTVuQ+SjjyHiwQeFCWLjcmzwYMS++57ofspbtw722FhhTHxDtg/QNrlHT6TRNdOGD0f6mDE49tdfCCfzxOXkYdh5q1eLa5wNpHGRXCTwzLXvk/4gdSF1IJ0MXtlf1n9ni7CgZQ1HDR/+2ryFK94K3rXru1lLNq1/q19w+gu99+Y/2euQ/rFe4YZHekQaHu4eaXisR7jhyR6HDM/32p//Sp9d2hEzN2/fsyv4j4Ur1r01dtSoN1bNHdtazVYiOS85E+OSv3kzQuvVExX+/ptvRuK330E7dSqyVKUPHYbDjz4qAmnZWBxsUB+HmjZFyBVXCBMR/fzzsCcmokCrRczLL4vWGz73YH06r3FjMj3XiZFGSb/8gvTRoxD53LNI6d5NdCNxVxTPxRL19NOIfOBBb2tM797InDwZ4Q88IIZhx3fqhNjXX8f+66/3DoeuXVu06oTWvl1ch8shDBSJy8d5RD31FJxpaeodVj/SuEguEpqSQkkDSN+SFpBeJTHXkJqQfCssv0uaSGLzwnA8Zx3vruSs8KSiXBk0ddhNkyZNuiVg9NJb/xy9+dZvVfE+H5s0aeEtq2ePvfm3l5rzByaRXDCciXHxuN3IGD1aTOLGxoArfjYALDYzoXXqiFaN5N87YS8ZG2492UEKufoaMWkcLw/gwxodjcSvv8KBRg0RQkZjz1VXIfzue5D4009IHzMaR95/FzvpGA9zZtMi0sTGIJnMy+GHH8Eueo+HVfOw5vSBg3D4vvtxiAxM7HvvIfKxxxDZvj1yZs9G/rp12E8GhssXcvXVorUohAzS/jq1Ef3ii9AHlo2NqW6kcZFcJLBxWUzyDSp5hzSLxDGbP5GmkpaQHlD3j5JeJD1HmklaQ/qQdBlJIpFIqs6ZGBeGp+TnKfPjPvkEYWQUON7lUJs2OMCTyD38MHRBQWQ0CqDftg2Zo0YjY/Bg5K9ZC7der+bAqAG9bhfM4WHQb98G3ebNsMXFwRIZBR2lNe4MRu6K5bBERIhrchoqu5i8Tr8tCHlr1sCqTvnP8Hma8eORNW0a7UfCqfWOeuI1lbgrKI/KzNP9561YIcwMx+hw7MxxvGWqbqRxkVwksHFZRmorXinKI6S5JD5+H6kjKZH0Oekt0j8kNin3kz4g0d8xopVGGheJRHJqnKlx8cHzujhSU2FLPApb0lFYExJhS0hAobnsSullYXPg06lSUZrqMBzVkYd/pHGRXCT4jEsb8cob4zKb9AyJW17eI00hsXHh/XEk7joaQ+KYGI6NGU+6giSRSCRVp7qMi6RqSOMiuUhoRlpH4taVq0k9SL1J3JrC3UAcz7Kc9A2Ju4QmkVqRlpLuJfUhLSJdTpJIJJKqUz3GpXSriW//7LVaXMhI4yK5SPAZk5WkhaS/SDeReOZ3NimrSYGkL0gtSCtIX5G4C2ktidP+TbqWJKlGHiRxYBFzK+klki9KWiK5KJAtLucWaVwkFxHcWsLDoq8nlY5V4X0+zlvf8StJ3DLDXEfytbTIGJdqZjCJXSTDAUgbSc3FK++2vndXwK6Rhz77JpXj12xyGpHYhUok5yXSuJxbpHGRSCRnE+6D6+XdFaaE++N46Bf32XEzGPfjPUVit9mPxBHSHJRUl/QaiZvQBpJ8rTYSyXkHVaRfq3Wq5BxAz5uHkEokEslZoS+ptHGZT+KApE2kvSQek34niU0Kj1fnFhg2L1+TeEz7PBI3j0kk5y1UlzamyvRjqXOmh9VHL5FIJNUOR0nzsC2Gu4Y4Groh6VFSECmW9CPpe3V/uqoXSDxT4EiSHOolkUgkEonknMDR0NySwjEqHJjLY9TZuPDQLm55GUricezc4sL91r5upDtIH5E4slquzSCRSCQSieScwIG2o0gc28LdRDwzILegcDfQKvXYkySOlOa1Gni411gSj0B6lsStNbKrSCKRSCQSyTmFW03KT5LDBqb8MWlSJBKJRCKRSCQSiUQikUgkEolEIpFIJBKJRCKRSC5mFOX/AR2CqiSmF/20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data:image/png;base64,iVBORw0KGgoAAAANSUhEUgAAAi4AAABpCAYAAAAdiKgiAAAAAXNSR0IArs4c6QAAAARnQU1BAACxjwv8YQUAAAAJcEhZcwAAFxEAABcRAcom8z8AAFdkSURBVHhe7Z0FfBTH+8a33v7+9QLFXQqFulGh7u7uXlra4h6gxbUUd3e3AAGCBAiQECVGQuwueq65S3LP/33n9kISLiRAoMh8+Tyf3dvbmZ3d426ezLwzo5yPALjCbNbc5jRmN7Hq0+805ac/YNdlP+wwaB9n2XU5j9jzMx606rPbmnLTm3ksWTWTkpKuUZNLJBKJRCKRnD08Ol09u0HzhkWn6WfVa+Y6TNptNp0mxq7XZNsMGrvTlI1iux4ospCs8DgMcFlyYTNonXReHqWNo3N30f4iqz7zb4de84HTlNM0ICDgcvUSEolEIpFIJKeHJz//BntO5iNuc243MibbnaasLLshq8DjNACwew1KgRFF9ny4rbkoMGeDzYvDmCVE54vXbF6KbPkApys0e9O6TLAbtIVOY1auTafd5zRnD7Tmpz5tsWhrqJeXSCQSiUQiqZwCS1Zrh0nb02XO2WHXawvZZLBZKXbohEFhM0Km44zExkYYGrtO5A2XUeRbYM45YNVphlnyMjqoxZFIJBKJRCIpS1hY2FUOvaa9w5Q1k8yDFm4TUGhhIyFMhj/zUZ3yttBki5YYFNu49cbkMGg3WnSZ7+Xm5l6vFlMikUgkEsmljtWU/rzLnLPcZtAWcctHsUMvunn8GYxzITYxomuJTAy3yhSYc7fbjVnvBQcHX6kWWSKRSCQSyaWGKSe9qcOcPdVlzXVwKweZl3PSunIq4rgZjothA0NlW8+jldTiSyQSiUQiuRQQQbcG7e9OU3Yam4JCW75f03A+iY0Ll9Vh1NpsusxR9vz0uurtSCQSiUQiuVix5Wnvs+u120TArUNfxRYWDezGHDgsJjjMethNeeK13XDuW2cKbXnCwNA9RNv0ma+qtyWRSCQSieRiw5af+XmBKVvLc6yc0sggMim23HhYUjbDmhlK+4niuMNihMNmg8NqJVlU0T4fs9nVLb9Px+lcr+Hh656Z4WGzBTe3vmQ5LXkZ/YDUa9VblEgkEolEcqGjS0q60WHQjikw57p53hV/ZuBk4pYWc/JGZC9qjZwVDyFv01vI3/Y1dLt+g35fbxgODIEhbJSQ/sBfdKwf9CE9SN2h398fhvAxMMUvhlUb5m25Ea02Z949xV1cHieZJ4N2BamhersSiUQikUguVEymjFud5pzl3MrC3Sw2vcavCTiZ2GhYMw+QaXkE2tk1oZ1Tm7a1SLeRanhfz63n1ZzbvefMutUr3p9XH1mLWiFn+QPI2/wxjDGzYctLEobI2wLj/7pVEQ/X5nsrMGXv12cfvVO9bYlEIpFIJBcaRmNqY6rcd5xy11BpidgWozAv+Tu+F8Yka0ETUtNSotfzG3tV4XsNVXNTF1lz6yN3/SswJyyHg1tejLn+r11FObnrqNAClyU7wZSd8ZB6+xKJRCKRSC4UzPmaVg5j9kEUW6sYgFtOlEbEpRg0MKdshn5vL+SseJgMSKNyxuR01EQ1QM2gPzhUmCO76czMC8sb96LVGrPTnlEfg0QikUgkkvMdnS6jnt2o3QeP7TRNC5kIsw7mY0HID/oKWQube1tK5jUQZsO/GTkNzasvupEMZF4cbFzOsNuIJVpezDkZvCq1+jgkEolEIpGcr3hMplsdxuwtoqXFT8VeqdSgWcOhEcha3AbaObXUVpbyXUDVJI5/mdcIpth5cJgNdO0zH2ItWl4M2YlWfUZb9bFIJBKJRCI53/B4Mq6z6TUiEPe0YlrItNh0adDt6oQs0cJSz7/ZqGZp59ZBzqoOsOuS4HQ44BDDps/MwPBcLzad5qDNlltbfTwSiUQikUjOJ6z5mX/z4oinZ1pyuZUCuj1dvfEn8xr6NRlnR02gndcImjVfIS90OiyaSDjM+SSd/7JWQSJgt8hC+5pFsbGxV6uPSCKRSCQSyflAQZ7mNac513l60/d7A3GNkVOQNbeeGAHk32CcBS1sCu38pkiZ0ATxQ2sjcWRDJE96ENrAHrBkhMNh5QDh02t94aHSHqce1vyMLupjkkgkEolE8l/jNKU3s+szU3kaf38VeGVymHSwag4ie8XD3iBcfwbjbIhMi2YemZZ/m5BhIY1qLIxLwvB6iB9SEylTH4M+ZhWZKsNpdx0V23VwGrMtzvzsp9THJZFIJBKJ5L8CwOUirqXY6rfiroo4KFa/r1cFc7T4Ec/LMq+Bd2I5MdLo1AN3s9m0zG2Ko+ObIGEEm5YTlTD0diT9cycMR9Z7zYufsldFIt5Frz0EmG5RH5tEIpFIJCcBlykB2v8pf5puVXpZaiq9rLcrAfl1lQB7faWPoZHS09RUCTA1V/rmt1L6WlorvQx30bEH6dzHlB7GZ5Tu+peVHpY3lW76D5Vuhs+V7sZvafsLbf9Quhp6kvrQflelu6GT0t30I+1/TWk+obTvKj0Mr1NeL1CeTyo9ze2VAON9Si99W6WvrrUSYG6p9DE1U/oYmygBhoZKgK6+0ttWR+mVQ+Wz1KC0NykBOL/DI1z67PcLzDkel4UXPfRfcZ9UZh2s2sPIWfUEGZc6fk1GiXh0kRqwm7P8YUrzpNiK907FwJBpyZxNpmVsUySIlpaKFT+0FlLnvAxbXvJpz/XiNPEEdWReDJo+6mOTSCQSyaXK+7FXi4q+c/4dSnfzI8JkCNNg6kjqq/Q0jiPNJxMQqPQ0HKD9KKWXMY72k5XexnTa5tBrPclKr10kKP3MIOOAywZZcfXfVvzfUBtuHmFHzdEO1B3rQKPxTjSfWIDWkwtw13QX7p3hQtupBWg1qQBNJzjR4B8nao9x4LZRdtw43Ibrhlhx5V9WKAMsUPqT+lL+vQweuqaTZKb9fNpqSWmkJFIslSuCyrpb6alfTcZnOr0epvTQdyMz9J0wRF3IUPUw3ktbMj3Gm9WncW7Jy8ur4zBmxcB16usP+eSwmmGKnat2EfHMt36MBh3XkmHJXtwW+Zs+gzFkMMwHJsN8aAbMByfDuGcAclc+7TU1lU5Q1wjpU+shYUQdxA+5nYwJaVhtJAyvi8SRjU40LyMbInFEA+QdnKFOiOf/PipToV3H3U06qz6jnfr4JBKJRHIxAW4lyb1eCbDVVnqbHlK66qiy1v+kdDX0U7rq/6X9ZUo3w3aq3A8ofY1HlABT2lWDTLr/G2wquGWkHbUnAC1mAo8vAt5ZA/y4Fei3BxgaCow+CPwbDkyLBObEAIuOACsTgA3JHgSlerAjzYPdGR7s1XhwQOtBWLYHkbkexOYD8TrgqAE4ZgQyzIDWCmTbAI0FSDMBKXQ8UQ/E0bnReUBEjgeHsjzYT3mFZHqwM92D7ZT/5hQP1h71YDldd0GsBzOjgckRwD9hwIgDwN/7gG7BwBebgJdXAPfPAxpMBWqOK8ZNQ8247m+T9YpBpmylv5ENWCSZmBB6Npvo2cyh7Qh6Pt2U7oYvyfS8pPSy3KH0NN+mBFTzIsZWo3YQT7jGLQr+KutKxRO+GXOgC+nhna/Fn9FQu4Xy1r0K0/6xsEQsgzVyhdhaIpbCEkmvo1aSiZkNXeCXyFrYwmuC2MD4lgEomfK/LtJntMSxKe2RNvtFZMx/ExkL3kb63FeROr0Dksa0EPEt5c0Lt7qkL//SO8roDIZJ87Oy6DKXArhCfYQSiUQiuVDpYWjo7U4xfaz0MvWlingeHdtPylcGmN23DTd5mo634Z7pLjy5oAhvrAQ+p0r9T6rcB5MZmU4V/+qjQIgGSCDjoHd44Cz0oLAY8FBFcSFTTDfgKgLsbjJKZJAicoGgNGAxmZ7xh8mQhQA/BQEfrgNeolqx/ZxCtJnsRP0xVlw/xFRMxqaATF4KPcvN9Fz/pef7GxmZN5Se+fcrv5A5PB0KzJpWNr1Wf3qjiFSZcmHLT0HupncqCMr1mg/d5m9gObyQTMpy2i7y7pcXmxgSt8bkrXtDrCRdks/C5shZ+hDyNn4DXfAwGPdPoXMXwha9EraY1WSElsF0aBZ0OwYjdeazZF7qk2FpXGJcEobVRsqMp2HVxpB5yfN/L1WQeFbGLJfTqHlWfYwSiUQiuVD4TXejMCoiPkS/WulnirtyoNHxf6M8uGMG8CYZk647uFXEg8AUICwbSDIAOTbAUajW6JITYJNmKgAyyOBwC9FeMnKrEoGRB4DvA4GnFgF1JgLXDnFACTDmKb0te5UuhmlKF923St+CVso/Sdeon9DJsek1//CcLf4q6CrLlAdbzhHkLH9QjVEpbVq4paUhdFu+Fa0qwpj4MyxltMjbGkP7ptB/YdjVH4bgHjDtHQLzoZmUxzJYyaxYI9nkLC6XbqkwMabQaUiZ9BASRrB5UY3L8HpInngfTEk7zihIl8VBzDZd5hL6nGSri0QikZzvBOBypY+hg9LLOl3pZsi4cpDF0XKiC6+QSflrH7AllbtbPDA6PXAXiXpYUs043B7o7B7RjbUwDvhlG9B+PlB7FMfeWIxKd0O40tvYTemb10L91E5EDH82aLKKnXq/lXOVZcqHNSsC2Ytbi66cMsZlXn3krXvNayyqZFpKiU2J2o3kNT2sJfReBa01pWSLXoHstb+qrS6qcRnRAElj74A+di2ctjMza25LLs/vYneYNe3VxymRSCSS85G++g+UXqa1Sj+T6/45wKC9wPpkIN2s1qiS/wzuTjucA8yPBX4IBGqMK2ITk6r0No1RBllaq5/gcWy6jP7elZDPbFp8YVw0h8i43FHWuMxvjOyFrWDcO4KMx0q/BuNsyRq1HIY948iotDoerDuiIRLHNIM+agUZF7P/e6mqeEZdtwk2vWa++jglEolEcr7R39TxykG2wmeWAYtiPSL+RHL+clTvEYHMjaYBSn9bjNJH30D9JBXFZDLdatVnRnhOc7K5MuK1ibIiybi0KWNceO0gjlOxHOaWk9JdOmdf3GVkPjgTqdOfPN5dJIxLC+ijV565cSEV2XW8jpG+wKxpqT5WiUQikZwv9LXeqfQy5r6/9sIPkr3UiMnz4LZ/yLz0NcxSP01FsRs0rxfa8jyntR5RebFxyYlD9rIHjse4iBFAjaDf0RnWqFV+zcVZlWqUMhe+i/hhddSuovo4Or4tDHGb1CUA/NzLKYjXMSouMMJm0PZSH6tEIpFIzhcCch8n42J6boFbBtVeYOxKK8K1Qx1Q+hkD1U9TUaz6zNmnO7X/CeLg3Lwk5K59TsS0eI1LQ2QvuQumfWNh4SDa8sbirGuRCODVrvhGzPEijMvwukie/BBMybvhsJxhXI8qXkHbrtds5xW11UcrkUgkkvOBXvq2Vw00ZTYY48Izc23YkFgogm8l5y9J+mL03OZEzZFm1BztIuNimCk+S4s2oYZVp0kvdlRP5c1zuNj1acjb+lnJcGiexj93xWOwhC8QJsK/uTi74tFFOes6IWFYXTIujcXU/8dmPQ9rdhwcZLb83sspioN0bQatw56f8aB4uBKJRCI5P+iub3flIJNmSiQwZE8B7p1iRftpFny6yoE5EW4kUyVpcXnEXCWScw/PD2NweBCaWYQhu514daEd90y24pk5NqyOd+O9VUVQuhtmi8/Sbsx4y2HQurnS9VcZn7J4AjpTNnQh3dV1irzGJW/tq95RQf6MS8QiWFXx/gnvVyJf2pI8/Jxji1mF3E1dvbEtIxuLBRfTFr1PpoXum8vs715OQzwhHW1/FQ9XIpFIJOcHZFyUASbN4nhvRZlrK8aMcBfeXmLHHeMtuHGoGfVHW/DGYjsG7HRi2REX9qQXib/62dBIqo9cmwdROUXYklyIafQZ/LrJgfbTrbh5mBn1RpnxwDQrfgt0YEdqoTA0zDsrSxkXm0E72lNkgcNwhqOJSslhMcEQOQna2TXJuDQRXUX5mz45wbjYIhcLlRgM0SLjNSK2qMUVmhAWv2ePWnI8PadV0/Mxfq90ep6YLm9zbySOaooEMi8JQ2tDs+FPOK3V1EWmCgUGXr9oNQICLhcPWCKRSCT/PWRcLiPjMjfWWxGW5iiZE/6rvtc2J56YZcPVf5nBawVd97cZjcZacD9VpK8ssOGnDQ6M3FuApbFu7MsohMZcLCpW2UpTlqJiwEpmLyG/GFtTCjHzsAv9g534dKUDT8+x4c6JVtQayeswmaD0MaLBGDM+o/cmHGSzWAhDuS48nkvnrRWqcaHXV9j02iAU2/xWwqcrXqvInLSWTEszEZTLxkUX9FOJcRHGhMyFfv8sZGweh8Tlf+PIwv6IndcXcYsGIGXtCOTsnFxiQnzmwycrHePjOTunInHlYITP6o7QSb8jdOLvCJvZHfGUX3bw5JLzRJroFcgPGoCkMS29I4tGNkbevglnPPlceYnRRQatBia5arTEPx6Ppxapg9Q5kxzpJzmpcSkNB+5qLB7sJ2MyJ9KNPtsL8N4yO+6ZYkXTcRbUp0r2dqp0bxluxv8N9m75PW656bzFiXGhBVgY7RatCSEZRQjPKkI8VeBpxmLR0sCtNzxfyYVEAT0TNhNaei7JhmLE5BbhoKYIu9IKsTaBjEmEG3/vLsB36xx4bp4Nzf6x0LMx4cYhZtQYYUad0RY0JAPYnI4/MdsmzhtBBnANmcXY3GLoKhmWzuawxLjYdbp6Vn1m9cW3qOL1f6wZoche8YgYBu0bUSRmuSXTwsokw3J4Rjcc+Pc3hE3+ExEzuiNyZk+ET+uKAxM64SCZkISlg4S5YQPiMy22qCUwHpyLmEX9ETTka2wa8AmCBn+FnaN/EAoa8pX3GG1jyQyZwuYJ82KNIuOy/W8kjbtDjXNpAmN8IBkXnd97OF25rbk8n0uBw5DVQf26SCRloIr0S/X7KDkH0POW8ytJqmxcToa5wEMmpAjBqYVYHOvGmP0u9NjmxJerHXhhvg3tJllES8JVf3lbEpS+JlxN+1x5NybT026yFY/NtOKlBTa8RUbng+V2fLbKjm/W2EVrTqdNDnQPcqLfDicZASdG7SvA+AMuTDrkwtQwF2YcdmFOhAsLotxYFOPGsiNurKLKf22CGxuTCrHpaCHW03Y1vV4R5xYtQ2yi5tH5synd9HAXplA+Ew+6yGC5MDzEiYG7nOi93YkuZLq4y+aH9Q66Hzs+WWnHu0vtouuMg5kfnG7FHRMsqDfG261Gz9J7j/1MwqRwy9TD07339Qvdy8CdBeJaXLYDZHLSTcWn3TJVxriY8tPvd5iyPQXm6ovxEDLmwKZLQ37QV9DOuk20uOiDu5MB4cUUFyNt42iEkmE5TGYlnfZ1ITNgCJ0jxEYle8ckxC8eIM6JmtUT+fQ+p2PDYwqbj7CZ3bCx/8cIGd8RKetGIHf3NOgonW7fTOTtmY5jG0Zh77+/YkO/D0ULjJnScFeRLngIjo5rjfghNZAyvQOsOYneGBd/93CaKjDnkMTzlHEuEr9QRfqp+n2UnAPoeXtHIkgubarBuJyMAqpceQp7rqATdcUihoO7PVbHFwrDMDSkAF23OPAVmZzXFtnw5GwrHiIz0G6SFc3HW1FvtFmYHm7NKdGoE1X7DHRCfuWvR+KWkTsmWEUr0qNksp6daxUtTmys+pKhGktmjY1TYHKhaHWJzSsSgc3cGsPG7mx0m5UxLg695gM1mLT6xcOis2ORt+VTEaSrD+4mZrA1hy9A6vqROLKgvzAZ3IJij16CwrgVKIpfAWfM0pLunWPrRiJqdi/RbcTHbNFLkbBiMDYFfCIMCbe8cFpnzDKR1pt+GR1bCsOBOeKcw7N7CDNkiyHjsmOIaGk5NvM5mNNC4TCfwWKSFchh1IJnILbqMyeqXxeJpAzSuJxb6HnPUB+95FLmLBuX6oDrfEehR3TLZFs9SDV6TVAcmYMYMkIR2UU4pC1CqKYQezMKRVfN9mOF2EomYlOSGxsS3dh81I2glEIR2LqbjBPH4hyg88OyihBJecTmeruuOK4n0+xBHpktCxkOXxDs+UgZ4+I0Zg/yOKs3xqO0ONbFqg1Dzsr20Af94l1jiONN1JYTX6yLJXwhts4ehGXjeyJ77yw4fIG5dJzNCe+LNIfmYc8/v2DnyO+Rv3eGMCh2Sm+g4+un9ceaKX2hYzPDrTMk06H5dL0F3vRkmjjG5eiEe2E8sglO+1kybCR47GRcMtarXxeJpAzSuJxbpHGRCC4A4yLxT9kYF4NmUZGt+lsdjiuLzIsF+tAB0AX9CO+iiGqArWpGXLHLhGFp2bIl6jZohF6/fAJbBAfVknHhc9jYcGwLbfNCpmPHiO9wcGoXkZbPKYhZgkmDOqJJk2Zo2LgJRvf5Hu4jx2NpWOJ6ZFzytvSBZsMf3uHP1TgEurxQaKb8tXvpB/P/1K+MRFKCNC7nFmlcJAJpXC5YSoxLD9MsxabL3Fdt87dUJLMOltQgGPb0Kxmu7JONTIUzegkCfv8ct9aqg5tr1Mbrz3dAVshMcbzMuaWNyzSvcbFHeQ3OD5+8Tunr4oZba+HrD14Vx7jVpXR6YVw294I+ZlW1zZRbkXhINJnCOIdB21D9ykgkJZQ1Ltw4XB3y4e+9qoopvS19nCl97HRUGf7SVKbKkcZFIuhluOuygSbtgiPqfwzJBQOPwvLO42Kcq9j0mmQOJvVX+VabuGVDlwbjoX9hCZtbxkywCmKWYu/S4Xjx6cfw8AP3YMbQP0Qriq+lxCd/xoXF6TfNCMBTjz2IDo8+iJUTe4sWl9JpWdbIJdDtGQNz+qGzEttSWuoorQyrPv1O9SsjkZRwonE5U3hsZXXkU57y5oD3T3cc59kon4+T3780LhJBH/2jSh+DYVDIBTYWWQJnoQf3TC+A0su4QbHptAaHsfomnvMvyp/MiyVhPSzhHHNS1lCwuHUldcc0xG4cL1pRypsWVkXGxRqxEA5KnxQ0CQlbJp7QUlMiurY5eiVseSlUnrNr1gq5+02v1dlNWXLqf8kJlDUuxYhM1mHcxiSM2JCEUbStikaThq1LxD/bjsHkdMHqcGJacAoGr03we35lGkn6Z/NRzNl5DLtic6G3FKjlK4vLXYg1YVoMWB3vN5/SGkn389f6RKw6pIW7sPLIv7Q8G0ZuOorhVXgO/Ky4vMk5ZkpZ3mCVRRoXiWCQ8V6ltzG7yQQXNifLVRYvFHiOlwE7ybQMEossLlKsOk3B2TcuJDIu1tTQCo0Li1tZ3LHe2BR/71dkXHzvc8uLK3YprKXSlFHYHFiTdnhbgKpxlmB/KrSJtY/MFr32MfUrI5GUUL7FZdrWJNz0w3pc9d06XPv9Ovzvxw2V6v9Il3+zDg26b4PG6IRWb0Or3tugfLlWvOcvTWW64aeNqPHrJrTsvhUvj9iH2dtTkWNwcMWvlhUw21z44N9QKJ+swv+ozP7yKdEPG6BQGdv1C0achg3Gyfl75RFcSc/gmkry5fev+m49bu+4AYERGjW1NC6SSgjQt712sCmzw/xCMefIywtsWBDtFsOXJecXPLKKR1ANIsPSeoIFd06yot00N5TehllsXIrLV7pnRWQWbBnhJzUulaky41Kp2Lgk7xbDtP2WsRrltubxJHR2OQmdxB/HjQv/YBZj15FsdJoTiZ9nRaLj7Ej8OieqSvppZgT6rYiDgcyEyVaA3qvi8M30CL/nVkUdST/T9b+nfL+bdhhd5kZh0yENioqP/7DbC9yYEnQUX04JF+f7y6dElP7nWYfxx7xIHD5mUHPwD5ujMRsS8d30w+hI6fzmp+oXEpez87woRKf78pXGRVIJ3fXtrhho0iyIgxhGzBOs8ZwlbGJ4nyeTW5/oXWxRcm5ho3I4uxiLY9zoF+zEs7NtqDnCjIemWsVEdvyZfLhaHVVElWuhv4q32sUT0mmi/mPjMhfW1H3n0Lhk2hyG9CfUr4xEUsJx48KVbTGKi4vgchefhopEFwxX+h5QHrRf4Pe805PVWQg7yVtOb1n5Su4ivk5Vy1woVFwyK5UvLx++1x6RZ4HLXx4Vq4iencdD5SrVKlQeaVwkAnVU0bxSwbk8T8rkQy4xIVyLfy1oOMaCJuMs4q98ngG2344CLI52i7/+ec4TnmCtqOL/apKTwMsG5Nu9c9PsSi0Us/d23OTAE7OsaDHeuxwAP/v7yaz8vN4h5qIxllqz6PhwaK5cz0lXERmXrDgyLjyqqOzIoqpKGJc908Q0/6GT/zh140KmyZp28JwYFzXGxWg35zyifmUkkhKOGxfGg/hMExbtTsXC3Wm0rboW7krF6tAMWJxuqsSLEBiuwfzgY37PPS3tScMCusbMbSkIitTC4XKhsKgYO2Jy6ViyeN9vunKat+sYFoekIj3fVnLPpeEWnaDoHEwPSsbiKuTJz2khPa+ldG5GvpVyIDsljYukMioZDs0enWeC5en1f6SK8+X5Ntw12Sqm61f6m3D9EDPunWIVhqbjJieG7CkQiwduSHKLSeG4y6mg8NJ2NQaHBwm6YuxOK8TyI25hTvqS+ftqjV2sYdSUzIkywIQrB5rQiEzKozOsYlkBXtxyTby3287fEyw7j4tem+U0nb35TErExiUnSTURp2dc2KQYDs4VU/ynbxnn95yKpa4anXGYjMtZHv5NEgst6jU5NqPmHvUrI5GUUNa4AFM3J+P2nzbgpl824NaOG3HLr5WLz/vfD+vQovc2pOntMJideHRQMK76bq3f809XN5Ou/nE97u63HQeT9Sgkg/TVlENQvliFW3/zn6a8bqKyXkt5DFwX79dgJGrNeGjQTihU9hp0flWewfU/b0DdToHYHJGt5iKNi6QSgtDwsqGFGacyj0uOzYOInCIRzPvvgQL8uMG7iCC3EFz7txlXDzLh5mFm1B1tQXM6xkan/UwbXlloxxer7fhzs0MsPsitOryu0PZjRYgUrTfFovVBTxU9typwSw6vpmx3e4SB4oqahwBzQ+VJPPkZwfnyKs70lRatIby4pI2uz4tAmqg8XC4uXx49g2Q9z9ZbJNZD4nWPxu4vQN/tTvy8wbve0rNz7XhgmhVtJlrEmky8dAEbvSvIoNw63Iz7plrxtmpQOK5oJxmbJDI4fK2qUMa42PTaqLM+HJrFo3hyk2GJXKq2uvgzF1UTLxHArS/+3qtQfE2e1E4TTcbl7N+vOhtxstOU21z9ykgkJRw3LvylLUZQRBY+n3gQ75A+nuzVJ2QOyuvjSaTJLO85b/57AF/PjUK+tQB6ixO/zo/CK/8cwPuT1Dz4XErD2xPzOoiP1PNK64TzSO/See/RdkeCDoX0azo28CieH70PH5VOw9fwcx2fXv8nFEM2JKLATb+O5QhL0ePDKWF4a8JBfHqSPDh/UWbSW3Tv79PrsBQZ41KKq0kPkT4hvUN6k/SjlKo69w687It1xrkxZxbDwmaCzQWbDZ42n7s0uOUlIJhbFhx4nowNL6TIFXlbsQ6RBQ3GWFCTKvMbhpLZ+csMJcAkWh6uI/NzyzAT6o4yi5WnueLnSv4xMj/PzrXhtYU2vLPURubAho9X2vE5maGv19jxwzoHmQYHftvkEOao21aHMAV9djjFoo9d6PUfgQ78utGBn9Y78N1aXiPJjs8oj49W2PH+Ml4M0SYWe3xqjk0sjng3ma6W3F02lozHCG9ZryJjxmW9jAzIdbwSNpk0XvOIzUmrCRaR5uHpVnSYZcWbi+1UHidG7i3A0iMuYXS01mJhhth4nAlljIvVoA3keIzyFW+1i0fy5B+DJXrVGcW5nLb4mmSabNlxXhPlr4zVKLhMsOszIzyWrJr0hZFIylDWuHhEV4mL/vRxkwpp3xsM632vvIrpzyQ+hyXO5z/L6Jg4znnQaxa/z7Ef3j/XTpTvXF9ePnlbRCoSv19E53FsDafnfV7x1d+5FclHuddVzIOv6aJr+1T22v65RIwLm5TJpOGkniQ2Lx+Q/pBSVavt8Ms+W2E6U+NSVdjc8DpAxwzeBRd5bSFeR2jFEV6p2S26pEbvK8Dg3QXoR6anW5BTGJHvyZSwQXl/uR2vL7LjxflkYubZhcF4fJYN7ckU8UrN95LB4RaeNhPZcFhFNwwbCjZKvEgij8RhY8ExI2wueMHEDrNteIbyeZ7y41FVby+x42MyMmyG2AixCWIDNGBXAYaHFOCf0AJMDXeJVhJe5ZnXReLuNF7riFuNTE6ck5if8i0uk4odOr+Vb7VKGJc0WGLX/XfGJWo5bLlJ3rL4K2M1CsVW3m6j530FfWEkkjIcNy7Mid96jlnZEpGFpfvTsfJAhtAK0qK96YhJN6lnlcZPxU0VelSaAatC07HqoDc958N5borQwmR3qyeWJUFrpvMzsTzUez5rOYvSRRzTi2DY8tdKy7FiDaVZRtfypfGnJfvSEZqUX8qYFSPf7MDaQ5WnXbwvDbuO5AqzdiInPsPSXOTG5TJSL9Jc0r0kucxIRRz0NLhsaNEpdRX9l/D/av7vzl05XHFzdw6bIYfbI1oxbC5vtw63/Pi6dnhxRpPa9cQLJ3L3E5/LXVA8cofT8yrWnJ+b8j4bKzmfDcoYF6pcO8FtOqHirXaxWdBnwhK/2e/suWdd4fNgjVklZvC1n4NgZBTb6H41C9Wvi0RShrLGpTTeX5G0XPoLqf9O/O/nTbjhj81C15Ou/WYdBq+MR7Go+E8Ot0z8tfwIbuu4Abf86U3P+fyv4ya067sD0RUYoHEbE1GjUyD+77fAkmv/H72+8ZdNGL0hkU2Aei7j3V8YfAwN6Rql05QXX/+6nzegfUAwjpHRYXg01cztKajxayD+d5K0rGu+X4/XR+6H0cYT453ar+1FblxeJM0h3SpeSSpGrlV0wVK2q8iY+YzHZcK5mj3XenRnpcaFZ851xS1HwZFlVdRyMXOuv7xKFEbG5cg61bSc3XvlYGcOzrUbtQPUr4tEUobKjEuO0YGOsyPw6thQvDnhoFcTD+KlESGYvyuN/gqrvOIuoj/VeITOW/+E4vV/D5Tk89o/B/D9rMNIzfOah7IUY+X+dLw7vlwaev0WaUt0jnqeDy5HMbZFZeGzKYfw+vjjafzptXEH8AGVJzrNKFJzvMvEwES8PmY/3vjXfxqfXhq9F32WxsLicKnXrToXsXG5ijSB9LB4deZcTrqfxPNPXcsHLiqkcblgKWNcCsyaVja9xnpO4lxMebCl7hMTwfk1FyQbmZaMoMkInzcYUYuHIbIS8TmHFwxB8vp/Tj40mltcEoO8LT/+ylaNcllyYNNlFpvyNB+qXxeJpAwnNy4c81Ikgm11Jgf0JmeJ8uk1V9xlWz38wbOteOAoUPMxH89Dx1s65j8PTuMS54vzSDxaKY+MVLbBJuaJ8Z13fFsMh6tQnOe7hkjnZ5/zzKW8eOi2N7mHyuJAPh3znVs+jU9879zaUsRxO6fIRWxc2pFGkqqre+hj0hrSAtLvJDZGFw/SuFywlDEuhpSUm+wGTbgIJvVTCVerTLmwaaNhYYNRwcgiZ+xSJK4ei5k/f4oZP36MWR0/Pamm//gRZvz0MSLIvNijTtLqEj6fTNOBc2JceA4XMoNmOaJIUhEnNy6A1enGnoR8bI7KFq0c22NyEETaGJGNpCwLVcSVV97FdE5StgWbKP3GKEqv5sPaRvtbIrMRGJF1grbSNfkcvu5W2m6IzKJr56pdNOXh8nqg0dnFOZvoOr5riOuSNtAx3nL5+TjnH3wkDzoyLJHpRqyna5Zcj8R5bKRzAvm1mkbkR+U9lGIQQcG+51RVLmLj8gopwLtbLbQi3URqQNqgbi8euuvvJOOSwTPnSi4s+G+dd1excTFNF5+lXZ+1ELD7rYSrVdxNo8uAJWaN6LrxZzB8k8qFzfkb8zp9gdlkTubSdt7vZTW30+eY9cunmP/Hlwib+1dJ2vL5eaUOhc5JpDKc/RFF3pWhyQzGxvLQRInkBCozLik5VrTtswOXfbcO1/2yEbfyvCUdN0D5bDX6Lj+CYr8BqmUpLCxEwLIYKN+vh/LDelzvmyOmChJzxND5V/9E1/x2HX6aE4l8s1PN+URm70jBDR03iWtxWW+m9JdR2ut/3YTafwbiGrqH63350vGbfwvE4JWxeHlcKOW/Xpx/LZ1zDb1X44/NqNV5M5V5g0jHc7ZwnsrXa/DU8H3Q27ir6NS4iI0Lt+r28+5WK2NJO0k3iFcXC330j17W32iYEnFqxlfy38N/rzy/yA2lp54NtaIUGLV/uGz5IjbDX0VcrTLlwHpsn+i6qWgiOjYgPE9LwuoxWP9XJyz48ythVub89jnmknh/UZevsWVEZ6RsHC+6l6yRJ+km4qn+E7aqZTjbsTxasoZm2AyaMeLhSiR+qMy4aPR2fDPlEF4cuhtvjA7Ba6P34o1RIXj6r52YtSO1CjEuPNy5CLO2J+PFYZTHyD14k9JzHqeiFyjt7/MjkaHzP+Ot7/X6MA3epDK+MmIPXqfyvk5pX6drfjFhP3ovisCnE0LxKr3Heb5Gepn2f55yAF9MpOMj1fMpHaf/ffZhdF8QieeHh+BV9Tg/g2f/3ok/qSxGuzQupfiI1N+7W238SiomvSdeXUwE5D6u9DIYn1voFiNzJBcOu9ILce0QB5S+xk3is7TZcu/mro0inqbe4L8yrjZxV01+mgiU9ZoXP0aDxObFHr0ExoPzkLZ5IqKWDEPojAFCHNeSuW0KzOELRFBuxS0tLG5tWaLO33L2Z8wVgbmixUXLcypIJH45uXHxzuvCMSP5RruI/+BYF37NMSI2p5srYu/pFeKdAt/mLBRpOD3HiJy6nGJ0UsV4y8sLL+bx+VRWkU7d6qnMJps3RkZfkqf3fnIMduSSRNnUexSvzQ5YbC7ofHn5RO8ZLU7xbLzXrToXsXHheVqq07g8T8ohcXzLxccg/Z1XDjBm3jbGLWa/XRHnFrPXSs5feL4YXmSxxXgrbhheAKWfYab4LOm9y226zL3wzvZ61uUw58GUegjGQ/MqMR28PhEZmKglwsQ4YrzifR55dNJWFpI1grbh82FK2HFOZstlFdMzJBOY7DBoG4qHK5H4oWLj4sVeUIiguDwR08KxKCIuJCZPxHkkZJmrYFy8MS7JWRZK641nOVVtJm2i68dreNh0Rdfj48XQ6GzYEZMj0pROvzMmV5gOjcEh4mwC1fvxve/bZ/F7wbG5ItA3PN2IdYezyry/LjwLu5N04AUeTxVpXKoEB+LyFA4m0hRSH9LNpIuH7vp2Vw0yaUYf9OCPzQ7cPtKM+ydb8PtmJ9YlupFrkybmv4a7hOLIrEw6WIB3lnpX7+YJ9qaEubzBuT0Ns9VPU1EcRk1Xns/lXCy46CTjokuNwrFtU2E4OAe2SszL6chriBYgM3gK8hL3w3GOjAs8PH+Ldpb6WCUSv1RsXLw/nMdyrbh3wE7c/lsgmnfdimYk3t7480YMWh0vhjpXRmFhEUauiUO93wPRuMsWkUd5Na1AvvdrdwrEU0N3Y9eRHGGEToTL68HCXcfQrvtWNOq8paS89f/YjHt7BiEwXIvtZMKa99omjpXO3yc+xnO5cPeYNt+Gb2dH4OaOm9C0i/f95t224oafNohlBvRW2VVUiuo0LjwUuh6JA3QfJN1Nurji9Mi4KANMmmWJ3v8XSboiDN7lxCMzrGhGFSRXkryI4lerHWJW25CMIiTqvGsKyRWhqxeeEI9n3uUZhTcmucV6TjyLb2syKU3pc+DZf9m48PpOvF4S4w3OLWVcrPqMtg5TlvFcDItm46JPi0Ls+nFI3DAG+fvJvERyUK5/E3Kq4rxMYfNxbOsExKwehbyEc2Nc3NZc7ipy243at9THKpH4pTLjkp5vxbMj9qI1VfaPDdqF9gN34b6AYNShSnz4pqNVDM4twtiNCWjeexva9duOh8kIcV6sR9X87u5/ou4htedz6ZxHB+xC217b8fPsw9DofXEuJ7JsXzrlGYwHKe3jnI7Uts92UW4eTZRjcuKzyQfRuvd2NX8qB73HemTgTnGsPt3b/L0ZcDjc+GNhDJr22Ib76Djn9TiVuVWPIHw4KQwGGeNSGjYu1Tmq6OJGHQ4974j6H0OFTclBbRFmHHah82anWGuo3miLWKPn5qFmMa3+q4ts+GWDA0P3FGBRzPFFAnlWWknFcCtWRHYxNh0txPRwl1iY8YtV3uULeIkCXiX6ykEm3DXJik9X2sXz5aUF0kxlf+N4VFHJcGgfWLbsCptOu0TM+OqnUq5OCeOSGokjZFyiVw5D3LoxyNo9nUyHd0SRPzNSFXFaW8RiMkKzkbTpH8p7BGJWjUBe/L5zYlxEV5teGwWt9n/qY5VI/HJy41KIouJC5FoKkGsugI6UZyLRVmt0wsxLuKoGp2L4/SJYnC5kmZ2Uj1PkkU/iFot8yitTb0davq2c7GRQvOfydQ10Ll83i4wHldmbdRn4mEd07+RyGdVrsLjsfKxAzNninU8my0B5032VPo/LkmdxIUPvgFOc64HR7kY2vcfXFmWm9/NJOiqPt+Wnsvsvy0VsXN4nVXdw7sVLFedxKSAnwxXnITIzbFJ40cJXFtpEiwwbmRojzLh9lFmYm4ZjLKKVgNf9YWPjXWDQjeDUQsTkFiPF4F3Thytwnoqfv74XausNfz15CQFuAcm2FiOdnhEvMsnPKZCMyawIF/oFO/H5KodYZJIXjaxPz6gOiVeLvm24WaykfddkC51jxwh6VpspXUxuUaWxRmXmcSmNPV/7VoE5x80tB/4q5uqS05QLoyYeCYGTEbV8MGJWk8FYPQqpQRNF3Au3mPgzJicTmxZz+EJogqeRERqNaDIs0SuG4Mi6sdAlh59148JdbCgwwW7U8mJeEslJqdi4MMVwuN1IyDAiKkWHqGN6xJBiU/WIPJqPLJ2tAhNRGg7OLYaWzElUih7RJM6DFU1KyDRW2GpjInMQc8xQkoavy3kcSsqHjsxHWbzGhSeVi00zlOQvtpSGj3nnf+EFEYvouiaRl68somy0Daf7yjHaRY7uwkKkZJnpXnUl57EO0+skrZHe5zWWpHFR4VWPf/LuSiqlGiag01g82J1eiMVkaEbuc6FToBMfLreLVhpe1ZkXObyJzM3lA01Q+hih9DfhxqEmNCLTwwsePjmHV2W2i1WkO250oPMWJ3pvd2LgTqdY1HDs/gLRTcWtP/OiXFga68aqeO8ChxuSCoVB2JpcKBY7ZHO0O50XbywSKzGzgQjLKhKtR/szi0RX1660Quyg83gF6y2UbhPlsT6xEGsov5VxbjJmLsyJdGFauAv/HnRhNF1/yJ4C9CcD0iPIid8DHfiJDNknK3lRRrvoVrtjgkUYt2v+onvsS/fYzyT2a5Kha/WvdzHH1xfSPa52iHubTPezjq4ZkU1/TJHxOR0qNC5JSUnXWDlI91ysXaTXwJpzDGn7VpDBGEpGYziZl5FI2DAWOSEz1NaTyg0Mn8fShc5B8uZ/RR6cVzQZoqPbZ8GsTYQtP50Nhf9yVJM8IrA565hdp6uvPk4fHKTLa4lILk2uIb1OukW8UqnYuHi/1Gl5Vjz99240+D0QLbtvRaseW3EHqdbPGzBsTbw6suZk8CrKboxZG487umxGi65bRB6s+n8GosOgnYjPMKvn+uBrF2Na0FE077YFTShNSzq/BV2/Ke03+XMzpu84Js4pbxwW7U7FnT23ijRcTlbDzpvRttc2bDxMpp4wkiH6dmoY6v4WKLp9OF+OXWnSZQuVbzNW7E8V55ntLvwyMxx1O20S7/vKXfeXDXh33H7orP4mwjs5FRiXWiQe/XeleHXhwS27vBr0PeKVpHKqwbhUBM9QoHN4kKwvFuaBDQN3jywhgzOBDAGPjOlEJoC7Q15aYMOD07wGoPE4swgSvmmYGVdT5c+G5yraXvu3Cf8bbMINQ7zvcUvFLcO9rRbc4sMmgVsxbh9lQR1S3dEW0QJUb4xZ7HMrR206znnzeZzmNtKtlJ7z4fxuJIN1/RATrqPrsPHgLpsr6PrX/e09r+5os4g1aTvJgidmseGy4du1DnQnQ8Mmi83VqjgyUmSKeOXr6JwiZJq9CztWNxUaF8Zh0nzktuSiwHx2WyhsukyxwJqnqBC58SE4sm6caCGJWTUSsWtGIXXrROjJjAgDE7m4xKCUFh/nWBbNzqmIWz9GbWUZKlpwNIcD4XZYxA1b8jPpmpoTylBd4tYWT6GZ7klTusmWg9y49SWLxKu2Si5d9pCiSV+QbuQDVJF+JP5znoD3C5+Zb8Mro/ajac/taDtwJ+4ftAv30bZx560Yu/5olRZZ5Hlcxm9KQuu+O9AmIBj3/7ULd5NhadJnO54ZvhcJGu/3oywezNiejNb9KE3/YLQbEIwWtG3Wj7a9t2Ns4FEU+RnVszo0Q5SxJaV7kK7xAKk57T/w125sjvStb+TBiMAkNOm5DS2pPC0pX1YTyve1sftxNMu7fpHN4Ua3xTF03na0ovPupXzv5HvvFoTPJh2C4cyNC4+U+ZwUS9pNup50ocGz2w4myRbeU+EsGpdTgRtMefQMr9LsLPSUrPbMFT6v8Jxl8XYxHckjE6T1tqiIlpNj3taWjUfdWJvobYlZdsSFRdEuzIt0YRYZiRnhLsyJcGFBlAuLY1xYfsSN1XTeejo/kNJxy4uvpYZbZSJzipGgKxZdY9ydxatKczl8q0nzitRsGqoQVndWOalxQWrqtVZd5i4UWvxW0tUhB8miy4LbdTzIzpaXjpTgeap5GU4mZCTi140R3Ucc/5K7b5ZoVWHl7ZuN7D0zkL59MpI2/iNaWTiWhdMmbJkCY3qMmiv9B6EfeGMum5azZ1xQYCTTok3xWHNup0dYk9SbxBUVSC4Sz41QW+qS1dck/r/A2kv6MjU19Sf1fyjpxF8EXqsoNdeKeI0ZiVlmMc1/Em2PZJqhN1c89X55dJYCxGstSNB680gkxdN+co6FjI3/XyLu2kmkNIl0Hl+bz+c8eKs1OsQfHOWxktk4mu29zlFRXrPY5+uZSma69UBvdSKW7sFbJq+O0D2m59lUM+YR2yyDQ1yvdLk5nSbf251U9l59937i/fsg4zKVnvt1pF9I+0i+z+MHEn9v/X1u55u49bY9iedY4WHLP5O4RU9SVc4T4yI5dU5qXBibSfuCw5TtclfzhHTcMsETtHkcejitpIKyP8BFBQ5kRe/AkTWjEb2SW06422eEaIE5sna0iF1h8T4fY3MjTMvKYULpoavhtOSruXnhvw5NeVnwOPWiFam6h3uXrAStz+IfEYb7nH0/iiwHiR/0fKlLVktJpf9PpIwcOXKR938oV7ZFyDbaEMaxHhzLkWLAYY4xSTciJoO2pBjeF6+NiEo1ivf5vLBkPR03wO0uEjEkPOdKWArlk+oVn+tNx/l5FUt58PYwvS+u5RPlydePTPNe0yeRNs2IWMqHWzvYWKTmWHEgOb8kTQTHt1C+fE4MnSskymwgs+L7nnuNBa98HZnqzTuK0nGZj8/N4p18j2fqjeLy8rXVrbh32o/ge6dr8vPi9BYyTb60FUHGhVdQ5kqf5yjxfQ5uEn8280j+PrfzSbzoIZuvIaRvSby4ouRUkcblgqVS48LYdZrpKDSfcUXPZoErdh5xU2T3LisQuS8IWzasgd3hf+0TS1YSEoOmI4pbX1Z7jQsH7wqTosp7jIzN8iGI3zgBupRw+nHy85cr/SBuXLca+3dsEN1ThbY8YWJYLh76fYb3xy1TNr1mhycjg/+aY/gvoLdJa0m+H8hnSJJLl+9IvopyDukxl8v1mfpfVLAwJBVt+25Hi7470LJfsFf9ab+UWqnHxFZV817b8fSovcg28UggB94ZfwDNe24XXTa+c33p/KpUXiKNmq68WvTegSeG7EZIQr6YQ6b3wmg0+XOLt8unVBrf9Vgt+uzAw4N2icnjvHjNCXcr3U332aLPdjG3y/sTDyCXyu6DV7/utigKLbhLyV951HJy+ocG7sKeeN8fKyc1LtPouTPPkrjrtoDEn4kMbL2UUI3LPGlcLjjYuLxdmXFxGrMb2wzaTE+BmAnWb6XtT2x02Kxw9wmKrbTRID0pEnt3BGLU3/3x7htvoFWLVnjxhVeQnZOrFulEOD5Fc3iz6DaKWTlUGJXSEt1JK4Yidc8SOAy+H8YT4QDFN954Cy2atcRLz7+AXp1/xaZVi5EUcxCm7BT6LbUI88EmRpi0UzAyhWTIHOYcu8WQ/oT62ErDBuYl0n7SIj4guSTh2Ui5e2g16WE+wFBF+on6X1Qwf08aWvYMQoMeQWjUY1uVVa/rVjw+bI8wLvlmB14fux91u2xFIzI0jaji95dGHK/oPT9qSKrbZQs+nBAquq9c7kJ0mROB2r8FolFvuk65832q1z0I9/fbjq1qcK7PWBzJMOKRQbtRh8rZlMrRf8URFLh4iLcXs71ArFdU/8/N4tr+8mbxs2pN6beWGCP+Q+V4PqUpF+PC8GexjsTxRxfX7LCSiulqvOeygabspQnqfwzJBcV7YgI6I7c+VoxNr/3ebc8vdlkqHh7NlT2/z60qxQ4dGRY2Ohk4uCsQMyb+g99/+RFPPtoe9es3Rq1a9VGzZj3UqFEX9eo1QcjefWpxKsaQHouEzVO98StrhiNx7QjE0j4H8+bE70Nx4ckno8rX63HXXffjlltuF9euVase6tRpiHva3YUvPn4f40YMwZY1S5CTFkeWzihWduZ74Yn4HCdZdJJbjnj0ldWQOVx9XBXBM0/e6d2VXIKwcWnr3T0OVaTqqCKuzIthsDqRpDUhSWPCUdpWVUkaI9I4XqWwGIXcxZJvReIp5nFymRGfaUR0qkHEnXjoH7dianWVX0fcS5ZZjBLy3udxcVcTD43mPLwxMMff49gbrc5W6bPg55VIeZjtThF3k5AQjx07tuHA/v0wGAyU13H8GBeGZ4rl2WEvE68kFz999A2UvqbUH4LI5PJ/N8kFQ1y+By2mg6f8P3mdi+DgKy356TO5VaJ0lxHvc/wLdyWxUTHlHMOx+AisXz4ffbp2whuvvoa7296FGrfVxk03347bazck49IEDRo0RcOGzYRuuqkGli1fpRbp5DitRmjD1iNs1VjsXz4W6SGLYdVp1HdPTvjhSNzR+i5hVvi6XIb69ZuiTt1GuPW2OlS+mmjepDmeffoZdPzhG8yZPBZxEftg0B6Fx073WGwVZoaNSmnjIrqIdJm7dLokMUrkEoF/6OVfp9XAcePCFMHsKEC6zoF0vQMZemeVlE5Ko/OzjN6FB3kUEc9Qy/n4O/9UlZrvQEKWVcwFcxxv8CzP55JG7/tL5xOXI9PgFOsulYXjWIrIZDlgLAnc9cH5F4GHPFd+H/y8nGJURn5eNmbNmoVp06Zj7NixWL16NRyO4+WuwLhILkX6GLtePtDmeWUlsCrBA0uBdDDnMxkmDwbvA5rNINPSz5agBJiaq59kxVgs2hp2gyaMzUshmxWXSbRMZCVHY2fgGkwYMxyff/ge7mp7tzAn3KJxGxkCNiuljUp53Xbb7RgxcpxatMrZneHGy7NT0GFqEhbFVjz1eHmmz5iFuvUai7L5Kwerbt3GohWoRo06tN8QrVu1wXtvvIoRfwVgw8rFiD+8B4XWXGFWRLyO28wjo3Ks+oxLKUCuBomDGIeKV5IzoqxxAZbsSUfbvsFoTGref2eVxMOUG/bajg4jjse4vDEuFA16bPN7flXUtB/l2WcH6lO+bWjLXU8bI7LIaBz/cefVqbstjELdzlvRIsB/PqzGfYLx4KDSw6GPw2sxvT82FNOCUthUqEe92JwudFkcjYY9t6GZn3x9akrPqg1tg+Lyka9Nw7x58zB79mzMnDkTi5cshk5P31UVaVwkZeit+0LpadyqDDAXtZ8PjD7gQVAqkFX1qkVyluBfg1iyGisSgE5BQN0JHjIsFg19XlOUvgZuIa0aDov2MXNumiElLky0SPz60w948dln0aJpC9x8cy3UqMndL41Qr1yrysnEBuf9Dz6Fy+0bEVAx+7OK8NBCO2pPtaPuNAdazrJhSXzl6ZhOv3fGTTfe5rcM5dWgQTNhcOrWbYSateqL1qJ6dRrg0YcexleffYpxwwchPCQIhpzUYocp52P18VwK8ORpbFo4mLGyrjFJFShrXDxYuvsY7usZhFa9tuLOXkFVUjs6t2W3zXh62G7R0iJiXEbvRZMum/2eXxW17h2EB/7ahZf/CUXf5bEIPZoPO0fFlYKHPndeEImGf2xGOzq/fB4+8aRxj/TfgUAyPl6OGxQrmZ/xGxOxueS941jsLvwxN0JMendnr20n5OsTT3L3YN/t2B2vg92sx8KFC7F+/TosXrQIW7cGoaDUb4s0LpIT+AFXKb31Lyq9LfOV7oaca/42u9tNdeO9tcDIg8DODCDb6p3PpJRvl1Qj7mL6vrs8SNSTUUkEOgcDzywBGoyzkVkx25Vuxlilt6mf0ld/euEWg3p0+v3Jxx9H3ToNceutt+O2GnVFS4U/A1AV1a7dAG3b3ou8/ON/FfnjUHYhHlloRZ3JFjSf4VWDqRa0mmWlGz25eeHRD598+iWZq5p+y1AVeVuRGqgxMnXx4H0PoF+XX2eqj+VSgeeQ4Nl/x5CkcakGyhuXzHwLdsXkYGdMNm2rruDobBxIzBNDod30//3QUT22R/k/tzLxtUOO5IghzXlkhMq3hHjxiOvwUOftdO3dsf7zYu2k9/dQfrlG3+jB0vl5xHwxPIKoPDw0moeCB0fnYFcsyU/eLM6fy6u38HDrYhxNTkbogYMIDw+HXk+/hKWQxkVSMbhMCbDUULqTiemi/5sqy0ClvzH52r9NrlvGAXfNAT4gM9N3N7AgxoPgdA9i8oBUE8+UC7j8T4ckUbFRNZ1tA5IMQFg2EJjiwYQw4Lcg4MXlQKOpwI0jCnDFQKNB6WMOp+c/X+lm+kW0rnTLv0H9kE6fZzt0GNmqRWsRWOuvkj8VcatGixZtEBVdbpnOUhzMKUZ7YVrMJaaltHlpw+YlqWLzkp6eiSeefFa07vgrw6mIW5NaNL8DLz71ROCjrVqd+cO8MBlIGundlZwJZY2LpLrgOB9/SOMiOSX65DYTRqaX8Vulp3mw0tO4VOlpCFd6GM3KQDNqj7ah1SQnHp7txotLivEhGZsftwK99wBjqFLm1ac3HaM6jCrqFDI4FqqmLqZWG74Vnvk3zw7E6YDdmcCqJGBaFDAk1Nty8lUg8NZK4KkFRbh3ugtN/nXg5mFWKL2NxfQ8M+l57iBNV3pZutOz/oiec3vld2P1x1BSWa9499WXZrdq2UZU5P4q+KqqHsedNGiKBQuXiAdRHq2pAM8ssaDWJAtalDMtPtWZYsGdsy3Yn3F8DojSbNseLIJyTxbfUhUJ00KG7aVnOgQHLRvGU21fqvAU46O8u5IzQRqXc4s0LpIzIgBXKj1Ntyh9DI2UXoYnlG6GT5Xuxj+UrmRqulLl21W/Tuli2Kf0MEUpfY3Jlw8wZV33t8l88zBT4e1jnWg0GWg3F3h2OfDJBuCPHcDg/cDYQ8DEw8B0qvDnxQBL4oDVZAA2JVP9lerBnkwPQjUeHMoqxuFsD6JyPYjN9yBe58FRgwfHjPQHutkjFn7kVg02EtwKlEv7WVYgg45zy1CykbtjPGQyuLXIg0jKJ5zyO6D1YB/lvyvDgy3HPFh/1BtbsoiM12wqz9RIYHw4MOog0I9MGZuzt9cAjy4C1ctA/Qke1BhpxQ1DTM6rB5l0SoAxQ+ljjFe6k8nrrA+mZ7JE6aIfr3Qz9aVn9KPSzfiWaEn521ZHCcg9d0ttIDX45rdefXFW6zvakiGoWjxLRbrllloiBqU8FpsDB6MS0XltGppMt5CsJ5iWpnS8wTQrvlihxfZD8dDp6dMpx9z5i3BjFeNbKhK3Lt1BRu3FZzrsHP33n7z+0KUMB+aO9e5KzgRpXM4t0rhIzgk/aP+ndNfVJzNzF5mbJ5Wuxrfp9bdUYXdTehiHKD0MU8kALVd6m7YrvUwRZITild6GZHqdrvQ2ZlOlryNZlD4mJ22LlX5WKAMcUP5y4MrBDvxvmBM3jSxAzTEFqPuPC43+daH5JDdaT3Xj7hluPDCrEI/MKcR9MwvRbpobraa40XSiCw3Gu1B7rAu3jS7ADSMKcC3lc/nflO8gUoCd40l4JetCkp2ubaRtHpVHS+VKpW0SvT6i9DIeINMWSNsFZND+IXMSoHQ3d1J65H+mdNO/QvuPKJ3NLZXfsmqS0eMRqOcX9Dtw1dsvPz+UhzyfScsLx5588MEnZXq+2bQciEzErtAo7AuLwa9rNWhIBqXJDCuasmERsqLeVBveX5aLbaFHsOdAFPYcOoK8cuZl4KChIh7H37WrIh6N1OaOdnjn5RfWTB3W41JuafHBxq386teS0+C/MS78TTvd9mpf2lNN7zu/orSnmt/pIY2L5LwhIPhKpZvnBqVXzu1Kb109MjMNlQBjYzIMzZSeVPH3tbRWelnbipaJ3sb7yDw8JFp5+hmfpfdfIQP0NpmfDyndF0p3/fe07ah01XdWupp6CjPR1fiX0lXXT5ilbobf6b2fKc03dN5nlO59pWv+m0pP/UtKH+tTSh/zo5T/A0pf471KAJktDoLtZblD6WtuQec2FS1MAfb6Srf8ukpnbQ1hzC50Pnvn1e4P3ne/aHmp6mii0uLhx88882LJDLpWuxMHopKwIzQauw7GYu+hGOyk7Xers9F2rgX3zDUL3TnHgreX5WHDvniEkrnhc4NDYxASHod8g3epfofDiVdfe+e04lv4XurRPbW78y58+s6bCzwZ+3zT+Usk1cKZGZfjlb0rNxemgwdh3LsXxt274UhJUd85W1RkNCqLUKzIuPg4uwZGGheJRFJCt1++/PSJR9tnNmnS8pRbXzjOpXHjlti9ew/9sIBMSyJ27PeaFp8ORcRgyoZ4tOh9DG36etW81zH0WZiAiCivsfGdG0yGh82L2eZATk4e7rijXcnEc1UVx8M0btwC999zn/WnLz/uSb95V6q3KpFUG6duXMpW/MUFBchbuRJxH7yP0GZNsa9eXey79VZEP/ccrOFh4pwipxPm0APInjsH2ulToN++He5yM8oyhRYLTAcOIG/9epGnOTQUnqIiruxh3LULOfPnw7BzJ4pKTehW7HLBEByM3CVLYTviDbD3FBfBcvgwtJMnizSWyEhhpIoLjwfQu/T50AduEtfJXb4cxj17xL14KXuP1Yk0LhKJpAwzRwa0eeXZJ7fc2aYd6tar+lwurJtvrIGx4yYiKS2XTIu39cSn3YdisTcsFj9PikPtHxLQ6Gevan2XgHeGx2M3nbOHzimdhltrDsenYu3GrWjatJUwR/6u609svJo3uwMvPvNUXK+fv3lavT2JpNo5E+PiKS5G1qxZONioEXYpCvaQ9l51FUKuvgp7r7wSid99CzMZkfQBAxHWth1CrrpanHegSWMkfvMNrBERIh/GGhuLhO++w6E778S+mjWx96abcPjuu6HftAmFdjviPvoIIf93Pb3fBrmrjs907TYaEfvmm9hzyy1IHz0aRXYrsqZPR/QLLyLy+ecR/+WXiH7pJUQ/86woK5sXt8mElO7dEdqwgTBZITfcgEMtWyFr9mzVvEjjIpFIziHIDb7+m4/eHfrgffdbmzWteutLzZp18PHn34munj1h8WVMSAiZli17j6B9nwTU/yURTX7zqgHtt+uaiAVbjuBARFnjwgqNSkbHP3qK1paqmCgua6NGzXHf3fd4Pnzr1enLpg5rqN6WRHJWOHXjwngrdVNoKMJatRJmJJSMQ+KPPwrTkD1nFrJnzYR20iQc+fBD7L3mGuy5/HKENW+Ow61bk4G5CrspTdy778GZkYkCrQbRr72GnWx8/u//ENaihcg3rFkzpPz6Kxxp6Yh95RXxPqeL7NABluhoUQaXwYCoxx5DMB1P7tsbuSuXI4bOjfv8c6T07YP4jz9GaK3bRdoDdeuSEQqEbsMG7L32WpHXITJdh8ks8bXiqKy2uIqnRagOpHGRSCQVMqrvb/e++dLzGzhwt76YifbkxoEnonviyecRGHwAeyMSyxqQw7GYsOYImndKRMOOx40Lq/ZPiQiYH4dQMi7c8uJLs/vQEWFc3nz3Y9SsUcfvNX1iU8OT6HFL0bMdHg/v98d3b6q3IZGcVU7PuBDkXVK6dBWVP5uSYz17oshWdp5yU0gIQm+/XZzDpoa7a9w5OTjWpw9CKM2eyy5DxogRSB06RJyz78YboZk6FQUaDVzZ2WLrpq0rP18YF1+rDiv+k4/hNhpQSNeMfPxx8V5Kv77IpPTxX36FxF9+Ed1OLrpe3tKlONi4sbhG7HvvI6V7D7EfcvllSBs8WOTv1ulQkJkpuqu8xky2uEgkkv+IX775+NOXnn0mts0dd4rWDG7V4Cn1y5sH7spp0fJOLF8XhP1RR8sYl4NkSr6bEC9MSuNSpoVV7+dEvDk0AcEHvC0zvjR7DycIE/T4E8+hVs26J1xPXJNbg6hMLVu0RodHH9V88cFbvTzxIZfqpHKS/4DTNS5cwUc/84xoyTjUsqUIyC0PmwI2GftvuaXM+870DIS3bSveC7vvXoQ2bSryif/0UxS5T5zBttDhKDEuISRhXsj4pAYEwKXXI+b55xH94gtkXPoh6oUXsP/WW5E+cKCa2suxrl6Tdah5cxzt0gUh114r8jvYrBlS//pLtOqcC6RxkUgkVWLvykm1fv36k2+fe/KJyHZt7xJBr+WXCeBgWG75GDd5NvZHHjcu+8JjsWFPLJ7sn4A6ZFJKmxZWg46JaNM5EUu3HRHn+tKFRidjzuI1aNvuvhMCc3l4cwPatr2zHdo/9FDyd599MGjiX30aqMWVSM4Zp2tcOLg2pU9fRL/9tqj4XVll1wHioNmM8f8i9qOPcLRzZzgzMsRxhmNWjg0dgthPPkEsmZUjtI1+511kzZmrnkF4PCi0WkVriCs3D6kDBiDqjTdw9PffEf/1N4h8/gXE/fwTzDExMO7YgdQRIxD3/Q+Iev0NxH3xlQi2LY1+40ZRlvjvvkf+pk3IHDsWMXTNyBdfRNSbb+Fonz7Q7wpGEZmks4k0LhKJ5JSg342rf//mk++fe+rJVe0ffAhNmrQgI9FcmAhucWGD8Wf3fqpxOSIMyKHIWPy7+gga/5qIRqTyxoWPs3npNTdOtMz4jEt4XDqGj52COnUbiWUFRCtPo+ai1efh+x/Acx2eCP7yw7e6Hd69tKZaPInknHPaxsVoRFLnLgh/9FEkdekCZ2am+s5x45I+fIQIkI378is4j6WK40yR3YZkMgpsGiJfeklsDz/RAdnz56tnUC6FhSLYlvNP6dULR7t1Rdgj7ZExZizy1q1HUs+eSB44ENqZM5G7ciWODRuK2M8/R0SHJxFNRkS3OVDNyUs+nRPx7LPCrJj27hXHrLExSBs5gs5/E2EPPYSwhx9GCuXrb8RTdSGNi0QiOS3o9+PK37//7OHP3nt74ItPd0hs3bKNsW2bu9CgfmO8/d5nOBibJrp6eDI5MZpocjxu//FE0+ITdyG9PpTP944uCglPQHh8Bn7v2g+1atUR87Dc0bK17anHHj32+Xtv/fP1x2897vEk3agWRyL5zzhd48KxJTFkOERXUevWMJRr4fB4inGsb1/RrbPvhhuh27hRfQdwHD2K8HvvVbuK7hMjibjbJv6zz0S+PhK//VYE3UY+8wwin35anJPctSsKsrORMX48XbeNGHYd+8YbiHrlFWGkouj1/ttrI7lLZy6EyMfjLkTK73+IrqID9evDvG+fOM648vJEEHFYy5Yi//21apUpa3UjjYtEIjlj6LfkyjEB3e7r+NXHw++8o+XMd995Py5we4gwLRHxqdgelopH+qeh3q9paPx7aomalNrn99p2T8Oi4FTEJpHpCY/H1p370bFjp4w2zVvM+/rjd8aPDOjyVFjY1KvUy0ok5wWna1yYpJ9+8sadXHUVjvXogUKjURynPMU2d9ky7L3OO3onhsyFicyNNSpadPeEXHmliFdJGzgQ6SNHikDdfbfcgmMDBsJ86JAYKh379tte4/Lkk4h55x2xzZ43T+St37oVoTVuQ+SjjyHiwQeFCWLjcmzwYMS++57ofspbtw722FhhTHxDtg/QNrlHT6TRNdOGD0f6mDE49tdfCCfzxOXkYdh5q1eLa5wNpHGRXCTwzLXvk/4gdSF1IJ0MXtlf1n9ni7CgZQ1HDR/+2ryFK94K3rXru1lLNq1/q19w+gu99+Y/2euQ/rFe4YZHekQaHu4eaXisR7jhyR6HDM/32p//Sp9d2hEzN2/fsyv4j4Ur1r01dtSoN1bNHdtazVYiOS85E+OSv3kzQuvVExX+/ptvRuK330E7dSqyVKUPHYbDjz4qAmnZWBxsUB+HmjZFyBVXCBMR/fzzsCcmokCrRczLL4vWGz73YH06r3FjMj3XiZFGSb/8gvTRoxD53LNI6d5NdCNxVxTPxRL19NOIfOBBb2tM797InDwZ4Q88IIZhx3fqhNjXX8f+66/3DoeuXVu06oTWvl1ch8shDBSJy8d5RD31FJxpaeodVj/SuEguEpqSQkkDSN+SFpBeJTHXkJqQfCssv0uaSGLzwnA8Zx3vruSs8KSiXBk0ddhNkyZNuiVg9NJb/xy9+dZvVfE+H5s0aeEtq2ePvfm3l5rzByaRXDCciXHxuN3IGD1aTOLGxoArfjYALDYzoXXqiFaN5N87YS8ZG2492UEKufoaMWkcLw/gwxodjcSvv8KBRg0RQkZjz1VXIfzue5D4009IHzMaR95/FzvpGA9zZtMi0sTGIJnMy+GHH8Eueo+HVfOw5vSBg3D4vvtxiAxM7HvvIfKxxxDZvj1yZs9G/rp12E8GhssXcvXVorUohAzS/jq1Ef3ii9AHlo2NqW6kcZFcJLBxWUzyDSp5hzSLxDGbP5GmkpaQHlD3j5JeJD1HmklaQ/qQdBlJIpFIqs6ZGBeGp+TnKfPjPvkEYWQUON7lUJs2OMCTyD38MHRBQWQ0CqDftg2Zo0YjY/Bg5K9ZC7der+bAqAG9bhfM4WHQb98G3ebNsMXFwRIZBR2lNe4MRu6K5bBERIhrchoqu5i8Tr8tCHlr1sCqTvnP8Hma8eORNW0a7UfCqfWOeuI1lbgrKI/KzNP9561YIcwMx+hw7MxxvGWqbqRxkVwksHFZRmorXinKI6S5JD5+H6kjKZH0Oekt0j8kNin3kz4g0d8xopVGGheJRHJqnKlx8cHzujhSU2FLPApb0lFYExJhS0hAobnsSullYXPg06lSUZrqMBzVkYd/pHGRXCT4jEsb8cob4zKb9AyJW17eI00hsXHh/XEk7joaQ+KYGI6NGU+6giSRSCRVp7qMi6RqSOMiuUhoRlpH4taVq0k9SL1J3JrC3UAcz7Kc9A2Ju4QmkVqRlpLuJfUhLSJdTpJIJJKqUz3GpXSriW//7LVaXMhI4yK5SPAZk5WkhaS/SDeReOZ3NimrSYGkL0gtSCtIX5G4C2ktidP+TbqWJKlGHiRxYBFzK+klki9KWiK5KJAtLucWaVwkFxHcWsLDoq8nlY5V4X0+zlvf8StJ3DLDXEfytbTIGJdqZjCJXSTDAUgbSc3FK++2vndXwK6Rhz77JpXj12xyGpHYhUok5yXSuJxbpHGRSCRnE+6D6+XdFaaE++N46Bf32XEzGPfjPUVit9mPxBHSHJRUl/QaiZvQBpJ8rTYSyXkHVaRfq3Wq5BxAz5uHkEokEslZoS+ptHGZT+KApE2kvSQek34niU0Kj1fnFhg2L1+TeEz7PBI3j0kk5y1UlzamyvRjqXOmh9VHL5FIJNUOR0nzsC2Gu4Y4Groh6VFSECmW9CPpe3V/uqoXSDxT4EiSHOolkUgkEonknMDR0NySwjEqHJjLY9TZuPDQLm55GUricezc4sL91r5upDtIH5E4slquzSCRSCQSieScwIG2o0gc28LdRDwzILegcDfQKvXYkySOlOa1Gni411gSj0B6lsStNbKrSCKRSCQSyTmFW03KT5LDBqb8MWlSJBKJRCKRSCQSiUQikUgkEolEIpFIJBKJRCKRSC5mFOX/AR2CqiSmF/20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2928938"/>
            <a:ext cx="53149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48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39752" y="2492896"/>
            <a:ext cx="5314776" cy="1200329"/>
          </a:xfrm>
          <a:prstGeom prst="rect">
            <a:avLst/>
          </a:prstGeom>
        </p:spPr>
        <p:txBody>
          <a:bodyPr wrap="square">
            <a:spAutoFit/>
          </a:bodyPr>
          <a:lstStyle/>
          <a:p>
            <a:pPr lvl="0"/>
            <a:r>
              <a:rPr lang="en-IN" sz="7200" dirty="0">
                <a:solidFill>
                  <a:prstClr val="black"/>
                </a:solidFill>
              </a:rPr>
              <a:t>OVERVIEW</a:t>
            </a:r>
          </a:p>
        </p:txBody>
      </p:sp>
    </p:spTree>
    <p:extLst>
      <p:ext uri="{BB962C8B-B14F-4D97-AF65-F5344CB8AC3E}">
        <p14:creationId xmlns:p14="http://schemas.microsoft.com/office/powerpoint/2010/main" val="1141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99478"/>
            <a:ext cx="8496944" cy="1138773"/>
          </a:xfrm>
          <a:prstGeom prst="rect">
            <a:avLst/>
          </a:prstGeom>
          <a:noFill/>
        </p:spPr>
        <p:txBody>
          <a:bodyPr wrap="square" rtlCol="0">
            <a:spAutoFit/>
          </a:bodyPr>
          <a:lstStyle/>
          <a:p>
            <a:r>
              <a:rPr lang="en-IN" sz="3600" dirty="0" smtClean="0">
                <a:latin typeface="Algerian" pitchFamily="82" charset="0"/>
              </a:rPr>
              <a:t>PROJECT DESIGN AND PLANNING </a:t>
            </a:r>
          </a:p>
          <a:p>
            <a:endParaRPr lang="en-IN" sz="3200" dirty="0">
              <a:latin typeface="Algerian" pitchFamily="82" charset="0"/>
            </a:endParaRPr>
          </a:p>
        </p:txBody>
      </p:sp>
      <p:sp>
        <p:nvSpPr>
          <p:cNvPr id="5" name="Rectangle 4"/>
          <p:cNvSpPr/>
          <p:nvPr/>
        </p:nvSpPr>
        <p:spPr>
          <a:xfrm>
            <a:off x="1763688" y="1052736"/>
            <a:ext cx="6156176" cy="1200329"/>
          </a:xfrm>
          <a:prstGeom prst="rect">
            <a:avLst/>
          </a:prstGeom>
        </p:spPr>
        <p:txBody>
          <a:bodyPr wrap="square">
            <a:spAutoFit/>
          </a:bodyPr>
          <a:lstStyle/>
          <a:p>
            <a:r>
              <a:rPr lang="en-IN" sz="3600" dirty="0" smtClean="0">
                <a:latin typeface="Algerian" pitchFamily="82" charset="0"/>
              </a:rPr>
              <a:t>Project Ideation  phase </a:t>
            </a:r>
          </a:p>
          <a:p>
            <a:endParaRPr lang="en-IN" sz="3600" dirty="0">
              <a:latin typeface="Algerian" pitchFamily="82" charset="0"/>
            </a:endParaRPr>
          </a:p>
        </p:txBody>
      </p:sp>
      <p:sp>
        <p:nvSpPr>
          <p:cNvPr id="6" name="TextBox 5"/>
          <p:cNvSpPr txBox="1"/>
          <p:nvPr/>
        </p:nvSpPr>
        <p:spPr>
          <a:xfrm>
            <a:off x="1763688" y="2132856"/>
            <a:ext cx="5493555" cy="2308324"/>
          </a:xfrm>
          <a:prstGeom prst="rect">
            <a:avLst/>
          </a:prstGeom>
          <a:noFill/>
        </p:spPr>
        <p:txBody>
          <a:bodyPr wrap="none" rtlCol="0">
            <a:spAutoFit/>
          </a:bodyPr>
          <a:lstStyle/>
          <a:p>
            <a:pPr marL="285750" indent="-285750">
              <a:buFont typeface="Wingdings" pitchFamily="2" charset="2"/>
              <a:buChar char="§"/>
            </a:pPr>
            <a:r>
              <a:rPr lang="en-IN" sz="3600" dirty="0" smtClean="0">
                <a:latin typeface="Bahnschrift Light SemiCondensed" pitchFamily="34" charset="0"/>
              </a:rPr>
              <a:t>Brainstorming</a:t>
            </a:r>
          </a:p>
          <a:p>
            <a:pPr marL="285750" indent="-285750">
              <a:buFont typeface="Wingdings" pitchFamily="2" charset="2"/>
              <a:buChar char="§"/>
            </a:pPr>
            <a:r>
              <a:rPr lang="en-IN" sz="3600" dirty="0" smtClean="0">
                <a:latin typeface="Bahnschrift Light SemiCondensed" pitchFamily="34" charset="0"/>
              </a:rPr>
              <a:t>Empathy Map </a:t>
            </a:r>
          </a:p>
          <a:p>
            <a:pPr marL="285750" indent="-285750">
              <a:buFont typeface="Wingdings" pitchFamily="2" charset="2"/>
              <a:buChar char="§"/>
            </a:pPr>
            <a:r>
              <a:rPr lang="en-IN" sz="3600" dirty="0" smtClean="0">
                <a:latin typeface="Bahnschrift Light SemiCondensed" pitchFamily="34" charset="0"/>
              </a:rPr>
              <a:t>Literature survey</a:t>
            </a:r>
          </a:p>
          <a:p>
            <a:pPr marL="285750" indent="-285750">
              <a:buFont typeface="Wingdings" pitchFamily="2" charset="2"/>
              <a:buChar char="§"/>
            </a:pPr>
            <a:r>
              <a:rPr lang="en-IN" sz="3600" dirty="0" smtClean="0">
                <a:latin typeface="Bahnschrift Light SemiCondensed" pitchFamily="34" charset="0"/>
              </a:rPr>
              <a:t>Patient Problem Statement</a:t>
            </a:r>
            <a:endParaRPr lang="en-IN" sz="3600" dirty="0">
              <a:latin typeface="Bahnschrift Light SemiCondensed" pitchFamily="34" charset="0"/>
            </a:endParaRPr>
          </a:p>
        </p:txBody>
      </p:sp>
      <p:sp>
        <p:nvSpPr>
          <p:cNvPr id="7" name="Rectangle 6"/>
          <p:cNvSpPr/>
          <p:nvPr/>
        </p:nvSpPr>
        <p:spPr>
          <a:xfrm>
            <a:off x="2179281" y="4869160"/>
            <a:ext cx="5032778" cy="923330"/>
          </a:xfrm>
          <a:prstGeom prst="rect">
            <a:avLst/>
          </a:prstGeom>
        </p:spPr>
        <p:txBody>
          <a:bodyPr wrap="square">
            <a:spAutoFit/>
          </a:bodyPr>
          <a:lstStyle/>
          <a:p>
            <a:r>
              <a:rPr lang="en-IN" dirty="0" smtClean="0"/>
              <a:t>https://github.com/IBM-EPBL/IBM-Project-34317-1660234175/tree/main/PROJECT%20DESIGN%20AND%20PLANNING/Ideation%20Phase</a:t>
            </a:r>
            <a:endParaRPr lang="en-IN" dirty="0"/>
          </a:p>
        </p:txBody>
      </p:sp>
    </p:spTree>
    <p:extLst>
      <p:ext uri="{BB962C8B-B14F-4D97-AF65-F5344CB8AC3E}">
        <p14:creationId xmlns:p14="http://schemas.microsoft.com/office/powerpoint/2010/main" val="161574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309712"/>
            <a:ext cx="7507953" cy="1077218"/>
          </a:xfrm>
          <a:prstGeom prst="rect">
            <a:avLst/>
          </a:prstGeom>
          <a:noFill/>
        </p:spPr>
        <p:txBody>
          <a:bodyPr wrap="none" rtlCol="0">
            <a:spAutoFit/>
          </a:bodyPr>
          <a:lstStyle/>
          <a:p>
            <a:r>
              <a:rPr lang="en-IN" sz="3200" b="1" dirty="0" smtClean="0"/>
              <a:t>PROJECT DESIGN AND PLANNING </a:t>
            </a:r>
          </a:p>
          <a:p>
            <a:endParaRPr lang="en-IN" sz="3200" dirty="0"/>
          </a:p>
        </p:txBody>
      </p:sp>
      <p:sp>
        <p:nvSpPr>
          <p:cNvPr id="4" name="TextBox 3"/>
          <p:cNvSpPr txBox="1"/>
          <p:nvPr/>
        </p:nvSpPr>
        <p:spPr>
          <a:xfrm>
            <a:off x="2789442" y="983630"/>
            <a:ext cx="4592347" cy="1077218"/>
          </a:xfrm>
          <a:prstGeom prst="rect">
            <a:avLst/>
          </a:prstGeom>
          <a:noFill/>
        </p:spPr>
        <p:txBody>
          <a:bodyPr wrap="none" rtlCol="0">
            <a:spAutoFit/>
          </a:bodyPr>
          <a:lstStyle/>
          <a:p>
            <a:r>
              <a:rPr lang="en-IN" sz="3200" b="1" dirty="0" smtClean="0"/>
              <a:t>Project design phase -1</a:t>
            </a:r>
          </a:p>
          <a:p>
            <a:endParaRPr lang="en-IN" sz="3200" b="1" dirty="0"/>
          </a:p>
        </p:txBody>
      </p:sp>
      <p:sp>
        <p:nvSpPr>
          <p:cNvPr id="5" name="TextBox 4"/>
          <p:cNvSpPr txBox="1"/>
          <p:nvPr/>
        </p:nvSpPr>
        <p:spPr>
          <a:xfrm>
            <a:off x="1691680" y="2060848"/>
            <a:ext cx="5052345" cy="1938992"/>
          </a:xfrm>
          <a:prstGeom prst="rect">
            <a:avLst/>
          </a:prstGeom>
          <a:noFill/>
        </p:spPr>
        <p:txBody>
          <a:bodyPr wrap="none" rtlCol="0">
            <a:spAutoFit/>
          </a:bodyPr>
          <a:lstStyle/>
          <a:p>
            <a:pPr marL="285750" indent="-285750">
              <a:buFont typeface="Wingdings" pitchFamily="2" charset="2"/>
              <a:buChar char="§"/>
            </a:pPr>
            <a:r>
              <a:rPr lang="en-IN" sz="4000" dirty="0" smtClean="0"/>
              <a:t>Proposed Solution</a:t>
            </a:r>
          </a:p>
          <a:p>
            <a:pPr marL="285750" indent="-285750">
              <a:buFont typeface="Wingdings" pitchFamily="2" charset="2"/>
              <a:buChar char="§"/>
            </a:pPr>
            <a:r>
              <a:rPr lang="en-IN" sz="4000" dirty="0" smtClean="0"/>
              <a:t>Solution Architecture </a:t>
            </a:r>
          </a:p>
          <a:p>
            <a:pPr marL="285750" indent="-285750">
              <a:buFont typeface="Wingdings" pitchFamily="2" charset="2"/>
              <a:buChar char="§"/>
            </a:pPr>
            <a:r>
              <a:rPr lang="en-IN" sz="4000" dirty="0" smtClean="0"/>
              <a:t>Solution Fit </a:t>
            </a:r>
            <a:endParaRPr lang="en-IN" sz="4000" dirty="0"/>
          </a:p>
        </p:txBody>
      </p:sp>
      <p:sp>
        <p:nvSpPr>
          <p:cNvPr id="6" name="Rectangle 5"/>
          <p:cNvSpPr/>
          <p:nvPr/>
        </p:nvSpPr>
        <p:spPr>
          <a:xfrm>
            <a:off x="2123728" y="4365104"/>
            <a:ext cx="5330069" cy="923330"/>
          </a:xfrm>
          <a:prstGeom prst="rect">
            <a:avLst/>
          </a:prstGeom>
        </p:spPr>
        <p:txBody>
          <a:bodyPr wrap="square">
            <a:spAutoFit/>
          </a:bodyPr>
          <a:lstStyle/>
          <a:p>
            <a:r>
              <a:rPr lang="en-IN" dirty="0" smtClean="0">
                <a:hlinkClick r:id="rId2"/>
              </a:rPr>
              <a:t>https://github.com/IBM-EPBL/IBM-Project-34317-1660234175/tree/main/PROJECT%20DESIGN%20AND%20PLANNING/PROJECT%20DESIGN%20PHASE%20I</a:t>
            </a:r>
            <a:endParaRPr lang="en-IN" dirty="0"/>
          </a:p>
        </p:txBody>
      </p:sp>
    </p:spTree>
    <p:extLst>
      <p:ext uri="{BB962C8B-B14F-4D97-AF65-F5344CB8AC3E}">
        <p14:creationId xmlns:p14="http://schemas.microsoft.com/office/powerpoint/2010/main" val="96821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91680" y="116632"/>
            <a:ext cx="6155852" cy="1200329"/>
          </a:xfrm>
          <a:prstGeom prst="rect">
            <a:avLst/>
          </a:prstGeom>
          <a:noFill/>
        </p:spPr>
        <p:txBody>
          <a:bodyPr wrap="none" rtlCol="0">
            <a:spAutoFit/>
          </a:bodyPr>
          <a:lstStyle/>
          <a:p>
            <a:r>
              <a:rPr lang="en-IN" sz="3600" dirty="0" smtClean="0">
                <a:latin typeface="Algerian" pitchFamily="82" charset="0"/>
              </a:rPr>
              <a:t>Project design phase -11</a:t>
            </a:r>
          </a:p>
          <a:p>
            <a:endParaRPr lang="en-IN" sz="3600" dirty="0">
              <a:latin typeface="Algerian" pitchFamily="82" charset="0"/>
            </a:endParaRPr>
          </a:p>
        </p:txBody>
      </p:sp>
      <p:sp>
        <p:nvSpPr>
          <p:cNvPr id="4" name="TextBox 3"/>
          <p:cNvSpPr txBox="1"/>
          <p:nvPr/>
        </p:nvSpPr>
        <p:spPr>
          <a:xfrm>
            <a:off x="1269659" y="1315597"/>
            <a:ext cx="6984604" cy="2308324"/>
          </a:xfrm>
          <a:prstGeom prst="rect">
            <a:avLst/>
          </a:prstGeom>
          <a:noFill/>
        </p:spPr>
        <p:txBody>
          <a:bodyPr wrap="none" rtlCol="0">
            <a:spAutoFit/>
          </a:bodyPr>
          <a:lstStyle/>
          <a:p>
            <a:pPr marL="571500" indent="-571500">
              <a:buFont typeface="Wingdings" pitchFamily="2" charset="2"/>
              <a:buChar char="§"/>
            </a:pPr>
            <a:r>
              <a:rPr lang="en-IN" sz="3600" dirty="0" smtClean="0">
                <a:latin typeface="Bahnschrift Light SemiCondensed" pitchFamily="34" charset="0"/>
              </a:rPr>
              <a:t>Customer journey </a:t>
            </a:r>
          </a:p>
          <a:p>
            <a:pPr marL="571500" indent="-571500">
              <a:buFont typeface="Wingdings" pitchFamily="2" charset="2"/>
              <a:buChar char="§"/>
            </a:pPr>
            <a:r>
              <a:rPr lang="en-IN" sz="3600" dirty="0" smtClean="0">
                <a:latin typeface="Bahnschrift Light SemiCondensed" pitchFamily="34" charset="0"/>
              </a:rPr>
              <a:t>Data Flow Diagrams &amp;User Stories</a:t>
            </a:r>
          </a:p>
          <a:p>
            <a:pPr marL="571500" indent="-571500">
              <a:buFont typeface="Wingdings" pitchFamily="2" charset="2"/>
              <a:buChar char="§"/>
            </a:pPr>
            <a:r>
              <a:rPr lang="en-IN" sz="3600" dirty="0" smtClean="0">
                <a:latin typeface="Bahnschrift Light SemiCondensed" pitchFamily="34" charset="0"/>
              </a:rPr>
              <a:t>Functional requirement </a:t>
            </a:r>
          </a:p>
          <a:p>
            <a:pPr marL="571500" indent="-571500">
              <a:buFont typeface="Wingdings" pitchFamily="2" charset="2"/>
              <a:buChar char="§"/>
            </a:pPr>
            <a:r>
              <a:rPr lang="en-IN" sz="3600" dirty="0" smtClean="0">
                <a:latin typeface="Bahnschrift Light SemiCondensed" pitchFamily="34" charset="0"/>
              </a:rPr>
              <a:t>Technology Architecture </a:t>
            </a:r>
            <a:endParaRPr lang="en-IN" sz="3600" dirty="0">
              <a:latin typeface="Bahnschrift Light SemiCondensed" pitchFamily="34" charset="0"/>
            </a:endParaRPr>
          </a:p>
        </p:txBody>
      </p:sp>
      <p:sp>
        <p:nvSpPr>
          <p:cNvPr id="6" name="Rectangle 5"/>
          <p:cNvSpPr/>
          <p:nvPr/>
        </p:nvSpPr>
        <p:spPr>
          <a:xfrm>
            <a:off x="2195736" y="3933056"/>
            <a:ext cx="5472608" cy="923330"/>
          </a:xfrm>
          <a:prstGeom prst="rect">
            <a:avLst/>
          </a:prstGeom>
        </p:spPr>
        <p:txBody>
          <a:bodyPr wrap="square">
            <a:spAutoFit/>
          </a:bodyPr>
          <a:lstStyle/>
          <a:p>
            <a:r>
              <a:rPr lang="en-IN" dirty="0" smtClean="0">
                <a:hlinkClick r:id="rId2"/>
              </a:rPr>
              <a:t>https://github.com/IBM-EPBL/IBM-Project-34317-1660234175/tree/main/PROJECT%20DESIGN%20AND%20PLANNING/Project%20Design%20Phase%20II</a:t>
            </a:r>
            <a:endParaRPr lang="en-IN" dirty="0"/>
          </a:p>
        </p:txBody>
      </p:sp>
    </p:spTree>
    <p:extLst>
      <p:ext uri="{BB962C8B-B14F-4D97-AF65-F5344CB8AC3E}">
        <p14:creationId xmlns:p14="http://schemas.microsoft.com/office/powerpoint/2010/main" val="30967267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2356</TotalTime>
  <Words>356</Words>
  <Application>Microsoft Office PowerPoint</Application>
  <PresentationFormat>On-screen Show (4:3)</PresentationFormat>
  <Paragraphs>58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Trek</vt:lpstr>
      <vt:lpstr>PowerPoint Presentation</vt:lpstr>
      <vt:lpstr>         TEAM MEMBERS </vt:lpstr>
      <vt:lpstr>PROBLEM STATEMENT </vt:lpstr>
      <vt:lpstr>GOALS:</vt:lpstr>
      <vt:lpstr>Technical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for hospital’s health care data</dc:title>
  <dc:creator>RJ RANJANI</dc:creator>
  <cp:lastModifiedBy>RJ RANJANI</cp:lastModifiedBy>
  <cp:revision>25</cp:revision>
  <dcterms:created xsi:type="dcterms:W3CDTF">2022-11-22T16:24:21Z</dcterms:created>
  <dcterms:modified xsi:type="dcterms:W3CDTF">2022-11-24T13:49:21Z</dcterms:modified>
</cp:coreProperties>
</file>