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sldIdLst>
    <p:sldId id="256" r:id="rId2"/>
    <p:sldId id="258" r:id="rId3"/>
    <p:sldId id="259" r:id="rId4"/>
    <p:sldId id="260" r:id="rId5"/>
    <p:sldId id="261" r:id="rId6"/>
    <p:sldId id="262" r:id="rId7"/>
    <p:sldId id="263" r:id="rId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1248" y="-10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4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dirty="0"/>
          </a:p>
        </p:txBody>
      </p:sp>
      <p:sp>
        <p:nvSpPr>
          <p:cNvPr id="104864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dirty="0"/>
          </a:p>
        </p:txBody>
      </p:sp>
      <p:sp>
        <p:nvSpPr>
          <p:cNvPr id="104864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4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dirty="0"/>
          </a:p>
        </p:txBody>
      </p:sp>
      <p:sp>
        <p:nvSpPr>
          <p:cNvPr id="104864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0BC1078-46ED-40F9-8930-935BAD7C2B02}" type="datetimeFigureOut">
              <a:rPr lang="zh-CN" altLang="en-US" smtClean="0"/>
              <a:pPr/>
              <a:t>2022/9/7</a:t>
            </a:fld>
            <a:endParaRPr lang="zh-CN" alt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52ADC-5BFA-4FBD-BEE2-16096B7F4166}"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0BC1078-46ED-40F9-8930-935BAD7C2B02}" type="datetimeFigureOut">
              <a:rPr lang="zh-CN" altLang="en-US" smtClean="0"/>
              <a:pPr/>
              <a:t>2022/9/7</a:t>
            </a:fld>
            <a:endParaRPr lang="zh-CN" altLang="en-US"/>
          </a:p>
        </p:txBody>
      </p:sp>
      <p:sp>
        <p:nvSpPr>
          <p:cNvPr id="5" name="Footer Placeholder 4"/>
          <p:cNvSpPr>
            <a:spLocks noGrp="1"/>
          </p:cNvSpPr>
          <p:nvPr>
            <p:ph type="ftr" sz="quarter" idx="11"/>
          </p:nvPr>
        </p:nvSpPr>
        <p:spPr/>
        <p:txBody>
          <a:bodyPr/>
          <a:lstStyle>
            <a:extLst/>
          </a:lstStyle>
          <a:p>
            <a:endParaRPr lang="zh-CN" altLang="en-US"/>
          </a:p>
        </p:txBody>
      </p:sp>
      <p:sp>
        <p:nvSpPr>
          <p:cNvPr id="6" name="Slide Number Placeholder 5"/>
          <p:cNvSpPr>
            <a:spLocks noGrp="1"/>
          </p:cNvSpPr>
          <p:nvPr>
            <p:ph type="sldNum" sz="quarter" idx="12"/>
          </p:nvPr>
        </p:nvSpPr>
        <p:spPr/>
        <p:txBody>
          <a:bodyPr/>
          <a:lstStyle>
            <a:extLst/>
          </a:lstStyle>
          <a:p>
            <a:fld id="{D5B52ADC-5BFA-4FBD-BEE2-16096B7F416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0BC1078-46ED-40F9-8930-935BAD7C2B02}" type="datetimeFigureOut">
              <a:rPr lang="zh-CN" altLang="en-US" smtClean="0"/>
              <a:pPr/>
              <a:t>2022/9/7</a:t>
            </a:fld>
            <a:endParaRPr lang="zh-CN" altLang="en-US"/>
          </a:p>
        </p:txBody>
      </p:sp>
      <p:sp>
        <p:nvSpPr>
          <p:cNvPr id="5" name="Footer Placeholder 4"/>
          <p:cNvSpPr>
            <a:spLocks noGrp="1"/>
          </p:cNvSpPr>
          <p:nvPr>
            <p:ph type="ftr" sz="quarter" idx="11"/>
          </p:nvPr>
        </p:nvSpPr>
        <p:spPr/>
        <p:txBody>
          <a:bodyPr/>
          <a:lstStyle>
            <a:extLst/>
          </a:lstStyle>
          <a:p>
            <a:endParaRPr lang="zh-CN" altLang="en-US"/>
          </a:p>
        </p:txBody>
      </p:sp>
      <p:sp>
        <p:nvSpPr>
          <p:cNvPr id="6" name="Slide Number Placeholder 5"/>
          <p:cNvSpPr>
            <a:spLocks noGrp="1"/>
          </p:cNvSpPr>
          <p:nvPr>
            <p:ph type="sldNum" sz="quarter" idx="12"/>
          </p:nvPr>
        </p:nvSpPr>
        <p:spPr/>
        <p:txBody>
          <a:bodyPr/>
          <a:lstStyle>
            <a:extLst/>
          </a:lstStyle>
          <a:p>
            <a:fld id="{D5B52ADC-5BFA-4FBD-BEE2-16096B7F416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0BC1078-46ED-40F9-8930-935BAD7C2B02}" type="datetimeFigureOut">
              <a:rPr lang="zh-CN" altLang="en-US" smtClean="0"/>
              <a:pPr/>
              <a:t>2022/9/7</a:t>
            </a:fld>
            <a:endParaRPr lang="zh-CN" altLang="en-US"/>
          </a:p>
        </p:txBody>
      </p:sp>
      <p:sp>
        <p:nvSpPr>
          <p:cNvPr id="5" name="Footer Placeholder 4"/>
          <p:cNvSpPr>
            <a:spLocks noGrp="1"/>
          </p:cNvSpPr>
          <p:nvPr>
            <p:ph type="ftr" sz="quarter" idx="11"/>
          </p:nvPr>
        </p:nvSpPr>
        <p:spPr/>
        <p:txBody>
          <a:bodyPr/>
          <a:lstStyle>
            <a:extLst/>
          </a:lstStyle>
          <a:p>
            <a:endParaRPr lang="zh-CN" altLang="en-US"/>
          </a:p>
        </p:txBody>
      </p:sp>
      <p:sp>
        <p:nvSpPr>
          <p:cNvPr id="6" name="Slide Number Placeholder 5"/>
          <p:cNvSpPr>
            <a:spLocks noGrp="1"/>
          </p:cNvSpPr>
          <p:nvPr>
            <p:ph type="sldNum" sz="quarter" idx="12"/>
          </p:nvPr>
        </p:nvSpPr>
        <p:spPr/>
        <p:txBody>
          <a:bodyPr/>
          <a:lstStyle>
            <a:extLst/>
          </a:lstStyle>
          <a:p>
            <a:fld id="{D5B52ADC-5BFA-4FBD-BEE2-16096B7F4166}" type="slidenum">
              <a:rPr lang="zh-CN" altLang="en-US" smtClean="0"/>
              <a:pPr/>
              <a:t>‹#›</a:t>
            </a:fld>
            <a:endParaRPr lang="zh-CN" alt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0BC1078-46ED-40F9-8930-935BAD7C2B02}" type="datetimeFigureOut">
              <a:rPr lang="zh-CN" altLang="en-US" smtClean="0"/>
              <a:pPr/>
              <a:t>2022/9/7</a:t>
            </a:fld>
            <a:endParaRPr lang="zh-CN" altLang="en-US"/>
          </a:p>
        </p:txBody>
      </p:sp>
      <p:sp>
        <p:nvSpPr>
          <p:cNvPr id="5" name="Footer Placeholder 4"/>
          <p:cNvSpPr>
            <a:spLocks noGrp="1"/>
          </p:cNvSpPr>
          <p:nvPr>
            <p:ph type="ftr" sz="quarter" idx="11"/>
          </p:nvPr>
        </p:nvSpPr>
        <p:spPr/>
        <p:txBody>
          <a:bodyPr/>
          <a:lstStyle>
            <a:extLst/>
          </a:lstStyle>
          <a:p>
            <a:endParaRPr lang="zh-CN" altLang="en-US"/>
          </a:p>
        </p:txBody>
      </p:sp>
      <p:sp>
        <p:nvSpPr>
          <p:cNvPr id="6" name="Slide Number Placeholder 5"/>
          <p:cNvSpPr>
            <a:spLocks noGrp="1"/>
          </p:cNvSpPr>
          <p:nvPr>
            <p:ph type="sldNum" sz="quarter" idx="12"/>
          </p:nvPr>
        </p:nvSpPr>
        <p:spPr/>
        <p:txBody>
          <a:bodyPr/>
          <a:lstStyle>
            <a:extLst/>
          </a:lstStyle>
          <a:p>
            <a:fld id="{D5B52ADC-5BFA-4FBD-BEE2-16096B7F4166}" type="slidenum">
              <a:rPr lang="zh-CN" altLang="en-US" smtClean="0"/>
              <a:pPr/>
              <a:t>‹#›</a:t>
            </a:fld>
            <a:endParaRPr lang="zh-CN" alt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0BC1078-46ED-40F9-8930-935BAD7C2B02}" type="datetimeFigureOut">
              <a:rPr lang="zh-CN" altLang="en-US" smtClean="0"/>
              <a:pPr/>
              <a:t>2022/9/7</a:t>
            </a:fld>
            <a:endParaRPr lang="zh-CN" altLang="en-US"/>
          </a:p>
        </p:txBody>
      </p:sp>
      <p:sp>
        <p:nvSpPr>
          <p:cNvPr id="6" name="Footer Placeholder 5"/>
          <p:cNvSpPr>
            <a:spLocks noGrp="1"/>
          </p:cNvSpPr>
          <p:nvPr>
            <p:ph type="ftr" sz="quarter" idx="11"/>
          </p:nvPr>
        </p:nvSpPr>
        <p:spPr/>
        <p:txBody>
          <a:bodyPr/>
          <a:lstStyle>
            <a:extLst/>
          </a:lstStyle>
          <a:p>
            <a:endParaRPr lang="zh-CN" altLang="en-US"/>
          </a:p>
        </p:txBody>
      </p:sp>
      <p:sp>
        <p:nvSpPr>
          <p:cNvPr id="7" name="Slide Number Placeholder 6"/>
          <p:cNvSpPr>
            <a:spLocks noGrp="1"/>
          </p:cNvSpPr>
          <p:nvPr>
            <p:ph type="sldNum" sz="quarter" idx="12"/>
          </p:nvPr>
        </p:nvSpPr>
        <p:spPr/>
        <p:txBody>
          <a:bodyPr/>
          <a:lstStyle>
            <a:extLst/>
          </a:lstStyle>
          <a:p>
            <a:fld id="{D5B52ADC-5BFA-4FBD-BEE2-16096B7F4166}" type="slidenum">
              <a:rPr lang="zh-CN" altLang="en-US" smtClean="0"/>
              <a:pPr/>
              <a:t>‹#›</a:t>
            </a:fld>
            <a:endParaRPr lang="zh-CN" alt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0BC1078-46ED-40F9-8930-935BAD7C2B02}" type="datetimeFigureOut">
              <a:rPr lang="zh-CN" altLang="en-US" smtClean="0"/>
              <a:pPr/>
              <a:t>2022/9/7</a:t>
            </a:fld>
            <a:endParaRPr lang="zh-CN" altLang="en-US"/>
          </a:p>
        </p:txBody>
      </p:sp>
      <p:sp>
        <p:nvSpPr>
          <p:cNvPr id="8" name="Footer Placeholder 7"/>
          <p:cNvSpPr>
            <a:spLocks noGrp="1"/>
          </p:cNvSpPr>
          <p:nvPr>
            <p:ph type="ftr" sz="quarter" idx="11"/>
          </p:nvPr>
        </p:nvSpPr>
        <p:spPr/>
        <p:txBody>
          <a:bodyPr/>
          <a:lstStyle>
            <a:extLst/>
          </a:lstStyle>
          <a:p>
            <a:endParaRPr lang="zh-CN" altLang="en-US"/>
          </a:p>
        </p:txBody>
      </p:sp>
      <p:sp>
        <p:nvSpPr>
          <p:cNvPr id="9" name="Slide Number Placeholder 8"/>
          <p:cNvSpPr>
            <a:spLocks noGrp="1"/>
          </p:cNvSpPr>
          <p:nvPr>
            <p:ph type="sldNum" sz="quarter" idx="12"/>
          </p:nvPr>
        </p:nvSpPr>
        <p:spPr/>
        <p:txBody>
          <a:bodyPr/>
          <a:lstStyle>
            <a:extLst/>
          </a:lstStyle>
          <a:p>
            <a:fld id="{D5B52ADC-5BFA-4FBD-BEE2-16096B7F4166}"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0BC1078-46ED-40F9-8930-935BAD7C2B02}" type="datetimeFigureOut">
              <a:rPr lang="zh-CN" altLang="en-US" smtClean="0"/>
              <a:pPr/>
              <a:t>2022/9/7</a:t>
            </a:fld>
            <a:endParaRPr lang="zh-CN" altLang="en-US"/>
          </a:p>
        </p:txBody>
      </p:sp>
      <p:sp>
        <p:nvSpPr>
          <p:cNvPr id="4" name="Footer Placeholder 3"/>
          <p:cNvSpPr>
            <a:spLocks noGrp="1"/>
          </p:cNvSpPr>
          <p:nvPr>
            <p:ph type="ftr" sz="quarter" idx="11"/>
          </p:nvPr>
        </p:nvSpPr>
        <p:spPr/>
        <p:txBody>
          <a:bodyPr/>
          <a:lstStyle>
            <a:extLst/>
          </a:lstStyle>
          <a:p>
            <a:endParaRPr lang="zh-CN" altLang="en-US"/>
          </a:p>
        </p:txBody>
      </p:sp>
      <p:sp>
        <p:nvSpPr>
          <p:cNvPr id="5" name="Slide Number Placeholder 4"/>
          <p:cNvSpPr>
            <a:spLocks noGrp="1"/>
          </p:cNvSpPr>
          <p:nvPr>
            <p:ph type="sldNum" sz="quarter" idx="12"/>
          </p:nvPr>
        </p:nvSpPr>
        <p:spPr/>
        <p:txBody>
          <a:bodyPr/>
          <a:lstStyle>
            <a:extLst/>
          </a:lstStyle>
          <a:p>
            <a:fld id="{D5B52ADC-5BFA-4FBD-BEE2-16096B7F4166}" type="slidenum">
              <a:rPr lang="zh-CN" altLang="en-US" smtClean="0"/>
              <a:pPr/>
              <a:t>‹#›</a:t>
            </a:fld>
            <a:endParaRPr lang="zh-CN" alt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0BC1078-46ED-40F9-8930-935BAD7C2B02}" type="datetimeFigureOut">
              <a:rPr lang="zh-CN" altLang="en-US" smtClean="0"/>
              <a:pPr/>
              <a:t>2022/9/7</a:t>
            </a:fld>
            <a:endParaRPr lang="zh-CN" altLang="en-US"/>
          </a:p>
        </p:txBody>
      </p:sp>
      <p:sp>
        <p:nvSpPr>
          <p:cNvPr id="3" name="Footer Placeholder 2"/>
          <p:cNvSpPr>
            <a:spLocks noGrp="1"/>
          </p:cNvSpPr>
          <p:nvPr>
            <p:ph type="ftr" sz="quarter" idx="11"/>
          </p:nvPr>
        </p:nvSpPr>
        <p:spPr/>
        <p:txBody>
          <a:bodyPr/>
          <a:lstStyle>
            <a:extLst/>
          </a:lstStyle>
          <a:p>
            <a:endParaRPr lang="zh-CN" altLang="en-US"/>
          </a:p>
        </p:txBody>
      </p:sp>
      <p:sp>
        <p:nvSpPr>
          <p:cNvPr id="4" name="Slide Number Placeholder 3"/>
          <p:cNvSpPr>
            <a:spLocks noGrp="1"/>
          </p:cNvSpPr>
          <p:nvPr>
            <p:ph type="sldNum" sz="quarter" idx="12"/>
          </p:nvPr>
        </p:nvSpPr>
        <p:spPr/>
        <p:txBody>
          <a:bodyPr/>
          <a:lstStyle>
            <a:extLst/>
          </a:lstStyle>
          <a:p>
            <a:fld id="{D5B52ADC-5BFA-4FBD-BEE2-16096B7F416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70BC1078-46ED-40F9-8930-935BAD7C2B02}" type="datetimeFigureOut">
              <a:rPr lang="zh-CN" altLang="en-US" smtClean="0"/>
              <a:pPr/>
              <a:t>2022/9/7</a:t>
            </a:fld>
            <a:endParaRPr lang="zh-CN" altLang="en-US"/>
          </a:p>
        </p:txBody>
      </p:sp>
      <p:sp>
        <p:nvSpPr>
          <p:cNvPr id="6" name="Footer Placeholder 5"/>
          <p:cNvSpPr>
            <a:spLocks noGrp="1"/>
          </p:cNvSpPr>
          <p:nvPr>
            <p:ph type="ftr" sz="quarter" idx="11"/>
          </p:nvPr>
        </p:nvSpPr>
        <p:spPr/>
        <p:txBody>
          <a:bodyPr/>
          <a:lstStyle>
            <a:extLst/>
          </a:lstStyle>
          <a:p>
            <a:endParaRPr lang="zh-CN" altLang="en-US"/>
          </a:p>
        </p:txBody>
      </p:sp>
      <p:sp>
        <p:nvSpPr>
          <p:cNvPr id="7" name="Slide Number Placeholder 6"/>
          <p:cNvSpPr>
            <a:spLocks noGrp="1"/>
          </p:cNvSpPr>
          <p:nvPr>
            <p:ph type="sldNum" sz="quarter" idx="12"/>
          </p:nvPr>
        </p:nvSpPr>
        <p:spPr/>
        <p:txBody>
          <a:bodyPr/>
          <a:lstStyle>
            <a:extLst/>
          </a:lstStyle>
          <a:p>
            <a:fld id="{D5B52ADC-5BFA-4FBD-BEE2-16096B7F4166}"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0BC1078-46ED-40F9-8930-935BAD7C2B02}" type="datetimeFigureOut">
              <a:rPr lang="zh-CN" altLang="en-US" smtClean="0"/>
              <a:pPr/>
              <a:t>2022/9/7</a:t>
            </a:fld>
            <a:endParaRPr lang="zh-CN" alt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52ADC-5BFA-4FBD-BEE2-16096B7F4166}" type="slidenum">
              <a:rPr lang="zh-CN" altLang="en-US" smtClean="0"/>
              <a:pPr/>
              <a:t>‹#›</a:t>
            </a:fld>
            <a:endParaRPr lang="zh-CN" alt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0BC1078-46ED-40F9-8930-935BAD7C2B02}" type="datetimeFigureOut">
              <a:rPr lang="zh-CN" altLang="en-US" smtClean="0"/>
              <a:pPr/>
              <a:t>2022/9/7</a:t>
            </a:fld>
            <a:endParaRPr lang="zh-CN" alt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52ADC-5BFA-4FBD-BEE2-16096B7F416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685800" y="889633"/>
            <a:ext cx="7772400" cy="1331053"/>
          </a:xfrm>
        </p:spPr>
        <p:txBody>
          <a:bodyPr>
            <a:noAutofit/>
          </a:bodyPr>
          <a:lstStyle/>
          <a:p>
            <a:pPr algn="ctr"/>
            <a:r>
              <a:rPr lang="en-US" altLang="zh-CN" sz="3200" b="1" dirty="0"/>
              <a:t>VirtualEye - Life Guard for Swimming Pools to Detect Active Drowning</a:t>
            </a:r>
          </a:p>
        </p:txBody>
      </p:sp>
      <p:sp>
        <p:nvSpPr>
          <p:cNvPr id="1048587" name="Subtitle 2"/>
          <p:cNvSpPr>
            <a:spLocks noGrp="1"/>
          </p:cNvSpPr>
          <p:nvPr>
            <p:ph type="subTitle" idx="1"/>
          </p:nvPr>
        </p:nvSpPr>
        <p:spPr>
          <a:xfrm>
            <a:off x="881743" y="2547257"/>
            <a:ext cx="6995160" cy="1672045"/>
          </a:xfrm>
        </p:spPr>
        <p:txBody>
          <a:bodyPr>
            <a:noAutofit/>
          </a:bodyPr>
          <a:lstStyle/>
          <a:p>
            <a:pPr algn="ctr"/>
            <a:r>
              <a:rPr lang="en-US" altLang="zh-CN" sz="2400" b="1" dirty="0">
                <a:solidFill>
                  <a:schemeClr val="accent1">
                    <a:lumMod val="75000"/>
                  </a:schemeClr>
                </a:solidFill>
                <a:latin typeface="Book Antiqua" pitchFamily="18" charset="0"/>
              </a:rPr>
              <a:t>Team </a:t>
            </a:r>
            <a:r>
              <a:rPr lang="en-US" altLang="zh-CN" sz="2400" b="1" dirty="0" smtClean="0">
                <a:solidFill>
                  <a:schemeClr val="accent1">
                    <a:lumMod val="75000"/>
                  </a:schemeClr>
                </a:solidFill>
                <a:latin typeface="Book Antiqua" pitchFamily="18" charset="0"/>
              </a:rPr>
              <a:t>Members </a:t>
            </a:r>
          </a:p>
          <a:p>
            <a:pPr algn="ctr"/>
            <a:r>
              <a:rPr lang="en-US" altLang="zh-CN" sz="2000" b="1" dirty="0" smtClean="0">
                <a:latin typeface="Book Antiqua" pitchFamily="18" charset="0"/>
              </a:rPr>
              <a:t>  </a:t>
            </a:r>
            <a:r>
              <a:rPr lang="en-US" altLang="zh-CN" sz="2000" b="1" dirty="0" smtClean="0">
                <a:latin typeface="Book Antiqua" pitchFamily="18" charset="0"/>
              </a:rPr>
              <a:t>Pavithra</a:t>
            </a:r>
            <a:r>
              <a:rPr lang="en-US" altLang="zh-CN" sz="2000" b="1" dirty="0" smtClean="0">
                <a:latin typeface="Book Antiqua" pitchFamily="18" charset="0"/>
              </a:rPr>
              <a:t> M  </a:t>
            </a:r>
            <a:r>
              <a:rPr lang="en-US" altLang="zh-CN" sz="2000" dirty="0" smtClean="0">
                <a:latin typeface="Book Antiqua" pitchFamily="18" charset="0"/>
              </a:rPr>
              <a:t>(61071911131)</a:t>
            </a:r>
            <a:endParaRPr lang="en-US" altLang="zh-CN" sz="2000" dirty="0">
              <a:latin typeface="Book Antiqua" pitchFamily="18" charset="0"/>
            </a:endParaRPr>
          </a:p>
          <a:p>
            <a:pPr algn="ctr"/>
            <a:r>
              <a:rPr lang="en-US" altLang="zh-CN" sz="2000" b="1" dirty="0" smtClean="0">
                <a:latin typeface="Book Antiqua" pitchFamily="18" charset="0"/>
              </a:rPr>
              <a:t>Akshaya</a:t>
            </a:r>
            <a:r>
              <a:rPr lang="en-US" altLang="zh-CN" sz="2000" b="1" dirty="0" smtClean="0">
                <a:latin typeface="Book Antiqua" pitchFamily="18" charset="0"/>
              </a:rPr>
              <a:t> K </a:t>
            </a:r>
            <a:r>
              <a:rPr lang="en-US" altLang="zh-CN" sz="2000" dirty="0" smtClean="0">
                <a:latin typeface="Book Antiqua" pitchFamily="18" charset="0"/>
              </a:rPr>
              <a:t>(61071911103) </a:t>
            </a:r>
          </a:p>
          <a:p>
            <a:pPr algn="ctr"/>
            <a:r>
              <a:rPr lang="en-US" altLang="zh-CN" sz="2000" b="1" dirty="0" smtClean="0">
                <a:latin typeface="Book Antiqua" pitchFamily="18" charset="0"/>
              </a:rPr>
              <a:t>Bhavani K </a:t>
            </a:r>
            <a:r>
              <a:rPr lang="en-US" altLang="zh-CN" sz="2000" dirty="0" smtClean="0">
                <a:latin typeface="Book Antiqua" pitchFamily="18" charset="0"/>
              </a:rPr>
              <a:t>(61071911110)</a:t>
            </a:r>
            <a:endParaRPr lang="en-US" altLang="zh-CN" sz="2000" dirty="0">
              <a:latin typeface="Book Antiqua" pitchFamily="18" charset="0"/>
            </a:endParaRPr>
          </a:p>
          <a:p>
            <a:pPr algn="ctr"/>
            <a:r>
              <a:rPr lang="en-US" altLang="zh-CN" sz="2000" dirty="0" smtClean="0">
                <a:latin typeface="Book Antiqua" pitchFamily="18" charset="0"/>
              </a:rPr>
              <a:t>            </a:t>
            </a:r>
            <a:r>
              <a:rPr lang="en-US" altLang="zh-CN" sz="2000" b="1" dirty="0" smtClean="0">
                <a:latin typeface="Book Antiqua" pitchFamily="18" charset="0"/>
              </a:rPr>
              <a:t>Madumidha </a:t>
            </a:r>
            <a:r>
              <a:rPr lang="en-US" altLang="zh-CN" sz="2000" b="1" dirty="0">
                <a:latin typeface="Book Antiqua" pitchFamily="18" charset="0"/>
              </a:rPr>
              <a:t>M </a:t>
            </a:r>
            <a:r>
              <a:rPr lang="en-US" altLang="zh-CN" sz="2000" b="1" dirty="0" smtClean="0">
                <a:latin typeface="Book Antiqua" pitchFamily="18" charset="0"/>
              </a:rPr>
              <a:t>P </a:t>
            </a:r>
            <a:r>
              <a:rPr lang="en-US" altLang="zh-CN" sz="2000" dirty="0" smtClean="0">
                <a:latin typeface="Book Antiqua" pitchFamily="18" charset="0"/>
              </a:rPr>
              <a:t>(61071911124)</a:t>
            </a:r>
            <a:endParaRPr lang="en-US" altLang="zh-CN" sz="2000" dirty="0">
              <a:latin typeface="Book Antiqua"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048646"/>
          <p:cNvSpPr>
            <a:spLocks noGrp="1"/>
          </p:cNvSpPr>
          <p:nvPr>
            <p:ph type="ctrTitle"/>
          </p:nvPr>
        </p:nvSpPr>
        <p:spPr>
          <a:xfrm>
            <a:off x="2403565" y="248194"/>
            <a:ext cx="4519749" cy="865288"/>
          </a:xfrm>
        </p:spPr>
        <p:txBody>
          <a:bodyPr>
            <a:normAutofit/>
          </a:bodyPr>
          <a:lstStyle/>
          <a:p>
            <a:pPr algn="ctr"/>
            <a:r>
              <a:rPr lang="en-IN" sz="3600" dirty="0" smtClean="0">
                <a:solidFill>
                  <a:schemeClr val="accent1">
                    <a:lumMod val="75000"/>
                  </a:schemeClr>
                </a:solidFill>
              </a:rPr>
              <a:t>ABSTRACT</a:t>
            </a:r>
            <a:endParaRPr lang="en-IN" sz="3600" dirty="0">
              <a:solidFill>
                <a:schemeClr val="accent1">
                  <a:lumMod val="75000"/>
                </a:schemeClr>
              </a:solidFill>
            </a:endParaRPr>
          </a:p>
        </p:txBody>
      </p:sp>
      <p:sp>
        <p:nvSpPr>
          <p:cNvPr id="1048648" name="Subtitle 1048647"/>
          <p:cNvSpPr>
            <a:spLocks noGrp="1"/>
          </p:cNvSpPr>
          <p:nvPr>
            <p:ph type="subTitle" idx="1"/>
          </p:nvPr>
        </p:nvSpPr>
        <p:spPr>
          <a:xfrm>
            <a:off x="0" y="1436914"/>
            <a:ext cx="8784772" cy="1898295"/>
          </a:xfrm>
        </p:spPr>
        <p:txBody>
          <a:bodyPr>
            <a:noAutofit/>
          </a:bodyPr>
          <a:lstStyle/>
          <a:p>
            <a:pPr algn="l"/>
            <a:r>
              <a:rPr lang="en-IN" sz="1800" dirty="0" smtClean="0">
                <a:latin typeface="Book Antiqua" pitchFamily="18" charset="0"/>
                <a:ea typeface="Arial Unicode MS" pitchFamily="34" charset="-128"/>
                <a:cs typeface="Arial Unicode MS" pitchFamily="34" charset="-128"/>
              </a:rPr>
              <a:t>       Swimming </a:t>
            </a:r>
            <a:r>
              <a:rPr lang="en-IN" sz="1800" dirty="0">
                <a:latin typeface="Book Antiqua" pitchFamily="18" charset="0"/>
                <a:ea typeface="Arial Unicode MS" pitchFamily="34" charset="-128"/>
                <a:cs typeface="Arial Unicode MS" pitchFamily="34" charset="-128"/>
              </a:rPr>
              <a:t>is one of the best exercises that helps people to reduce stress in this urban lifestyle. Swimming pools are found larger in number in hotels, and weekend tourist spots and barely people have them in their house backyard. Beginners, especially, often feel it difficult to breathe underwater which causes breathing trouble which in turn causes a drowning accident. Worldwide, drowning produces a higher rate of mortality without causing injury to children. Children under six of their age are found to be suffering the highest drowning mortality rates worldwide. Such kinds of deaths account for the third cause of unplanned death globally, with about 1.2  million cases yearly. To overcome this conflict, a meticulous system is to be implemented along the swimming pools to save human life.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Title 1048648"/>
          <p:cNvSpPr>
            <a:spLocks noGrp="1"/>
          </p:cNvSpPr>
          <p:nvPr>
            <p:ph type="ctrTitle"/>
          </p:nvPr>
        </p:nvSpPr>
        <p:spPr>
          <a:xfrm>
            <a:off x="1001034" y="339635"/>
            <a:ext cx="7032624" cy="457199"/>
          </a:xfrm>
        </p:spPr>
        <p:txBody>
          <a:bodyPr>
            <a:normAutofit fontScale="90000"/>
          </a:bodyPr>
          <a:lstStyle/>
          <a:p>
            <a:pPr algn="ctr"/>
            <a:r>
              <a:rPr lang="en-US" sz="3600" dirty="0">
                <a:solidFill>
                  <a:schemeClr val="accent1">
                    <a:lumMod val="75000"/>
                  </a:schemeClr>
                </a:solidFill>
              </a:rPr>
              <a:t>LITERATURE SURVEY </a:t>
            </a:r>
            <a:endParaRPr lang="en-IN" sz="3600" dirty="0">
              <a:solidFill>
                <a:schemeClr val="accent1">
                  <a:lumMod val="75000"/>
                </a:schemeClr>
              </a:solidFill>
            </a:endParaRPr>
          </a:p>
        </p:txBody>
      </p:sp>
      <p:sp>
        <p:nvSpPr>
          <p:cNvPr id="1048650" name="Subtitle 1048649"/>
          <p:cNvSpPr>
            <a:spLocks noGrp="1"/>
          </p:cNvSpPr>
          <p:nvPr>
            <p:ph type="subTitle" idx="1"/>
          </p:nvPr>
        </p:nvSpPr>
        <p:spPr>
          <a:xfrm>
            <a:off x="698863" y="1149533"/>
            <a:ext cx="7772400" cy="1580604"/>
          </a:xfrm>
        </p:spPr>
        <p:txBody>
          <a:bodyPr>
            <a:noAutofit/>
          </a:bodyPr>
          <a:lstStyle/>
          <a:p>
            <a:pPr algn="l"/>
            <a:r>
              <a:rPr lang="en-US" sz="1800" b="1" dirty="0" smtClean="0">
                <a:latin typeface="Book Antiqua" pitchFamily="18" charset="0"/>
              </a:rPr>
              <a:t>Name </a:t>
            </a:r>
            <a:r>
              <a:rPr lang="en-US" sz="1800" dirty="0" smtClean="0">
                <a:latin typeface="Book Antiqua" pitchFamily="18" charset="0"/>
              </a:rPr>
              <a:t>  : How </a:t>
            </a:r>
            <a:r>
              <a:rPr lang="en-US" sz="1800" dirty="0">
                <a:latin typeface="Book Antiqua" pitchFamily="18" charset="0"/>
              </a:rPr>
              <a:t>do </a:t>
            </a:r>
            <a:r>
              <a:rPr lang="en-IN" sz="1800" dirty="0">
                <a:latin typeface="Book Antiqua" pitchFamily="18" charset="0"/>
              </a:rPr>
              <a:t>drowning detection systems identify water incidents?</a:t>
            </a:r>
          </a:p>
          <a:p>
            <a:pPr algn="l"/>
            <a:r>
              <a:rPr lang="en-US" sz="1800" b="1" dirty="0" smtClean="0">
                <a:latin typeface="Book Antiqua" pitchFamily="18" charset="0"/>
              </a:rPr>
              <a:t>Year </a:t>
            </a:r>
            <a:r>
              <a:rPr lang="en-US" sz="1800" dirty="0" smtClean="0">
                <a:latin typeface="Book Antiqua" pitchFamily="18" charset="0"/>
              </a:rPr>
              <a:t>     : </a:t>
            </a:r>
            <a:r>
              <a:rPr lang="en-US" sz="1800" dirty="0">
                <a:latin typeface="Book Antiqua" pitchFamily="18" charset="0"/>
              </a:rPr>
              <a:t>2022</a:t>
            </a:r>
            <a:endParaRPr lang="en-IN" sz="1800" dirty="0">
              <a:latin typeface="Book Antiqua" pitchFamily="18" charset="0"/>
            </a:endParaRPr>
          </a:p>
          <a:p>
            <a:pPr algn="l"/>
            <a:r>
              <a:rPr lang="en-US" sz="1800" b="1" dirty="0" smtClean="0">
                <a:latin typeface="Book Antiqua" pitchFamily="18" charset="0"/>
              </a:rPr>
              <a:t>Author</a:t>
            </a:r>
            <a:r>
              <a:rPr lang="en-US" sz="1800" dirty="0" smtClean="0">
                <a:latin typeface="Book Antiqua" pitchFamily="18" charset="0"/>
              </a:rPr>
              <a:t> : Jacklin.D</a:t>
            </a:r>
            <a:endParaRPr lang="en-IN" sz="1800" dirty="0" smtClean="0">
              <a:latin typeface="Book Antiqua" pitchFamily="18" charset="0"/>
            </a:endParaRPr>
          </a:p>
          <a:p>
            <a:pPr algn="l"/>
            <a:r>
              <a:rPr lang="en-US" sz="1800" b="1" dirty="0" smtClean="0">
                <a:latin typeface="Book Antiqua" pitchFamily="18" charset="0"/>
              </a:rPr>
              <a:t>About </a:t>
            </a:r>
            <a:r>
              <a:rPr lang="en-US" sz="1800" b="0" dirty="0" smtClean="0">
                <a:latin typeface="Book Antiqua" pitchFamily="18" charset="0"/>
              </a:rPr>
              <a:t>  : Cameras </a:t>
            </a:r>
            <a:r>
              <a:rPr lang="en-US" sz="1800" b="0" dirty="0">
                <a:latin typeface="Book Antiqua" pitchFamily="18" charset="0"/>
              </a:rPr>
              <a:t>receive data on the amount of light reflected by objects </a:t>
            </a:r>
            <a:endParaRPr lang="en-US" sz="1800" b="0" dirty="0" smtClean="0">
              <a:latin typeface="Book Antiqua" pitchFamily="18" charset="0"/>
            </a:endParaRPr>
          </a:p>
          <a:p>
            <a:pPr algn="l"/>
            <a:r>
              <a:rPr lang="en-US" sz="1800" dirty="0" smtClean="0">
                <a:latin typeface="Book Antiqua" pitchFamily="18" charset="0"/>
              </a:rPr>
              <a:t> </a:t>
            </a:r>
            <a:r>
              <a:rPr lang="en-US" sz="1800" dirty="0" smtClean="0">
                <a:latin typeface="Book Antiqua" pitchFamily="18" charset="0"/>
              </a:rPr>
              <a:t>               </a:t>
            </a:r>
            <a:r>
              <a:rPr lang="en-US" sz="1800" b="0" dirty="0" smtClean="0">
                <a:latin typeface="Book Antiqua" pitchFamily="18" charset="0"/>
              </a:rPr>
              <a:t>within </a:t>
            </a:r>
            <a:r>
              <a:rPr lang="en-US" sz="1800" b="0" dirty="0">
                <a:latin typeface="Book Antiqua" pitchFamily="18" charset="0"/>
              </a:rPr>
              <a:t>a visual field. The software divides the visual field into </a:t>
            </a:r>
            <a:endParaRPr lang="en-US" sz="1800" b="0" dirty="0" smtClean="0">
              <a:latin typeface="Book Antiqua" pitchFamily="18" charset="0"/>
            </a:endParaRPr>
          </a:p>
          <a:p>
            <a:pPr algn="l"/>
            <a:r>
              <a:rPr lang="en-US" sz="1800" dirty="0" smtClean="0">
                <a:latin typeface="Book Antiqua" pitchFamily="18" charset="0"/>
              </a:rPr>
              <a:t> </a:t>
            </a:r>
            <a:r>
              <a:rPr lang="en-US" sz="1800" dirty="0" smtClean="0">
                <a:latin typeface="Book Antiqua" pitchFamily="18" charset="0"/>
              </a:rPr>
              <a:t>               </a:t>
            </a:r>
            <a:r>
              <a:rPr lang="en-US" sz="1800" b="0" dirty="0" smtClean="0">
                <a:latin typeface="Book Antiqua" pitchFamily="18" charset="0"/>
              </a:rPr>
              <a:t>squares </a:t>
            </a:r>
            <a:r>
              <a:rPr lang="en-US" sz="1800" b="0" dirty="0">
                <a:latin typeface="Book Antiqua" pitchFamily="18" charset="0"/>
              </a:rPr>
              <a:t>(pixels). An image is formed by the amount of light </a:t>
            </a:r>
            <a:endParaRPr lang="en-US" sz="1800" b="0" dirty="0" smtClean="0">
              <a:latin typeface="Book Antiqua" pitchFamily="18" charset="0"/>
            </a:endParaRPr>
          </a:p>
          <a:p>
            <a:pPr algn="l"/>
            <a:r>
              <a:rPr lang="en-US" sz="1800" dirty="0" smtClean="0">
                <a:latin typeface="Book Antiqua" pitchFamily="18" charset="0"/>
              </a:rPr>
              <a:t> </a:t>
            </a:r>
            <a:r>
              <a:rPr lang="en-US" sz="1800" dirty="0" smtClean="0">
                <a:latin typeface="Book Antiqua" pitchFamily="18" charset="0"/>
              </a:rPr>
              <a:t>               </a:t>
            </a:r>
            <a:r>
              <a:rPr lang="en-US" sz="1800" b="0" dirty="0" smtClean="0">
                <a:latin typeface="Book Antiqua" pitchFamily="18" charset="0"/>
              </a:rPr>
              <a:t>detected </a:t>
            </a:r>
            <a:r>
              <a:rPr lang="en-US" sz="1800" b="0" dirty="0">
                <a:latin typeface="Book Antiqua" pitchFamily="18" charset="0"/>
              </a:rPr>
              <a:t>in the visual field within each pixel. For systems reliant </a:t>
            </a:r>
            <a:endParaRPr lang="en-US" sz="1800" b="0" dirty="0" smtClean="0">
              <a:latin typeface="Book Antiqua" pitchFamily="18" charset="0"/>
            </a:endParaRPr>
          </a:p>
          <a:p>
            <a:pPr algn="l"/>
            <a:r>
              <a:rPr lang="en-US" sz="1800" dirty="0" smtClean="0">
                <a:latin typeface="Book Antiqua" pitchFamily="18" charset="0"/>
              </a:rPr>
              <a:t> </a:t>
            </a:r>
            <a:r>
              <a:rPr lang="en-US" sz="1800" dirty="0" smtClean="0">
                <a:latin typeface="Book Antiqua" pitchFamily="18" charset="0"/>
              </a:rPr>
              <a:t>               </a:t>
            </a:r>
            <a:r>
              <a:rPr lang="en-US" sz="1800" b="0" dirty="0" smtClean="0">
                <a:latin typeface="Book Antiqua" pitchFamily="18" charset="0"/>
              </a:rPr>
              <a:t>on </a:t>
            </a:r>
            <a:r>
              <a:rPr lang="en-US" sz="1800" b="0" dirty="0">
                <a:latin typeface="Book Antiqua" pitchFamily="18" charset="0"/>
              </a:rPr>
              <a:t>cameras, the level of reflectivity between adjacent pixels helps </a:t>
            </a:r>
            <a:endParaRPr lang="en-US" sz="1800" b="0" dirty="0" smtClean="0">
              <a:latin typeface="Book Antiqua" pitchFamily="18" charset="0"/>
            </a:endParaRPr>
          </a:p>
          <a:p>
            <a:pPr algn="l"/>
            <a:r>
              <a:rPr lang="en-US" sz="1800" dirty="0" smtClean="0">
                <a:latin typeface="Book Antiqua" pitchFamily="18" charset="0"/>
              </a:rPr>
              <a:t> </a:t>
            </a:r>
            <a:r>
              <a:rPr lang="en-US" sz="1800" dirty="0" smtClean="0">
                <a:latin typeface="Book Antiqua" pitchFamily="18" charset="0"/>
              </a:rPr>
              <a:t>               </a:t>
            </a:r>
            <a:r>
              <a:rPr lang="en-US" sz="1800" b="0" dirty="0" smtClean="0">
                <a:latin typeface="Book Antiqua" pitchFamily="18" charset="0"/>
              </a:rPr>
              <a:t>to </a:t>
            </a:r>
            <a:r>
              <a:rPr lang="en-US" sz="1800" b="0" dirty="0">
                <a:latin typeface="Book Antiqua" pitchFamily="18" charset="0"/>
              </a:rPr>
              <a:t>distinguish objects from the </a:t>
            </a:r>
            <a:r>
              <a:rPr lang="en-US" sz="1800" b="0" dirty="0" smtClean="0">
                <a:latin typeface="Book Antiqua" pitchFamily="18" charset="0"/>
              </a:rPr>
              <a:t>water. Systems </a:t>
            </a:r>
            <a:r>
              <a:rPr lang="en-US" sz="1800" b="0" dirty="0">
                <a:latin typeface="Book Antiqua" pitchFamily="18" charset="0"/>
              </a:rPr>
              <a:t>that have infrared </a:t>
            </a:r>
            <a:r>
              <a:rPr lang="en-US" sz="1800" b="0" dirty="0" smtClean="0">
                <a:latin typeface="Book Antiqua" pitchFamily="18" charset="0"/>
              </a:rPr>
              <a:t>      </a:t>
            </a:r>
          </a:p>
          <a:p>
            <a:pPr algn="l"/>
            <a:r>
              <a:rPr lang="en-US" sz="1800" dirty="0" smtClean="0">
                <a:latin typeface="Book Antiqua" pitchFamily="18" charset="0"/>
              </a:rPr>
              <a:t> </a:t>
            </a:r>
            <a:r>
              <a:rPr lang="en-US" sz="1800" dirty="0" smtClean="0">
                <a:latin typeface="Book Antiqua" pitchFamily="18" charset="0"/>
              </a:rPr>
              <a:t>               </a:t>
            </a:r>
            <a:r>
              <a:rPr lang="en-US" sz="1800" b="0" dirty="0" smtClean="0">
                <a:latin typeface="Book Antiqua" pitchFamily="18" charset="0"/>
              </a:rPr>
              <a:t>data </a:t>
            </a:r>
            <a:r>
              <a:rPr lang="en-US" sz="1800" b="0" dirty="0">
                <a:latin typeface="Book Antiqua" pitchFamily="18" charset="0"/>
              </a:rPr>
              <a:t>input can distinguish a pool user from the </a:t>
            </a:r>
            <a:r>
              <a:rPr lang="en-US" sz="1800" b="0" dirty="0" smtClean="0">
                <a:latin typeface="Book Antiqua" pitchFamily="18" charset="0"/>
              </a:rPr>
              <a:t>surrounding                  </a:t>
            </a:r>
          </a:p>
          <a:p>
            <a:pPr algn="l"/>
            <a:r>
              <a:rPr lang="en-US" sz="1800" dirty="0" smtClean="0">
                <a:latin typeface="Book Antiqua" pitchFamily="18" charset="0"/>
              </a:rPr>
              <a:t> </a:t>
            </a:r>
            <a:r>
              <a:rPr lang="en-US" sz="1800" dirty="0" smtClean="0">
                <a:latin typeface="Book Antiqua" pitchFamily="18" charset="0"/>
              </a:rPr>
              <a:t>               </a:t>
            </a:r>
            <a:r>
              <a:rPr lang="en-US" sz="1800" b="0" dirty="0" smtClean="0">
                <a:latin typeface="Book Antiqua" pitchFamily="18" charset="0"/>
              </a:rPr>
              <a:t>water via </a:t>
            </a:r>
            <a:r>
              <a:rPr lang="en-US" sz="1800" b="0" dirty="0">
                <a:latin typeface="Book Antiqua" pitchFamily="18" charset="0"/>
              </a:rPr>
              <a:t>the difference in heat signature. </a:t>
            </a:r>
            <a:r>
              <a:rPr lang="en-US" sz="1800" dirty="0">
                <a:latin typeface="Book Antiqua" pitchFamily="18" charset="0"/>
              </a:rPr>
              <a:t>  </a:t>
            </a:r>
            <a:endParaRPr lang="en-IN" sz="1800" dirty="0">
              <a:latin typeface="Book Antiqua" pitchFamily="18" charset="0"/>
            </a:endParaRPr>
          </a:p>
          <a:p>
            <a:endParaRPr lang="en-IN" sz="1800" dirty="0">
              <a:latin typeface="Book Antiqua"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048650"/>
          <p:cNvSpPr>
            <a:spLocks noGrp="1"/>
          </p:cNvSpPr>
          <p:nvPr>
            <p:ph type="ctrTitle"/>
          </p:nvPr>
        </p:nvSpPr>
        <p:spPr>
          <a:xfrm>
            <a:off x="1234438" y="182878"/>
            <a:ext cx="6995162" cy="483327"/>
          </a:xfrm>
        </p:spPr>
        <p:txBody>
          <a:bodyPr>
            <a:normAutofit fontScale="90000"/>
          </a:bodyPr>
          <a:lstStyle/>
          <a:p>
            <a:pPr algn="ctr"/>
            <a:r>
              <a:rPr lang="en-US" sz="3600" dirty="0">
                <a:solidFill>
                  <a:schemeClr val="accent1">
                    <a:lumMod val="75000"/>
                  </a:schemeClr>
                </a:solidFill>
              </a:rPr>
              <a:t>LITERATURE SURVEY </a:t>
            </a:r>
            <a:endParaRPr lang="en-IN" sz="3600" dirty="0">
              <a:solidFill>
                <a:schemeClr val="accent1">
                  <a:lumMod val="75000"/>
                </a:schemeClr>
              </a:solidFill>
            </a:endParaRPr>
          </a:p>
        </p:txBody>
      </p:sp>
      <p:sp>
        <p:nvSpPr>
          <p:cNvPr id="1048652" name="Subtitle 1048651"/>
          <p:cNvSpPr>
            <a:spLocks noGrp="1"/>
          </p:cNvSpPr>
          <p:nvPr>
            <p:ph type="subTitle" idx="1"/>
          </p:nvPr>
        </p:nvSpPr>
        <p:spPr>
          <a:xfrm>
            <a:off x="209005" y="803093"/>
            <a:ext cx="8934995" cy="1199704"/>
          </a:xfrm>
        </p:spPr>
        <p:txBody>
          <a:bodyPr>
            <a:noAutofit/>
          </a:bodyPr>
          <a:lstStyle/>
          <a:p>
            <a:pPr algn="l"/>
            <a:r>
              <a:rPr lang="en-US" sz="1800" b="1" dirty="0" smtClean="0">
                <a:latin typeface="Book Antiqua" pitchFamily="18" charset="0"/>
              </a:rPr>
              <a:t>Name    </a:t>
            </a:r>
            <a:r>
              <a:rPr lang="en-US" sz="1800" dirty="0" smtClean="0">
                <a:latin typeface="Book Antiqua" pitchFamily="18" charset="0"/>
              </a:rPr>
              <a:t> :   An </a:t>
            </a:r>
            <a:r>
              <a:rPr lang="en-US" sz="1800" dirty="0">
                <a:latin typeface="Book Antiqua" pitchFamily="18" charset="0"/>
              </a:rPr>
              <a:t>automatic drowning detection surveillance system for challenging </a:t>
            </a:r>
            <a:r>
              <a:rPr lang="en-US" sz="1800" dirty="0" smtClean="0">
                <a:latin typeface="Book Antiqua" pitchFamily="18" charset="0"/>
              </a:rPr>
              <a:t>          </a:t>
            </a:r>
          </a:p>
          <a:p>
            <a:pPr algn="l"/>
            <a:r>
              <a:rPr lang="en-US" sz="1800" dirty="0" smtClean="0">
                <a:latin typeface="Book Antiqua" pitchFamily="18" charset="0"/>
              </a:rPr>
              <a:t> </a:t>
            </a:r>
            <a:r>
              <a:rPr lang="en-US" sz="1800" dirty="0" smtClean="0">
                <a:latin typeface="Book Antiqua" pitchFamily="18" charset="0"/>
              </a:rPr>
              <a:t>                   outdoor pool environment</a:t>
            </a:r>
            <a:endParaRPr lang="en-US" sz="1800" dirty="0" smtClean="0">
              <a:latin typeface="Book Antiqua" pitchFamily="18" charset="0"/>
            </a:endParaRPr>
          </a:p>
          <a:p>
            <a:pPr algn="l"/>
            <a:r>
              <a:rPr lang="en-US" sz="1800" dirty="0" smtClean="0">
                <a:latin typeface="Book Antiqua" pitchFamily="18" charset="0"/>
              </a:rPr>
              <a:t> </a:t>
            </a:r>
            <a:r>
              <a:rPr lang="en-US" sz="1800" b="1" dirty="0" smtClean="0">
                <a:latin typeface="Book Antiqua" pitchFamily="18" charset="0"/>
              </a:rPr>
              <a:t>Year </a:t>
            </a:r>
            <a:r>
              <a:rPr lang="en-US" sz="1800" dirty="0" smtClean="0">
                <a:latin typeface="Book Antiqua" pitchFamily="18" charset="0"/>
              </a:rPr>
              <a:t>      :  2003</a:t>
            </a:r>
          </a:p>
          <a:p>
            <a:pPr algn="l"/>
            <a:r>
              <a:rPr lang="en-US" sz="1800" b="1" dirty="0" smtClean="0">
                <a:latin typeface="Book Antiqua" pitchFamily="18" charset="0"/>
              </a:rPr>
              <a:t>Authors</a:t>
            </a:r>
            <a:r>
              <a:rPr lang="en-US" sz="1800" dirty="0" smtClean="0">
                <a:latin typeface="Book Antiqua" pitchFamily="18" charset="0"/>
              </a:rPr>
              <a:t> :  K.A.Toh , A.H.Kam</a:t>
            </a:r>
            <a:endParaRPr lang="en-IN" sz="1800" dirty="0" smtClean="0">
              <a:latin typeface="Book Antiqua" pitchFamily="18" charset="0"/>
            </a:endParaRPr>
          </a:p>
          <a:p>
            <a:pPr algn="l"/>
            <a:r>
              <a:rPr lang="en-US" sz="1800" b="1" dirty="0" smtClean="0">
                <a:latin typeface="Book Antiqua" pitchFamily="18" charset="0"/>
              </a:rPr>
              <a:t>About  </a:t>
            </a:r>
            <a:r>
              <a:rPr lang="en-US" sz="1800" dirty="0" smtClean="0">
                <a:latin typeface="Book Antiqua" pitchFamily="18" charset="0"/>
              </a:rPr>
              <a:t>   :  Automatically </a:t>
            </a:r>
            <a:r>
              <a:rPr lang="en-US" sz="1800" dirty="0">
                <a:latin typeface="Book Antiqua" pitchFamily="18" charset="0"/>
              </a:rPr>
              <a:t>understanding events happening at a site is the ultimate </a:t>
            </a:r>
            <a:r>
              <a:rPr lang="en-US" sz="1800" dirty="0" smtClean="0">
                <a:latin typeface="Book Antiqua" pitchFamily="18" charset="0"/>
              </a:rPr>
              <a:t>       </a:t>
            </a:r>
          </a:p>
          <a:p>
            <a:pPr algn="l"/>
            <a:r>
              <a:rPr lang="en-US" sz="1800" dirty="0" smtClean="0">
                <a:latin typeface="Book Antiqua" pitchFamily="18" charset="0"/>
              </a:rPr>
              <a:t> </a:t>
            </a:r>
            <a:r>
              <a:rPr lang="en-US" sz="1800" dirty="0" smtClean="0">
                <a:latin typeface="Book Antiqua" pitchFamily="18" charset="0"/>
              </a:rPr>
              <a:t>                   </a:t>
            </a:r>
            <a:r>
              <a:rPr lang="en-US" sz="1800" dirty="0" smtClean="0">
                <a:latin typeface="Book Antiqua" pitchFamily="18" charset="0"/>
              </a:rPr>
              <a:t>goal </a:t>
            </a:r>
            <a:r>
              <a:rPr lang="en-US" sz="1800" dirty="0">
                <a:latin typeface="Book Antiqua" pitchFamily="18" charset="0"/>
              </a:rPr>
              <a:t>of visual surveillance system. We investigate the challenges faced by </a:t>
            </a:r>
            <a:r>
              <a:rPr lang="en-US" sz="1800" dirty="0" smtClean="0">
                <a:latin typeface="Book Antiqua" pitchFamily="18" charset="0"/>
              </a:rPr>
              <a:t> </a:t>
            </a:r>
            <a:r>
              <a:rPr lang="en-US" sz="1800" dirty="0" smtClean="0">
                <a:latin typeface="Book Antiqua" pitchFamily="18" charset="0"/>
              </a:rPr>
              <a:t>     </a:t>
            </a:r>
          </a:p>
          <a:p>
            <a:pPr algn="l"/>
            <a:r>
              <a:rPr lang="en-US" sz="1800" dirty="0" smtClean="0">
                <a:latin typeface="Book Antiqua" pitchFamily="18" charset="0"/>
              </a:rPr>
              <a:t> </a:t>
            </a:r>
            <a:r>
              <a:rPr lang="en-US" sz="1800" dirty="0" smtClean="0">
                <a:latin typeface="Book Antiqua" pitchFamily="18" charset="0"/>
              </a:rPr>
              <a:t>                   automated </a:t>
            </a:r>
            <a:r>
              <a:rPr lang="en-US" sz="1800" dirty="0">
                <a:latin typeface="Book Antiqua" pitchFamily="18" charset="0"/>
              </a:rPr>
              <a:t>surveillance systems operating in hostile conditions and </a:t>
            </a:r>
            <a:endParaRPr lang="en-US" sz="1800" dirty="0" smtClean="0">
              <a:latin typeface="Book Antiqua" pitchFamily="18" charset="0"/>
            </a:endParaRPr>
          </a:p>
          <a:p>
            <a:pPr algn="l"/>
            <a:r>
              <a:rPr lang="en-US" sz="1800" dirty="0" smtClean="0">
                <a:latin typeface="Book Antiqua" pitchFamily="18" charset="0"/>
              </a:rPr>
              <a:t> </a:t>
            </a:r>
            <a:r>
              <a:rPr lang="en-US" sz="1800" dirty="0" smtClean="0">
                <a:latin typeface="Book Antiqua" pitchFamily="18" charset="0"/>
              </a:rPr>
              <a:t>                   </a:t>
            </a:r>
            <a:r>
              <a:rPr lang="en-US" sz="1800" dirty="0" smtClean="0">
                <a:latin typeface="Book Antiqua" pitchFamily="18" charset="0"/>
              </a:rPr>
              <a:t>demonstrate </a:t>
            </a:r>
            <a:r>
              <a:rPr lang="en-US" sz="1800" dirty="0">
                <a:latin typeface="Book Antiqua" pitchFamily="18" charset="0"/>
              </a:rPr>
              <a:t>the developed algorithms via a system that detects water </a:t>
            </a:r>
            <a:endParaRPr lang="en-US" sz="1800" dirty="0" smtClean="0">
              <a:latin typeface="Book Antiqua" pitchFamily="18" charset="0"/>
            </a:endParaRPr>
          </a:p>
          <a:p>
            <a:pPr algn="l"/>
            <a:r>
              <a:rPr lang="en-US" sz="1800" dirty="0" smtClean="0">
                <a:latin typeface="Book Antiqua" pitchFamily="18" charset="0"/>
              </a:rPr>
              <a:t> </a:t>
            </a:r>
            <a:r>
              <a:rPr lang="en-US" sz="1800" dirty="0" smtClean="0">
                <a:latin typeface="Book Antiqua" pitchFamily="18" charset="0"/>
              </a:rPr>
              <a:t>                   </a:t>
            </a:r>
            <a:r>
              <a:rPr lang="en-US" sz="1800" dirty="0" smtClean="0">
                <a:latin typeface="Book Antiqua" pitchFamily="18" charset="0"/>
              </a:rPr>
              <a:t>crises </a:t>
            </a:r>
            <a:r>
              <a:rPr lang="en-US" sz="1800" dirty="0">
                <a:latin typeface="Book Antiqua" pitchFamily="18" charset="0"/>
              </a:rPr>
              <a:t>within highly dynamic aquatic environments. An efficient </a:t>
            </a:r>
            <a:endParaRPr lang="en-US" sz="1800" dirty="0" smtClean="0">
              <a:latin typeface="Book Antiqua" pitchFamily="18" charset="0"/>
            </a:endParaRPr>
          </a:p>
          <a:p>
            <a:pPr algn="l"/>
            <a:r>
              <a:rPr lang="en-US" sz="1800" dirty="0" smtClean="0">
                <a:latin typeface="Book Antiqua" pitchFamily="18" charset="0"/>
              </a:rPr>
              <a:t> </a:t>
            </a:r>
            <a:r>
              <a:rPr lang="en-US" sz="1800" dirty="0" smtClean="0">
                <a:latin typeface="Book Antiqua" pitchFamily="18" charset="0"/>
              </a:rPr>
              <a:t>                   </a:t>
            </a:r>
            <a:r>
              <a:rPr lang="en-US" sz="1800" dirty="0" smtClean="0">
                <a:latin typeface="Book Antiqua" pitchFamily="18" charset="0"/>
              </a:rPr>
              <a:t>segmentation </a:t>
            </a:r>
            <a:r>
              <a:rPr lang="en-US" sz="1800" dirty="0">
                <a:latin typeface="Book Antiqua" pitchFamily="18" charset="0"/>
              </a:rPr>
              <a:t>algorithm based on robust block-based background </a:t>
            </a:r>
            <a:endParaRPr lang="en-US" sz="1800" dirty="0" smtClean="0">
              <a:latin typeface="Book Antiqua" pitchFamily="18" charset="0"/>
            </a:endParaRPr>
          </a:p>
          <a:p>
            <a:pPr algn="l"/>
            <a:r>
              <a:rPr lang="en-US" sz="1800" dirty="0" smtClean="0">
                <a:latin typeface="Book Antiqua" pitchFamily="18" charset="0"/>
              </a:rPr>
              <a:t> </a:t>
            </a:r>
            <a:r>
              <a:rPr lang="en-US" sz="1800" dirty="0" smtClean="0">
                <a:latin typeface="Book Antiqua" pitchFamily="18" charset="0"/>
              </a:rPr>
              <a:t>                   </a:t>
            </a:r>
            <a:r>
              <a:rPr lang="en-US" sz="1800" dirty="0" smtClean="0">
                <a:latin typeface="Book Antiqua" pitchFamily="18" charset="0"/>
              </a:rPr>
              <a:t>modelling </a:t>
            </a:r>
            <a:r>
              <a:rPr lang="en-US" sz="1800" dirty="0">
                <a:latin typeface="Book Antiqua" pitchFamily="18" charset="0"/>
              </a:rPr>
              <a:t>and thresholding-with-hysteresis methodology enables </a:t>
            </a:r>
            <a:endParaRPr lang="en-US" sz="1800" dirty="0" smtClean="0">
              <a:latin typeface="Book Antiqua" pitchFamily="18" charset="0"/>
            </a:endParaRPr>
          </a:p>
          <a:p>
            <a:pPr algn="l"/>
            <a:r>
              <a:rPr lang="en-US" sz="1800" dirty="0" smtClean="0">
                <a:latin typeface="Book Antiqua" pitchFamily="18" charset="0"/>
              </a:rPr>
              <a:t> </a:t>
            </a:r>
            <a:r>
              <a:rPr lang="en-US" sz="1800" dirty="0" smtClean="0">
                <a:latin typeface="Book Antiqua" pitchFamily="18" charset="0"/>
              </a:rPr>
              <a:t>                   </a:t>
            </a:r>
            <a:r>
              <a:rPr lang="en-US" sz="1800" dirty="0" smtClean="0">
                <a:latin typeface="Book Antiqua" pitchFamily="18" charset="0"/>
              </a:rPr>
              <a:t>swimmers </a:t>
            </a:r>
            <a:r>
              <a:rPr lang="en-US" sz="1800" dirty="0">
                <a:latin typeface="Book Antiqua" pitchFamily="18" charset="0"/>
              </a:rPr>
              <a:t>to be reliably detected amid reflections, ripples, splashes and </a:t>
            </a:r>
            <a:endParaRPr lang="en-US" sz="1800" dirty="0" smtClean="0">
              <a:latin typeface="Book Antiqua" pitchFamily="18" charset="0"/>
            </a:endParaRPr>
          </a:p>
          <a:p>
            <a:pPr algn="l"/>
            <a:r>
              <a:rPr lang="en-US" sz="1800" dirty="0" smtClean="0">
                <a:latin typeface="Book Antiqua" pitchFamily="18" charset="0"/>
              </a:rPr>
              <a:t> </a:t>
            </a:r>
            <a:r>
              <a:rPr lang="en-US" sz="1800" dirty="0" smtClean="0">
                <a:latin typeface="Book Antiqua" pitchFamily="18" charset="0"/>
              </a:rPr>
              <a:t>                   </a:t>
            </a:r>
            <a:r>
              <a:rPr lang="en-US" sz="1800" dirty="0" smtClean="0">
                <a:latin typeface="Book Antiqua" pitchFamily="18" charset="0"/>
              </a:rPr>
              <a:t>rapid </a:t>
            </a:r>
            <a:r>
              <a:rPr lang="en-US" sz="1800" dirty="0">
                <a:latin typeface="Book Antiqua" pitchFamily="18" charset="0"/>
              </a:rPr>
              <a:t>lighting changes. </a:t>
            </a:r>
            <a:endParaRPr lang="en-IN" sz="1800" dirty="0">
              <a:latin typeface="Book Antiqua"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048652"/>
          <p:cNvSpPr>
            <a:spLocks noGrp="1"/>
          </p:cNvSpPr>
          <p:nvPr>
            <p:ph type="ctrTitle"/>
          </p:nvPr>
        </p:nvSpPr>
        <p:spPr>
          <a:xfrm>
            <a:off x="1156064" y="287383"/>
            <a:ext cx="6603274" cy="548640"/>
          </a:xfrm>
        </p:spPr>
        <p:txBody>
          <a:bodyPr>
            <a:normAutofit fontScale="90000"/>
          </a:bodyPr>
          <a:lstStyle/>
          <a:p>
            <a:pPr algn="ctr"/>
            <a:r>
              <a:rPr lang="en-US" sz="3600" dirty="0">
                <a:solidFill>
                  <a:schemeClr val="accent1">
                    <a:lumMod val="75000"/>
                  </a:schemeClr>
                </a:solidFill>
              </a:rPr>
              <a:t>LITERATURE SURVEY </a:t>
            </a:r>
            <a:endParaRPr lang="en-IN" sz="3600" dirty="0">
              <a:solidFill>
                <a:schemeClr val="accent1">
                  <a:lumMod val="75000"/>
                </a:schemeClr>
              </a:solidFill>
            </a:endParaRPr>
          </a:p>
        </p:txBody>
      </p:sp>
      <p:sp>
        <p:nvSpPr>
          <p:cNvPr id="1048654" name="Subtitle 1048653"/>
          <p:cNvSpPr>
            <a:spLocks noGrp="1"/>
          </p:cNvSpPr>
          <p:nvPr>
            <p:ph type="subTitle" idx="1"/>
          </p:nvPr>
        </p:nvSpPr>
        <p:spPr>
          <a:xfrm>
            <a:off x="254725" y="1103537"/>
            <a:ext cx="7818120" cy="1208587"/>
          </a:xfrm>
        </p:spPr>
        <p:txBody>
          <a:bodyPr>
            <a:noAutofit/>
          </a:bodyPr>
          <a:lstStyle/>
          <a:p>
            <a:pPr algn="l"/>
            <a:r>
              <a:rPr lang="en-US" sz="1800" b="1" dirty="0" smtClean="0">
                <a:latin typeface="Book Antiqua" pitchFamily="18" charset="0"/>
              </a:rPr>
              <a:t>Name </a:t>
            </a:r>
            <a:r>
              <a:rPr lang="en-US" sz="1800" dirty="0" smtClean="0">
                <a:latin typeface="Book Antiqua" pitchFamily="18" charset="0"/>
              </a:rPr>
              <a:t>    :  Time </a:t>
            </a:r>
            <a:r>
              <a:rPr lang="en-US" sz="1800" dirty="0">
                <a:latin typeface="Book Antiqua" pitchFamily="18" charset="0"/>
              </a:rPr>
              <a:t>Required For a Drowning Victim to Reach Bottom</a:t>
            </a:r>
            <a:endParaRPr lang="en-IN" sz="1800" dirty="0">
              <a:latin typeface="Book Antiqua" pitchFamily="18" charset="0"/>
            </a:endParaRPr>
          </a:p>
          <a:p>
            <a:pPr algn="l"/>
            <a:r>
              <a:rPr lang="en-US" sz="1800" b="1" dirty="0" smtClean="0">
                <a:latin typeface="Book Antiqua" pitchFamily="18" charset="0"/>
              </a:rPr>
              <a:t>Year  </a:t>
            </a:r>
            <a:r>
              <a:rPr lang="en-US" sz="1800" dirty="0" smtClean="0">
                <a:latin typeface="Book Antiqua" pitchFamily="18" charset="0"/>
              </a:rPr>
              <a:t>      :  2013</a:t>
            </a:r>
            <a:endParaRPr lang="en-IN" sz="1800" dirty="0">
              <a:latin typeface="Book Antiqua" pitchFamily="18" charset="0"/>
            </a:endParaRPr>
          </a:p>
          <a:p>
            <a:pPr algn="l"/>
            <a:r>
              <a:rPr lang="en-US" sz="1800" b="1" dirty="0" smtClean="0">
                <a:latin typeface="Book Antiqua" pitchFamily="18" charset="0"/>
              </a:rPr>
              <a:t>Authors</a:t>
            </a:r>
            <a:r>
              <a:rPr lang="en-US" sz="1800" dirty="0" smtClean="0">
                <a:latin typeface="Book Antiqua" pitchFamily="18" charset="0"/>
              </a:rPr>
              <a:t> :  John </a:t>
            </a:r>
            <a:r>
              <a:rPr lang="en-US" sz="1800" dirty="0">
                <a:latin typeface="Book Antiqua" pitchFamily="18" charset="0"/>
              </a:rPr>
              <a:t>L. Hunsucker ,Scott J. Davison</a:t>
            </a:r>
            <a:endParaRPr lang="en-IN" sz="1800" dirty="0">
              <a:latin typeface="Book Antiqua" pitchFamily="18" charset="0"/>
            </a:endParaRPr>
          </a:p>
          <a:p>
            <a:pPr algn="l"/>
            <a:r>
              <a:rPr lang="en-US" sz="1800" b="1" dirty="0" smtClean="0">
                <a:latin typeface="Book Antiqua" pitchFamily="18" charset="0"/>
              </a:rPr>
              <a:t>About </a:t>
            </a:r>
            <a:r>
              <a:rPr lang="en-US" sz="1800" dirty="0" smtClean="0">
                <a:latin typeface="Book Antiqua" pitchFamily="18" charset="0"/>
              </a:rPr>
              <a:t>    : This </a:t>
            </a:r>
            <a:r>
              <a:rPr lang="en-US" sz="1800" dirty="0">
                <a:latin typeface="Book Antiqua" pitchFamily="18" charset="0"/>
              </a:rPr>
              <a:t>paper describes a mathematical model that can be used to </a:t>
            </a:r>
            <a:endParaRPr lang="en-US" sz="1800" dirty="0" smtClean="0">
              <a:latin typeface="Book Antiqua" pitchFamily="18" charset="0"/>
            </a:endParaRPr>
          </a:p>
          <a:p>
            <a:pPr algn="l"/>
            <a:r>
              <a:rPr lang="en-US" sz="1800" dirty="0" smtClean="0">
                <a:latin typeface="Book Antiqua" pitchFamily="18" charset="0"/>
              </a:rPr>
              <a:t> </a:t>
            </a:r>
            <a:r>
              <a:rPr lang="en-US" sz="1800" dirty="0" smtClean="0">
                <a:latin typeface="Book Antiqua" pitchFamily="18" charset="0"/>
              </a:rPr>
              <a:t>                 </a:t>
            </a:r>
            <a:r>
              <a:rPr lang="en-US" sz="1800" dirty="0" smtClean="0">
                <a:latin typeface="Book Antiqua" pitchFamily="18" charset="0"/>
              </a:rPr>
              <a:t>provide </a:t>
            </a:r>
            <a:r>
              <a:rPr lang="en-US" sz="1800" dirty="0">
                <a:latin typeface="Book Antiqua" pitchFamily="18" charset="0"/>
              </a:rPr>
              <a:t>an estimate for the amount of </a:t>
            </a:r>
            <a:r>
              <a:rPr lang="en-US" sz="1800" dirty="0" smtClean="0">
                <a:latin typeface="Book Antiqua" pitchFamily="18" charset="0"/>
              </a:rPr>
              <a:t>time </a:t>
            </a:r>
            <a:r>
              <a:rPr lang="en-US" sz="1800" dirty="0">
                <a:latin typeface="Book Antiqua" pitchFamily="18" charset="0"/>
              </a:rPr>
              <a:t>a drowning victim </a:t>
            </a:r>
            <a:r>
              <a:rPr lang="en-US" sz="1800" dirty="0" smtClean="0">
                <a:latin typeface="Book Antiqua" pitchFamily="18" charset="0"/>
              </a:rPr>
              <a:t> </a:t>
            </a:r>
          </a:p>
          <a:p>
            <a:pPr algn="l"/>
            <a:r>
              <a:rPr lang="en-US" sz="1800" dirty="0" smtClean="0">
                <a:latin typeface="Book Antiqua" pitchFamily="18" charset="0"/>
              </a:rPr>
              <a:t> </a:t>
            </a:r>
            <a:r>
              <a:rPr lang="en-US" sz="1800" dirty="0" smtClean="0">
                <a:latin typeface="Book Antiqua" pitchFamily="18" charset="0"/>
              </a:rPr>
              <a:t>                 </a:t>
            </a:r>
            <a:r>
              <a:rPr lang="en-US" sz="1800" dirty="0" smtClean="0">
                <a:latin typeface="Book Antiqua" pitchFamily="18" charset="0"/>
              </a:rPr>
              <a:t>takes </a:t>
            </a:r>
            <a:r>
              <a:rPr lang="en-US" sz="1800" dirty="0">
                <a:latin typeface="Book Antiqua" pitchFamily="18" charset="0"/>
              </a:rPr>
              <a:t>to sink through the water and hit bottom, including a table </a:t>
            </a:r>
            <a:endParaRPr lang="en-US" sz="1800" dirty="0" smtClean="0">
              <a:latin typeface="Book Antiqua" pitchFamily="18" charset="0"/>
            </a:endParaRPr>
          </a:p>
          <a:p>
            <a:pPr algn="l"/>
            <a:r>
              <a:rPr lang="en-US" sz="1800" dirty="0" smtClean="0">
                <a:latin typeface="Book Antiqua" pitchFamily="18" charset="0"/>
              </a:rPr>
              <a:t> </a:t>
            </a:r>
            <a:r>
              <a:rPr lang="en-US" sz="1800" dirty="0" smtClean="0">
                <a:latin typeface="Book Antiqua" pitchFamily="18" charset="0"/>
              </a:rPr>
              <a:t>                 </a:t>
            </a:r>
            <a:r>
              <a:rPr lang="en-US" sz="1800" dirty="0" smtClean="0">
                <a:latin typeface="Book Antiqua" pitchFamily="18" charset="0"/>
              </a:rPr>
              <a:t>for </a:t>
            </a:r>
            <a:r>
              <a:rPr lang="en-US" sz="1800" dirty="0">
                <a:latin typeface="Book Antiqua" pitchFamily="18" charset="0"/>
              </a:rPr>
              <a:t>drift during the </a:t>
            </a:r>
            <a:r>
              <a:rPr lang="en-US" sz="1800" dirty="0" smtClean="0">
                <a:latin typeface="Book Antiqua" pitchFamily="18" charset="0"/>
              </a:rPr>
              <a:t>descent</a:t>
            </a:r>
            <a:r>
              <a:rPr lang="en-US" sz="1800" dirty="0">
                <a:latin typeface="Book Antiqua" pitchFamily="18" charset="0"/>
              </a:rPr>
              <a:t>. A victim may be on the surface and </a:t>
            </a:r>
            <a:endParaRPr lang="en-US" sz="1800" dirty="0" smtClean="0">
              <a:latin typeface="Book Antiqua" pitchFamily="18" charset="0"/>
            </a:endParaRPr>
          </a:p>
          <a:p>
            <a:pPr algn="l"/>
            <a:r>
              <a:rPr lang="en-US" sz="1800" dirty="0" smtClean="0">
                <a:latin typeface="Book Antiqua" pitchFamily="18" charset="0"/>
              </a:rPr>
              <a:t> </a:t>
            </a:r>
            <a:r>
              <a:rPr lang="en-US" sz="1800" dirty="0" smtClean="0">
                <a:latin typeface="Book Antiqua" pitchFamily="18" charset="0"/>
              </a:rPr>
              <a:t>                 </a:t>
            </a:r>
            <a:r>
              <a:rPr lang="en-US" sz="1800" dirty="0" smtClean="0">
                <a:latin typeface="Book Antiqua" pitchFamily="18" charset="0"/>
              </a:rPr>
              <a:t>then </a:t>
            </a:r>
            <a:r>
              <a:rPr lang="en-US" sz="1800" dirty="0">
                <a:latin typeface="Book Antiqua" pitchFamily="18" charset="0"/>
              </a:rPr>
              <a:t>be on the bottom less than 10 seconds later. Search </a:t>
            </a:r>
            <a:r>
              <a:rPr lang="en-US" sz="1800" dirty="0" smtClean="0">
                <a:latin typeface="Book Antiqua" pitchFamily="18" charset="0"/>
              </a:rPr>
              <a:t>and </a:t>
            </a:r>
          </a:p>
          <a:p>
            <a:pPr algn="l"/>
            <a:r>
              <a:rPr lang="en-US" sz="1800" dirty="0" smtClean="0">
                <a:latin typeface="Book Antiqua" pitchFamily="18" charset="0"/>
              </a:rPr>
              <a:t> </a:t>
            </a:r>
            <a:r>
              <a:rPr lang="en-US" sz="1800" dirty="0" smtClean="0">
                <a:latin typeface="Book Antiqua" pitchFamily="18" charset="0"/>
              </a:rPr>
              <a:t>                 </a:t>
            </a:r>
            <a:r>
              <a:rPr lang="en-US" sz="1800" dirty="0" smtClean="0">
                <a:latin typeface="Book Antiqua" pitchFamily="18" charset="0"/>
              </a:rPr>
              <a:t>rescue </a:t>
            </a:r>
            <a:r>
              <a:rPr lang="en-US" sz="1800" dirty="0">
                <a:latin typeface="Book Antiqua" pitchFamily="18" charset="0"/>
              </a:rPr>
              <a:t>professionals need to be trained to understand the short </a:t>
            </a:r>
            <a:endParaRPr lang="en-US" sz="1800" dirty="0" smtClean="0">
              <a:latin typeface="Book Antiqua" pitchFamily="18" charset="0"/>
            </a:endParaRPr>
          </a:p>
          <a:p>
            <a:pPr algn="l"/>
            <a:r>
              <a:rPr lang="en-US" sz="1800" dirty="0" smtClean="0">
                <a:latin typeface="Book Antiqua" pitchFamily="18" charset="0"/>
              </a:rPr>
              <a:t> </a:t>
            </a:r>
            <a:r>
              <a:rPr lang="en-US" sz="1800" dirty="0" smtClean="0">
                <a:latin typeface="Book Antiqua" pitchFamily="18" charset="0"/>
              </a:rPr>
              <a:t>                 </a:t>
            </a:r>
            <a:r>
              <a:rPr lang="en-US" sz="1800" dirty="0" smtClean="0">
                <a:latin typeface="Book Antiqua" pitchFamily="18" charset="0"/>
              </a:rPr>
              <a:t>time </a:t>
            </a:r>
            <a:r>
              <a:rPr lang="en-US" sz="1800" dirty="0">
                <a:latin typeface="Book Antiqua" pitchFamily="18" charset="0"/>
              </a:rPr>
              <a:t>during which a victim can sink </a:t>
            </a:r>
            <a:r>
              <a:rPr lang="en-US" sz="1800" dirty="0" smtClean="0">
                <a:latin typeface="Book Antiqua" pitchFamily="18" charset="0"/>
              </a:rPr>
              <a:t>and </a:t>
            </a:r>
            <a:r>
              <a:rPr lang="en-US" sz="1800" dirty="0">
                <a:latin typeface="Book Antiqua" pitchFamily="18" charset="0"/>
              </a:rPr>
              <a:t>drown and the need for </a:t>
            </a:r>
            <a:r>
              <a:rPr lang="en-US" sz="1800" dirty="0" smtClean="0">
                <a:latin typeface="Book Antiqua" pitchFamily="18" charset="0"/>
              </a:rPr>
              <a:t> </a:t>
            </a:r>
          </a:p>
          <a:p>
            <a:pPr algn="l"/>
            <a:r>
              <a:rPr lang="en-US" sz="1800" dirty="0" smtClean="0">
                <a:latin typeface="Book Antiqua" pitchFamily="18" charset="0"/>
              </a:rPr>
              <a:t> </a:t>
            </a:r>
            <a:r>
              <a:rPr lang="en-US" sz="1800" dirty="0" smtClean="0">
                <a:latin typeface="Book Antiqua" pitchFamily="18" charset="0"/>
              </a:rPr>
              <a:t>                 </a:t>
            </a:r>
            <a:r>
              <a:rPr lang="en-US" sz="1800" dirty="0" smtClean="0">
                <a:latin typeface="Book Antiqua" pitchFamily="18" charset="0"/>
              </a:rPr>
              <a:t>immediate </a:t>
            </a:r>
            <a:r>
              <a:rPr lang="en-US" sz="1800" dirty="0">
                <a:latin typeface="Book Antiqua" pitchFamily="18" charset="0"/>
              </a:rPr>
              <a:t>search and rescue from the bottom starting at the last </a:t>
            </a:r>
            <a:endParaRPr lang="en-US" sz="1800" dirty="0" smtClean="0">
              <a:latin typeface="Book Antiqua" pitchFamily="18" charset="0"/>
            </a:endParaRPr>
          </a:p>
          <a:p>
            <a:pPr algn="l"/>
            <a:r>
              <a:rPr lang="en-US" sz="1800" dirty="0" smtClean="0">
                <a:latin typeface="Book Antiqua" pitchFamily="18" charset="0"/>
              </a:rPr>
              <a:t> </a:t>
            </a:r>
            <a:r>
              <a:rPr lang="en-US" sz="1800" dirty="0" smtClean="0">
                <a:latin typeface="Book Antiqua" pitchFamily="18" charset="0"/>
              </a:rPr>
              <a:t>                 </a:t>
            </a:r>
            <a:r>
              <a:rPr lang="en-US" sz="1800" dirty="0" smtClean="0">
                <a:latin typeface="Book Antiqua" pitchFamily="18" charset="0"/>
              </a:rPr>
              <a:t>point </a:t>
            </a:r>
            <a:r>
              <a:rPr lang="en-US" sz="1800" dirty="0">
                <a:latin typeface="Book Antiqua" pitchFamily="18" charset="0"/>
              </a:rPr>
              <a:t>the </a:t>
            </a:r>
            <a:r>
              <a:rPr lang="en-US" sz="1800" dirty="0" smtClean="0">
                <a:latin typeface="Book Antiqua" pitchFamily="18" charset="0"/>
              </a:rPr>
              <a:t>victim </a:t>
            </a:r>
            <a:r>
              <a:rPr lang="en-US" sz="1800" dirty="0">
                <a:latin typeface="Book Antiqua" pitchFamily="18" charset="0"/>
              </a:rPr>
              <a:t>was seen.  </a:t>
            </a:r>
            <a:endParaRPr lang="en-IN" sz="1800" dirty="0">
              <a:latin typeface="Book Antiqua"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Title 1048654"/>
          <p:cNvSpPr>
            <a:spLocks noGrp="1"/>
          </p:cNvSpPr>
          <p:nvPr>
            <p:ph type="ctrTitle"/>
          </p:nvPr>
        </p:nvSpPr>
        <p:spPr>
          <a:xfrm>
            <a:off x="515985" y="315688"/>
            <a:ext cx="5793376" cy="389706"/>
          </a:xfrm>
        </p:spPr>
        <p:txBody>
          <a:bodyPr>
            <a:normAutofit fontScale="90000"/>
          </a:bodyPr>
          <a:lstStyle/>
          <a:p>
            <a:r>
              <a:rPr lang="en-US" sz="3600" dirty="0"/>
              <a:t>LITERATURE SURVEY </a:t>
            </a:r>
            <a:endParaRPr lang="en-IN" sz="3600" dirty="0"/>
          </a:p>
        </p:txBody>
      </p:sp>
      <p:sp>
        <p:nvSpPr>
          <p:cNvPr id="1048656" name="Subtitle 1048655"/>
          <p:cNvSpPr>
            <a:spLocks noGrp="1"/>
          </p:cNvSpPr>
          <p:nvPr>
            <p:ph type="subTitle" idx="1"/>
          </p:nvPr>
        </p:nvSpPr>
        <p:spPr>
          <a:xfrm>
            <a:off x="280851" y="816154"/>
            <a:ext cx="7772400" cy="1199704"/>
          </a:xfrm>
        </p:spPr>
        <p:txBody>
          <a:bodyPr>
            <a:noAutofit/>
          </a:bodyPr>
          <a:lstStyle/>
          <a:p>
            <a:pPr algn="l"/>
            <a:r>
              <a:rPr lang="en-US" sz="1800" b="1" dirty="0" smtClean="0">
                <a:latin typeface="Book Antiqua" pitchFamily="18" charset="0"/>
              </a:rPr>
              <a:t>Name</a:t>
            </a:r>
            <a:r>
              <a:rPr lang="en-US" sz="1800" dirty="0" smtClean="0">
                <a:latin typeface="Book Antiqua" pitchFamily="18" charset="0"/>
              </a:rPr>
              <a:t>    :  System </a:t>
            </a:r>
            <a:r>
              <a:rPr lang="en-US" sz="1800" dirty="0">
                <a:latin typeface="Book Antiqua" pitchFamily="18" charset="0"/>
              </a:rPr>
              <a:t>for monitoring a swimming pool to prevent drowning </a:t>
            </a:r>
            <a:r>
              <a:rPr lang="en-US" sz="1800" dirty="0" smtClean="0">
                <a:latin typeface="Book Antiqua" pitchFamily="18" charset="0"/>
              </a:rPr>
              <a:t>   </a:t>
            </a:r>
          </a:p>
          <a:p>
            <a:pPr algn="l"/>
            <a:r>
              <a:rPr lang="en-US" sz="1800" dirty="0" smtClean="0">
                <a:latin typeface="Book Antiqua" pitchFamily="18" charset="0"/>
              </a:rPr>
              <a:t> </a:t>
            </a:r>
            <a:r>
              <a:rPr lang="en-US" sz="1800" dirty="0" smtClean="0">
                <a:latin typeface="Book Antiqua" pitchFamily="18" charset="0"/>
              </a:rPr>
              <a:t>                 </a:t>
            </a:r>
            <a:r>
              <a:rPr lang="en-US" sz="1800" dirty="0" smtClean="0">
                <a:latin typeface="Book Antiqua" pitchFamily="18" charset="0"/>
              </a:rPr>
              <a:t>accidents</a:t>
            </a:r>
            <a:endParaRPr lang="en-IN" sz="1800" dirty="0">
              <a:latin typeface="Book Antiqua" pitchFamily="18" charset="0"/>
            </a:endParaRPr>
          </a:p>
          <a:p>
            <a:pPr algn="l"/>
            <a:r>
              <a:rPr lang="en-US" sz="1800" b="1" dirty="0" smtClean="0">
                <a:latin typeface="Book Antiqua" pitchFamily="18" charset="0"/>
              </a:rPr>
              <a:t>Year </a:t>
            </a:r>
            <a:r>
              <a:rPr lang="en-US" sz="1800" dirty="0" smtClean="0">
                <a:latin typeface="Book Antiqua" pitchFamily="18" charset="0"/>
              </a:rPr>
              <a:t>      :  2000</a:t>
            </a:r>
            <a:endParaRPr lang="en-IN" sz="1800" dirty="0">
              <a:latin typeface="Book Antiqua" pitchFamily="18" charset="0"/>
            </a:endParaRPr>
          </a:p>
          <a:p>
            <a:pPr algn="l"/>
            <a:r>
              <a:rPr lang="en-US" sz="1800" b="1" dirty="0" smtClean="0">
                <a:latin typeface="Book Antiqua" pitchFamily="18" charset="0"/>
              </a:rPr>
              <a:t>Author</a:t>
            </a:r>
            <a:r>
              <a:rPr lang="en-US" sz="1800" dirty="0" smtClean="0">
                <a:latin typeface="Book Antiqua" pitchFamily="18" charset="0"/>
              </a:rPr>
              <a:t> :   Jerome Meniere</a:t>
            </a:r>
            <a:endParaRPr lang="en-IN" sz="1800" dirty="0">
              <a:latin typeface="Book Antiqua" pitchFamily="18" charset="0"/>
            </a:endParaRPr>
          </a:p>
          <a:p>
            <a:pPr algn="l"/>
            <a:r>
              <a:rPr lang="en-US" sz="1800" b="1" dirty="0" smtClean="0">
                <a:latin typeface="Book Antiqua" pitchFamily="18" charset="0"/>
              </a:rPr>
              <a:t>About</a:t>
            </a:r>
            <a:r>
              <a:rPr lang="en-US" sz="1800" dirty="0" smtClean="0">
                <a:latin typeface="Book Antiqua" pitchFamily="18" charset="0"/>
              </a:rPr>
              <a:t>   :  A </a:t>
            </a:r>
            <a:r>
              <a:rPr lang="en-US" sz="1800" dirty="0">
                <a:latin typeface="Book Antiqua" pitchFamily="18" charset="0"/>
              </a:rPr>
              <a:t>system for monitoring a swimming pool to prevent drowning </a:t>
            </a:r>
            <a:r>
              <a:rPr lang="en-US" sz="1800" dirty="0" smtClean="0">
                <a:latin typeface="Book Antiqua" pitchFamily="18" charset="0"/>
              </a:rPr>
              <a:t> </a:t>
            </a:r>
            <a:r>
              <a:rPr lang="en-US" sz="1800" dirty="0" smtClean="0">
                <a:latin typeface="Book Antiqua" pitchFamily="18" charset="0"/>
              </a:rPr>
              <a:t> 	 </a:t>
            </a:r>
            <a:r>
              <a:rPr lang="en-US" sz="1800" dirty="0" smtClean="0">
                <a:latin typeface="Book Antiqua" pitchFamily="18" charset="0"/>
              </a:rPr>
              <a:t>accidents </a:t>
            </a:r>
            <a:r>
              <a:rPr lang="en-US" sz="1800" dirty="0">
                <a:latin typeface="Book Antiqua" pitchFamily="18" charset="0"/>
              </a:rPr>
              <a:t>includes sensing devices (D1, D2, D3) for providing </a:t>
            </a:r>
            <a:r>
              <a:rPr lang="en-US" sz="1800" dirty="0" smtClean="0">
                <a:latin typeface="Book Antiqua" pitchFamily="18" charset="0"/>
              </a:rPr>
              <a:t>	electrical </a:t>
            </a:r>
            <a:r>
              <a:rPr lang="en-US" sz="1800" dirty="0">
                <a:latin typeface="Book Antiqua" pitchFamily="18" charset="0"/>
              </a:rPr>
              <a:t>signals forming images of bodies immersed in the pool </a:t>
            </a:r>
            <a:r>
              <a:rPr lang="en-US" sz="1800" dirty="0" smtClean="0">
                <a:latin typeface="Book Antiqua" pitchFamily="18" charset="0"/>
              </a:rPr>
              <a:t>	</a:t>
            </a:r>
            <a:r>
              <a:rPr lang="en-US" sz="1800" dirty="0" smtClean="0">
                <a:latin typeface="Book Antiqua" pitchFamily="18" charset="0"/>
              </a:rPr>
              <a:t>water</a:t>
            </a:r>
            <a:r>
              <a:rPr lang="en-US" sz="1800" dirty="0">
                <a:latin typeface="Book Antiqua" pitchFamily="18" charset="0"/>
              </a:rPr>
              <a:t>. Appropriate hardware (10) digitizes the resulting images, </a:t>
            </a:r>
            <a:r>
              <a:rPr lang="en-US" sz="1800" dirty="0" smtClean="0">
                <a:latin typeface="Book Antiqua" pitchFamily="18" charset="0"/>
              </a:rPr>
              <a:t>	</a:t>
            </a:r>
            <a:r>
              <a:rPr lang="en-US" sz="1800" dirty="0" smtClean="0">
                <a:latin typeface="Book Antiqua" pitchFamily="18" charset="0"/>
              </a:rPr>
              <a:t>and </a:t>
            </a:r>
            <a:r>
              <a:rPr lang="en-US" sz="1800" dirty="0">
                <a:latin typeface="Book Antiqua" pitchFamily="18" charset="0"/>
              </a:rPr>
              <a:t>the digital image data is compressed and stored at a series of </a:t>
            </a:r>
            <a:r>
              <a:rPr lang="en-US" sz="1800" dirty="0" smtClean="0">
                <a:latin typeface="Book Antiqua" pitchFamily="18" charset="0"/>
              </a:rPr>
              <a:t>	</a:t>
            </a:r>
            <a:r>
              <a:rPr lang="en-US" sz="1800" dirty="0" smtClean="0">
                <a:latin typeface="Book Antiqua" pitchFamily="18" charset="0"/>
              </a:rPr>
              <a:t>times</a:t>
            </a:r>
            <a:r>
              <a:rPr lang="en-US" sz="1800" dirty="0">
                <a:latin typeface="Book Antiqua" pitchFamily="18" charset="0"/>
              </a:rPr>
              <a:t>. Digitized images of a single body are compared at a series </a:t>
            </a:r>
            <a:r>
              <a:rPr lang="en-US" sz="1800" dirty="0" smtClean="0">
                <a:latin typeface="Book Antiqua" pitchFamily="18" charset="0"/>
              </a:rPr>
              <a:t>	of </a:t>
            </a:r>
            <a:r>
              <a:rPr lang="en-US" sz="1800" dirty="0">
                <a:latin typeface="Book Antiqua" pitchFamily="18" charset="0"/>
              </a:rPr>
              <a:t>times. The nature of a body, the path of the body </a:t>
            </a:r>
            <a:r>
              <a:rPr lang="en-US" sz="1800" dirty="0" smtClean="0">
                <a:latin typeface="Book Antiqua" pitchFamily="18" charset="0"/>
              </a:rPr>
              <a:t>and 	changes in </a:t>
            </a:r>
            <a:r>
              <a:rPr lang="en-US" sz="1800" dirty="0">
                <a:latin typeface="Book Antiqua" pitchFamily="18" charset="0"/>
              </a:rPr>
              <a:t>the position of the body are estimated on the basis </a:t>
            </a:r>
            <a:r>
              <a:rPr lang="en-US" sz="1800" dirty="0" smtClean="0">
                <a:latin typeface="Book Antiqua" pitchFamily="18" charset="0"/>
              </a:rPr>
              <a:t>of	the </a:t>
            </a:r>
            <a:r>
              <a:rPr lang="en-US" sz="1800" dirty="0">
                <a:latin typeface="Book Antiqua" pitchFamily="18" charset="0"/>
              </a:rPr>
              <a:t>series </a:t>
            </a:r>
            <a:r>
              <a:rPr lang="en-US" sz="1800" dirty="0" smtClean="0">
                <a:latin typeface="Book Antiqua" pitchFamily="18" charset="0"/>
              </a:rPr>
              <a:t> </a:t>
            </a:r>
            <a:r>
              <a:rPr lang="en-US" sz="1800" dirty="0" smtClean="0">
                <a:latin typeface="Book Antiqua" pitchFamily="18" charset="0"/>
              </a:rPr>
              <a:t>of </a:t>
            </a:r>
            <a:r>
              <a:rPr lang="en-US" sz="1800" dirty="0">
                <a:latin typeface="Book Antiqua" pitchFamily="18" charset="0"/>
              </a:rPr>
              <a:t>images; and an alarm is activated should the path or </a:t>
            </a:r>
            <a:r>
              <a:rPr lang="en-US" sz="1800" dirty="0" smtClean="0">
                <a:latin typeface="Book Antiqua" pitchFamily="18" charset="0"/>
              </a:rPr>
              <a:t>	</a:t>
            </a:r>
            <a:r>
              <a:rPr lang="en-US" sz="1800" dirty="0" smtClean="0">
                <a:latin typeface="Book Antiqua" pitchFamily="18" charset="0"/>
              </a:rPr>
              <a:t>movement of </a:t>
            </a:r>
            <a:r>
              <a:rPr lang="en-US" sz="1800" dirty="0">
                <a:latin typeface="Book Antiqua" pitchFamily="18" charset="0"/>
              </a:rPr>
              <a:t>the body being observed give cause for concern. </a:t>
            </a:r>
            <a:endParaRPr lang="en-IN" sz="1800" dirty="0">
              <a:latin typeface="Book Antiqua"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620486" y="2475139"/>
            <a:ext cx="7772400" cy="1199704"/>
          </a:xfrm>
        </p:spPr>
        <p:txBody>
          <a:bodyPr>
            <a:normAutofit/>
          </a:bodyPr>
          <a:lstStyle/>
          <a:p>
            <a:pPr algn="ctr"/>
            <a:r>
              <a:rPr lang="en-US" sz="3200" b="1" dirty="0" smtClean="0">
                <a:solidFill>
                  <a:schemeClr val="accent1">
                    <a:lumMod val="75000"/>
                  </a:schemeClr>
                </a:solidFill>
              </a:rPr>
              <a:t>THANK YOU</a:t>
            </a:r>
            <a:endParaRPr lang="en-US" sz="3200" b="1" dirty="0">
              <a:solidFill>
                <a:schemeClr val="accent1">
                  <a:lumMod val="75000"/>
                </a:schemeClr>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53</TotalTime>
  <Words>581</Words>
  <Application>Microsoft Office PowerPoint</Application>
  <PresentationFormat>On-screen Show (4:3)</PresentationFormat>
  <Paragraphs>54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Concourse</vt:lpstr>
      <vt:lpstr>VirtualEye - Life Guard for Swimming Pools to Detect Active Drowning</vt:lpstr>
      <vt:lpstr>ABSTRACT</vt:lpstr>
      <vt:lpstr>LITERATURE SURVEY </vt:lpstr>
      <vt:lpstr>LITERATURE SURVEY </vt:lpstr>
      <vt:lpstr>LITERATURE SURVEY </vt:lpstr>
      <vt:lpstr>LITERATURE SURVEY </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VirtualEye - Life Guard for Swimming Pools to Detect Active Drowning</dc:title>
  <dc:creator>Redmi Note 4</dc:creator>
  <cp:lastModifiedBy>Student</cp:lastModifiedBy>
  <cp:revision>7</cp:revision>
  <dcterms:created xsi:type="dcterms:W3CDTF">2015-05-11T22:30:45Z</dcterms:created>
  <dcterms:modified xsi:type="dcterms:W3CDTF">2022-09-07T15:53:29Z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b913c8472a6343b0920b9d8a473fc353</vt:lpwstr>
  </property>
</Properties>
</file>