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6"/>
  </p:notesMasterIdLst>
  <p:handoutMasterIdLst>
    <p:handoutMasterId r:id="rId7"/>
  </p:handoutMasterIdLst>
  <p:sldIdLst>
    <p:sldId id="25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9/12/2022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9/12/2022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370322" y="-13447"/>
            <a:ext cx="8908117" cy="981916"/>
          </a:xfrm>
        </p:spPr>
        <p:txBody>
          <a:bodyPr>
            <a:normAutofit/>
          </a:bodyPr>
          <a:lstStyle/>
          <a:p>
            <a:pPr algn="ctr"/>
            <a:r>
              <a:rPr lang="en-US" sz="5400" dirty="0">
                <a:latin typeface="Rockwell" panose="02060603020205020403" pitchFamily="18" charset="0"/>
              </a:rPr>
              <a:t>&lt;PROBLEM STATEMENTS&gt;</a:t>
            </a:r>
          </a:p>
        </p:txBody>
      </p:sp>
      <p:sp>
        <p:nvSpPr>
          <p:cNvPr id="5" name="Subtitle 4">
            <a:extLst>
              <a:ext uri="{FF2B5EF4-FFF2-40B4-BE49-F238E27FC236}">
                <a16:creationId xmlns:a16="http://schemas.microsoft.com/office/drawing/2014/main" id="{601D7332-3F20-10FB-D0EF-5656FBC39025}"/>
              </a:ext>
            </a:extLst>
          </p:cNvPr>
          <p:cNvSpPr>
            <a:spLocks noGrp="1"/>
          </p:cNvSpPr>
          <p:nvPr>
            <p:ph type="subTitle" idx="1"/>
          </p:nvPr>
        </p:nvSpPr>
        <p:spPr>
          <a:xfrm>
            <a:off x="1748117" y="981916"/>
            <a:ext cx="10152529" cy="5055813"/>
          </a:xfrm>
        </p:spPr>
        <p:txBody>
          <a:bodyPr>
            <a:normAutofit fontScale="25000" lnSpcReduction="20000"/>
          </a:bodyPr>
          <a:lstStyle/>
          <a:p>
            <a:pPr marL="342900" indent="-342900">
              <a:buFont typeface="Wingdings" panose="05000000000000000000" pitchFamily="2" charset="2"/>
              <a:buChar char="v"/>
            </a:pPr>
            <a:r>
              <a:rPr lang="en-IN" sz="6400" dirty="0">
                <a:latin typeface="Roboto" panose="02000000000000000000" pitchFamily="2" charset="0"/>
                <a:ea typeface="Roboto" panose="02000000000000000000" pitchFamily="2" charset="0"/>
              </a:rPr>
              <a:t>   </a:t>
            </a:r>
            <a:r>
              <a:rPr lang="en-US" sz="6400" dirty="0">
                <a:latin typeface="Roboto" panose="02000000000000000000" pitchFamily="2" charset="0"/>
                <a:ea typeface="Roboto" panose="02000000000000000000" pitchFamily="2" charset="0"/>
              </a:rPr>
              <a:t>Creation of a Job based recommendation system for job providers and job seekers using the candidate’s skill set and recruiter’s requirements by using cloud platform</a:t>
            </a:r>
          </a:p>
          <a:p>
            <a:pPr marL="342900" indent="-342900">
              <a:buFont typeface="Wingdings" panose="05000000000000000000" pitchFamily="2" charset="2"/>
              <a:buChar char="v"/>
            </a:pPr>
            <a:r>
              <a:rPr lang="en-US" sz="6400" dirty="0">
                <a:latin typeface="Roboto" panose="02000000000000000000" pitchFamily="2" charset="0"/>
                <a:ea typeface="Roboto" panose="02000000000000000000" pitchFamily="2" charset="0"/>
              </a:rPr>
              <a:t>Job recommender systems use different strategies, efforts have been put to make the job recommendations on the basis of candidates profile matching as well as preserving candidates job behavior or preferences.</a:t>
            </a:r>
          </a:p>
          <a:p>
            <a:pPr marL="342900" indent="-342900">
              <a:buFont typeface="Wingdings" panose="05000000000000000000" pitchFamily="2" charset="2"/>
              <a:buChar char="v"/>
            </a:pPr>
            <a:r>
              <a:rPr lang="en-US" sz="6400" dirty="0">
                <a:latin typeface="Roboto" panose="02000000000000000000" pitchFamily="2" charset="0"/>
                <a:ea typeface="Roboto" panose="02000000000000000000" pitchFamily="2" charset="0"/>
              </a:rPr>
              <a:t>Our personalized job recommender application have proven to be useful supplements to traditional job advising in helping job seekers select relevant job for their specific goals.</a:t>
            </a:r>
          </a:p>
          <a:p>
            <a:pPr marL="342900" indent="-342900">
              <a:buFont typeface="Wingdings" panose="05000000000000000000" pitchFamily="2" charset="2"/>
              <a:buChar char="v"/>
            </a:pPr>
            <a:r>
              <a:rPr lang="en-US" sz="6400" dirty="0">
                <a:latin typeface="Roboto" panose="02000000000000000000" pitchFamily="2" charset="0"/>
                <a:ea typeface="Roboto" panose="02000000000000000000" pitchFamily="2" charset="0"/>
              </a:rPr>
              <a:t>"Can an efficient recommender system be modeled for the Job seekers which recommend Jobs with the user’s skill set and job domain and also addresses the issue of cold start?“ to answer this question we have developed the solution using cloud based platform.</a:t>
            </a:r>
          </a:p>
          <a:p>
            <a:pPr marL="342900" indent="-342900">
              <a:buFont typeface="Wingdings" panose="05000000000000000000" pitchFamily="2" charset="2"/>
              <a:buChar char="v"/>
            </a:pPr>
            <a:r>
              <a:rPr lang="en-US" sz="6400" dirty="0">
                <a:latin typeface="Roboto" panose="02000000000000000000" pitchFamily="2" charset="0"/>
                <a:ea typeface="Roboto" panose="02000000000000000000" pitchFamily="2" charset="0"/>
              </a:rPr>
              <a:t>By using emerging cloud technology</a:t>
            </a:r>
            <a:r>
              <a:rPr lang="en-US" sz="6400" b="0" i="0" dirty="0">
                <a:solidFill>
                  <a:srgbClr val="333333"/>
                </a:solidFill>
                <a:effectLst/>
                <a:latin typeface="Roboto" panose="02000000000000000000" pitchFamily="2" charset="0"/>
                <a:ea typeface="Roboto" panose="02000000000000000000" pitchFamily="2" charset="0"/>
              </a:rPr>
              <a:t> </a:t>
            </a:r>
            <a:r>
              <a:rPr lang="en-US" sz="6400" b="0" i="0" dirty="0">
                <a:effectLst/>
                <a:latin typeface="Roboto" panose="02000000000000000000" pitchFamily="2" charset="0"/>
                <a:ea typeface="Roboto" panose="02000000000000000000" pitchFamily="2" charset="0"/>
              </a:rPr>
              <a:t>survey of e-recruiting process and existing recommendation approaches for building personalized recommender systems for candidates/job matching has been developed.</a:t>
            </a:r>
          </a:p>
          <a:p>
            <a:pPr marL="342900" indent="-342900">
              <a:buFont typeface="Wingdings" panose="05000000000000000000" pitchFamily="2" charset="2"/>
              <a:buChar char="v"/>
            </a:pPr>
            <a:r>
              <a:rPr lang="en-US" sz="6400" b="0" i="0" dirty="0">
                <a:effectLst/>
                <a:latin typeface="Roboto" panose="02000000000000000000" pitchFamily="2" charset="0"/>
                <a:ea typeface="Roboto" panose="02000000000000000000" pitchFamily="2" charset="0"/>
              </a:rPr>
              <a:t>Using existing job recommender taxonomies, we split this large class of hybrids into subcategories that are easier to analyze. We further find that data availability, and provides appropriate result that has a large impact on the choice of method and validation.</a:t>
            </a:r>
            <a:endParaRPr lang="en-US" sz="6400" dirty="0">
              <a:latin typeface="Roboto" panose="02000000000000000000" pitchFamily="2" charset="0"/>
              <a:ea typeface="Roboto" panose="02000000000000000000" pitchFamily="2" charset="0"/>
            </a:endParaRPr>
          </a:p>
          <a:p>
            <a:pPr marL="342900" indent="-342900">
              <a:buFont typeface="Wingdings" panose="05000000000000000000" pitchFamily="2" charset="2"/>
              <a:buChar char="v"/>
            </a:pPr>
            <a:endParaRPr lang="en-IN" dirty="0"/>
          </a:p>
        </p:txBody>
      </p:sp>
    </p:spTree>
    <p:extLst>
      <p:ext uri="{BB962C8B-B14F-4D97-AF65-F5344CB8AC3E}">
        <p14:creationId xmlns:p14="http://schemas.microsoft.com/office/powerpoint/2010/main" val="1819359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34</TotalTime>
  <Words>208</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Roboto</vt:lpstr>
      <vt:lpstr>Rockwell</vt:lpstr>
      <vt:lpstr>Tw Cen MT</vt:lpstr>
      <vt:lpstr>Wingdings</vt:lpstr>
      <vt:lpstr>Circuit</vt:lpstr>
      <vt:lpstr>&lt;PROBLEM STATEMENTS&gt;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&lt;PROBLEM STATEMENTS&gt;</dc:title>
  <dc:creator>Akshaya Sundar</dc:creator>
  <cp:lastModifiedBy>Akshaya Sundar</cp:lastModifiedBy>
  <cp:revision>2</cp:revision>
  <dcterms:created xsi:type="dcterms:W3CDTF">2022-09-12T10:29:49Z</dcterms:created>
  <dcterms:modified xsi:type="dcterms:W3CDTF">2022-09-12T15:49:54Z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