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4"/>
  </p:notesMasterIdLst>
  <p:sldIdLst>
    <p:sldId id="257" r:id="rId2"/>
    <p:sldId id="291" r:id="rId3"/>
    <p:sldId id="292" r:id="rId4"/>
    <p:sldId id="282" r:id="rId5"/>
    <p:sldId id="281" r:id="rId6"/>
    <p:sldId id="283" r:id="rId7"/>
    <p:sldId id="284" r:id="rId8"/>
    <p:sldId id="287" r:id="rId9"/>
    <p:sldId id="288" r:id="rId10"/>
    <p:sldId id="289" r:id="rId11"/>
    <p:sldId id="290"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625" autoAdjust="0"/>
  </p:normalViewPr>
  <p:slideViewPr>
    <p:cSldViewPr snapToGrid="0">
      <p:cViewPr>
        <p:scale>
          <a:sx n="71" d="100"/>
          <a:sy n="71" d="100"/>
        </p:scale>
        <p:origin x="-74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0F69-6FDC-4660-834D-0A9D1BBB2DD8}" type="datetimeFigureOut">
              <a:rPr lang="en-IN" smtClean="0"/>
              <a:t>06-11-2022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AB45B-625C-4BE2-A985-FC9BD36B02EA}" type="slidenum">
              <a:rPr lang="en-IN" smtClean="0"/>
              <a:t>‹#›</a:t>
            </a:fld>
            <a:endParaRPr lang="en-IN"/>
          </a:p>
        </p:txBody>
      </p:sp>
    </p:spTree>
    <p:extLst>
      <p:ext uri="{BB962C8B-B14F-4D97-AF65-F5344CB8AC3E}">
        <p14:creationId xmlns:p14="http://schemas.microsoft.com/office/powerpoint/2010/main" val="228069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33C3016-3E61-4167-A542-52C8671FFEE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05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26214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69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61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79277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897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881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810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55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373685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73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C3A86-6F79-4500-9065-C5D72445EACB}"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153728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C3A86-6F79-4500-9065-C5D72445EACB}" type="datetimeFigureOut">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C3016-3E61-4167-A542-52C8671FFEE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7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C3A86-6F79-4500-9065-C5D72445EACB}" type="datetimeFigureOut">
              <a:rPr lang="en-IN" smtClean="0"/>
              <a:t>06-11-2022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55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C3A86-6F79-4500-9065-C5D72445EACB}" type="datetimeFigureOut">
              <a:rPr lang="en-IN" smtClean="0"/>
              <a:t>06-11-2022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26952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08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168887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AC3A86-6F79-4500-9065-C5D72445EACB}" type="datetimeFigureOut">
              <a:rPr lang="en-IN" smtClean="0"/>
              <a:t>06-11-2022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3C3016-3E61-4167-A542-52C8671FFEE2}" type="slidenum">
              <a:rPr lang="en-IN" smtClean="0"/>
              <a:t>‹#›</a:t>
            </a:fld>
            <a:endParaRPr lang="en-IN"/>
          </a:p>
        </p:txBody>
      </p:sp>
    </p:spTree>
    <p:extLst>
      <p:ext uri="{BB962C8B-B14F-4D97-AF65-F5344CB8AC3E}">
        <p14:creationId xmlns:p14="http://schemas.microsoft.com/office/powerpoint/2010/main" val="239309147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datum-feature" TargetMode="External"/><Relationship Id="rId2" Type="http://schemas.openxmlformats.org/officeDocument/2006/relationships/hyperlink" Target="https://www.sciencedirect.com/topics/engineering/variational-mode-decomposi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072245" TargetMode="External"/><Relationship Id="rId2" Type="http://schemas.openxmlformats.org/officeDocument/2006/relationships/hyperlink" Target="https://ieeexplore.ieee.org/author/3708807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8770509203059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67498711630086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abs/pii/S09204105120008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77351BC-D099-4197-A3B1-22438CE2C19F}"/>
              </a:ext>
            </a:extLst>
          </p:cNvPr>
          <p:cNvSpPr>
            <a:spLocks noGrp="1"/>
          </p:cNvSpPr>
          <p:nvPr>
            <p:ph type="subTitle" idx="1"/>
          </p:nvPr>
        </p:nvSpPr>
        <p:spPr>
          <a:xfrm>
            <a:off x="231112" y="1317521"/>
            <a:ext cx="11676185" cy="5540479"/>
          </a:xfrm>
        </p:spPr>
        <p:txBody>
          <a:bodyPr>
            <a:normAutofit/>
          </a:bodyPr>
          <a:lstStyle/>
          <a:p>
            <a:r>
              <a:rPr lang="en-US" sz="2000" b="1" dirty="0">
                <a:latin typeface="Times New Roman" panose="02020603050405020304" pitchFamily="18" charset="0"/>
                <a:cs typeface="Times New Roman" panose="02020603050405020304" pitchFamily="18" charset="0"/>
              </a:rPr>
              <a:t>CRUDE OIL PREDICTION </a:t>
            </a:r>
          </a:p>
          <a:p>
            <a:r>
              <a:rPr lang="en-US" sz="2000" dirty="0">
                <a:latin typeface="Times New Roman" panose="02020603050405020304" pitchFamily="18" charset="0"/>
                <a:cs typeface="Times New Roman" panose="02020603050405020304" pitchFamily="18" charset="0"/>
              </a:rPr>
              <a:t>BACHELOR OF ENGINEERING</a:t>
            </a:r>
          </a:p>
          <a:p>
            <a:r>
              <a:rPr lang="en-US" sz="2000" b="1" dirty="0">
                <a:latin typeface="Times New Roman" panose="02020603050405020304" pitchFamily="18" charset="0"/>
                <a:cs typeface="Times New Roman" panose="02020603050405020304" pitchFamily="18" charset="0"/>
              </a:rPr>
              <a:t>IN</a:t>
            </a:r>
          </a:p>
          <a:p>
            <a:r>
              <a:rPr lang="en-US" sz="2000" b="1" dirty="0">
                <a:latin typeface="Times New Roman" panose="02020603050405020304" pitchFamily="18" charset="0"/>
                <a:cs typeface="Times New Roman" panose="02020603050405020304" pitchFamily="18" charset="0"/>
              </a:rPr>
              <a:t>COMPUTER SCIENCE &amp; ENGINEERING</a:t>
            </a:r>
          </a:p>
          <a:p>
            <a:r>
              <a:rPr lang="en-US" sz="2000" dirty="0">
                <a:latin typeface="Times New Roman" panose="02020603050405020304" pitchFamily="18" charset="0"/>
                <a:cs typeface="Times New Roman" panose="02020603050405020304" pitchFamily="18" charset="0"/>
              </a:rPr>
              <a:t>Submitted by</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SHRIRAM </a:t>
            </a:r>
            <a:r>
              <a:rPr lang="en-US" sz="2000" dirty="0">
                <a:latin typeface="Times New Roman" panose="02020603050405020304" pitchFamily="18" charset="0"/>
                <a:cs typeface="Times New Roman" panose="02020603050405020304" pitchFamily="18" charset="0"/>
              </a:rPr>
              <a:t>S – TEAM LEADER(19104145)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T.THANMAI CHOWDARY(19104164)</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SURYAPRAKASH S(19104162</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RAMYA </a:t>
            </a:r>
            <a:r>
              <a:rPr lang="en-US" sz="2000" dirty="0">
                <a:latin typeface="Times New Roman" panose="02020603050405020304" pitchFamily="18" charset="0"/>
                <a:cs typeface="Times New Roman" panose="02020603050405020304" pitchFamily="18" charset="0"/>
              </a:rPr>
              <a:t>SREE(19104177</a:t>
            </a:r>
            <a:r>
              <a:rPr lang="en-US" dirty="0">
                <a:latin typeface="Times New Roman" panose="02020603050405020304" pitchFamily="18" charset="0"/>
                <a:cs typeface="Times New Roman" panose="02020603050405020304" pitchFamily="18" charset="0"/>
              </a:rPr>
              <a:t>)</a:t>
            </a:r>
          </a:p>
          <a:p>
            <a:r>
              <a:rPr lang="en-IN" dirty="0" smtClean="0"/>
              <a:t>Team ID: PNT2022TMID10046, Project </a:t>
            </a:r>
            <a:r>
              <a:rPr lang="en-IN" dirty="0"/>
              <a:t>– Crude Oil </a:t>
            </a:r>
            <a:r>
              <a:rPr lang="en-IN" dirty="0" smtClean="0"/>
              <a:t>Price Prediction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guidance of</a:t>
            </a:r>
          </a:p>
          <a:p>
            <a:r>
              <a:rPr lang="en-IN" dirty="0">
                <a:latin typeface="Times New Roman" panose="02020603050405020304" pitchFamily="18" charset="0"/>
                <a:cs typeface="Times New Roman" panose="02020603050405020304" pitchFamily="18" charset="0"/>
              </a:rPr>
              <a:t>Mr . T. K. P. Rajagopal</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FBB5705-4032-41C2-A0B3-063605378906}"/>
              </a:ext>
            </a:extLst>
          </p:cNvPr>
          <p:cNvPicPr>
            <a:picLocks noChangeAspect="1"/>
          </p:cNvPicPr>
          <p:nvPr/>
        </p:nvPicPr>
        <p:blipFill rotWithShape="1">
          <a:blip r:embed="rId2">
            <a:extLst>
              <a:ext uri="{28A0092B-C50C-407E-A947-70E740481C1C}">
                <a14:useLocalDpi xmlns:a14="http://schemas.microsoft.com/office/drawing/2010/main" val="0"/>
              </a:ext>
            </a:extLst>
          </a:blip>
          <a:srcRect r="12992"/>
          <a:stretch/>
        </p:blipFill>
        <p:spPr>
          <a:xfrm>
            <a:off x="2024743" y="1"/>
            <a:ext cx="8142514" cy="1317520"/>
          </a:xfrm>
          <a:prstGeom prst="rect">
            <a:avLst/>
          </a:prstGeom>
        </p:spPr>
      </p:pic>
    </p:spTree>
    <p:extLst>
      <p:ext uri="{BB962C8B-B14F-4D97-AF65-F5344CB8AC3E}">
        <p14:creationId xmlns:p14="http://schemas.microsoft.com/office/powerpoint/2010/main" val="140874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FD241-3BEE-EDAE-7F52-003DF0928BF4}"/>
              </a:ext>
            </a:extLst>
          </p:cNvPr>
          <p:cNvSpPr>
            <a:spLocks noGrp="1"/>
          </p:cNvSpPr>
          <p:nvPr>
            <p:ph type="title"/>
          </p:nvPr>
        </p:nvSpPr>
        <p:spPr/>
        <p:txBody>
          <a:bodyPr/>
          <a:lstStyle/>
          <a:p>
            <a:r>
              <a:rPr lang="en-US" b="1" dirty="0"/>
              <a:t>Literature Review 7</a:t>
            </a:r>
            <a:endParaRPr lang="en-IN" dirty="0"/>
          </a:p>
        </p:txBody>
      </p:sp>
      <p:sp>
        <p:nvSpPr>
          <p:cNvPr id="3" name="Content Placeholder 2">
            <a:extLst>
              <a:ext uri="{FF2B5EF4-FFF2-40B4-BE49-F238E27FC236}">
                <a16:creationId xmlns="" xmlns:a16="http://schemas.microsoft.com/office/drawing/2014/main" id="{567DF7CF-5522-4A4B-9CD7-4D2814B19650}"/>
              </a:ext>
            </a:extLst>
          </p:cNvPr>
          <p:cNvSpPr>
            <a:spLocks noGrp="1"/>
          </p:cNvSpPr>
          <p:nvPr>
            <p:ph idx="1"/>
          </p:nvPr>
        </p:nvSpPr>
        <p:spPr>
          <a:xfrm>
            <a:off x="1295401" y="2556931"/>
            <a:ext cx="9601196" cy="3669697"/>
          </a:xfrm>
        </p:spPr>
        <p:txBody>
          <a:bodyPr>
            <a:normAutofit fontScale="40000" lnSpcReduction="20000"/>
          </a:bodyPr>
          <a:lstStyle/>
          <a:p>
            <a:pPr>
              <a:lnSpc>
                <a:spcPct val="120000"/>
              </a:lnSpc>
            </a:pPr>
            <a:r>
              <a:rPr lang="en-US" sz="5100" b="1" dirty="0">
                <a:solidFill>
                  <a:schemeClr val="accent2"/>
                </a:solidFill>
                <a:latin typeface="Times New Roman" panose="02020603050405020304" pitchFamily="18" charset="0"/>
                <a:cs typeface="Times New Roman" panose="02020603050405020304" pitchFamily="18" charset="0"/>
              </a:rPr>
              <a:t>Title        : </a:t>
            </a:r>
            <a:r>
              <a:rPr lang="en-US" sz="5100" b="1" i="0" dirty="0">
                <a:solidFill>
                  <a:srgbClr val="505050"/>
                </a:solidFill>
                <a:effectLst/>
                <a:latin typeface="Times New Roman" panose="02020603050405020304" pitchFamily="18" charset="0"/>
                <a:cs typeface="Times New Roman" panose="02020603050405020304" pitchFamily="18" charset="0"/>
              </a:rPr>
              <a:t>Prediction of crude oil prices in COVID-19 outbreak using</a:t>
            </a:r>
          </a:p>
          <a:p>
            <a:pPr marL="0" indent="0">
              <a:lnSpc>
                <a:spcPct val="120000"/>
              </a:lnSpc>
              <a:buNone/>
            </a:pPr>
            <a:r>
              <a:rPr lang="en-US" sz="5100" b="1" dirty="0">
                <a:solidFill>
                  <a:srgbClr val="505050"/>
                </a:solidFill>
                <a:latin typeface="Times New Roman" panose="02020603050405020304" pitchFamily="18" charset="0"/>
                <a:cs typeface="Times New Roman" panose="02020603050405020304" pitchFamily="18" charset="0"/>
              </a:rPr>
              <a:t>                    </a:t>
            </a:r>
            <a:r>
              <a:rPr lang="en-US" sz="5100" b="1" i="0" dirty="0">
                <a:solidFill>
                  <a:srgbClr val="505050"/>
                </a:solidFill>
                <a:effectLst/>
                <a:latin typeface="Times New Roman" panose="02020603050405020304" pitchFamily="18" charset="0"/>
                <a:cs typeface="Times New Roman" panose="02020603050405020304" pitchFamily="18" charset="0"/>
              </a:rPr>
              <a:t> real data</a:t>
            </a:r>
          </a:p>
          <a:p>
            <a:pPr>
              <a:lnSpc>
                <a:spcPct val="120000"/>
              </a:lnSpc>
              <a:buFont typeface="Arial" panose="020B0604020202020204" pitchFamily="34" charset="0"/>
              <a:buChar char="•"/>
            </a:pPr>
            <a:r>
              <a:rPr lang="en-US" sz="5100" b="1" dirty="0">
                <a:solidFill>
                  <a:srgbClr val="505050"/>
                </a:solidFill>
                <a:latin typeface="Times New Roman" panose="02020603050405020304" pitchFamily="18" charset="0"/>
                <a:cs typeface="Times New Roman" panose="02020603050405020304" pitchFamily="18" charset="0"/>
              </a:rPr>
              <a:t> </a:t>
            </a:r>
            <a:r>
              <a:rPr lang="en-US" sz="5100" b="1" dirty="0">
                <a:solidFill>
                  <a:schemeClr val="accent2"/>
                </a:solidFill>
              </a:rPr>
              <a:t>Author  </a:t>
            </a:r>
            <a:r>
              <a:rPr lang="en-US" sz="5100" b="1" dirty="0"/>
              <a:t>  : </a:t>
            </a:r>
            <a:r>
              <a:rPr lang="en-IN" sz="5100" b="1" dirty="0" err="1">
                <a:solidFill>
                  <a:schemeClr val="tx1"/>
                </a:solidFill>
                <a:latin typeface="Times New Roman" panose="02020603050405020304" pitchFamily="18" charset="0"/>
                <a:cs typeface="Times New Roman" panose="02020603050405020304" pitchFamily="18" charset="0"/>
              </a:rPr>
              <a:t>OznurOztunç</a:t>
            </a:r>
            <a:r>
              <a:rPr lang="en-IN" sz="5100" b="1" dirty="0">
                <a:solidFill>
                  <a:schemeClr val="tx1"/>
                </a:solidFill>
                <a:latin typeface="Times New Roman" panose="02020603050405020304" pitchFamily="18" charset="0"/>
                <a:cs typeface="Times New Roman" panose="02020603050405020304" pitchFamily="18" charset="0"/>
              </a:rPr>
              <a:t> </a:t>
            </a:r>
            <a:r>
              <a:rPr lang="en-IN" sz="5100" b="1" dirty="0" err="1">
                <a:solidFill>
                  <a:schemeClr val="tx1"/>
                </a:solidFill>
                <a:latin typeface="Times New Roman" panose="02020603050405020304" pitchFamily="18" charset="0"/>
                <a:cs typeface="Times New Roman" panose="02020603050405020304" pitchFamily="18" charset="0"/>
              </a:rPr>
              <a:t>Kaymak</a:t>
            </a:r>
            <a:r>
              <a:rPr lang="en-IN" sz="5100" b="1" dirty="0">
                <a:solidFill>
                  <a:schemeClr val="tx1"/>
                </a:solidFill>
                <a:latin typeface="Times New Roman" panose="02020603050405020304" pitchFamily="18" charset="0"/>
                <a:cs typeface="Times New Roman" panose="02020603050405020304" pitchFamily="18" charset="0"/>
              </a:rPr>
              <a:t>,</a:t>
            </a:r>
            <a:r>
              <a:rPr lang="en-IN" sz="5100" b="1" baseline="30000" dirty="0">
                <a:solidFill>
                  <a:schemeClr val="tx1"/>
                </a:solidFill>
                <a:latin typeface="Times New Roman" panose="02020603050405020304" pitchFamily="18" charset="0"/>
                <a:cs typeface="Times New Roman" panose="02020603050405020304" pitchFamily="18" charset="0"/>
              </a:rPr>
              <a:t> </a:t>
            </a:r>
            <a:r>
              <a:rPr lang="en-IN" sz="5100" b="1" dirty="0" err="1">
                <a:solidFill>
                  <a:schemeClr val="tx1"/>
                </a:solidFill>
                <a:latin typeface="Times New Roman" panose="02020603050405020304" pitchFamily="18" charset="0"/>
                <a:cs typeface="Times New Roman" panose="02020603050405020304" pitchFamily="18" charset="0"/>
              </a:rPr>
              <a:t>YiğitKaymak</a:t>
            </a:r>
            <a:endParaRPr lang="en-US" sz="5100" b="1" dirty="0">
              <a:solidFill>
                <a:schemeClr val="tx1"/>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4500" b="1" dirty="0">
                <a:solidFill>
                  <a:schemeClr val="accent2"/>
                </a:solidFill>
                <a:latin typeface="Times New Roman" panose="02020603050405020304" pitchFamily="18" charset="0"/>
                <a:cs typeface="Times New Roman" panose="02020603050405020304" pitchFamily="18" charset="0"/>
              </a:rPr>
              <a:t>Abstract</a:t>
            </a:r>
            <a:r>
              <a:rPr lang="en-US" sz="2400" b="1" dirty="0">
                <a:solidFill>
                  <a:schemeClr val="accent2"/>
                </a:solidFill>
              </a:rPr>
              <a:t>   : </a:t>
            </a:r>
            <a:r>
              <a:rPr lang="en-US" sz="5000" b="1" i="0" dirty="0">
                <a:solidFill>
                  <a:srgbClr val="2E2E2E"/>
                </a:solidFill>
                <a:effectLst/>
                <a:latin typeface="Times New Roman" panose="02020603050405020304" pitchFamily="18" charset="0"/>
                <a:cs typeface="Times New Roman" panose="02020603050405020304" pitchFamily="18" charset="0"/>
              </a:rPr>
              <a:t>The world has been undergoing a global economic recession for almost two years because of the health crisis stemming from the outbreak and its effects have still continued so far. Especially, COVID-19 reduced consumer spending due to social isolation, lockdown and travel restrictions in 2020. As a result of this, with social and economic life coming to a standstill, oil prices plummeted. With the ongoing uncertainty concerning the COVID-19 pandemic, it has been of great importance for all economic agents to predict crude oil prices</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97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BF550-5DE3-61C9-6D30-0989C3589C8A}"/>
              </a:ext>
            </a:extLst>
          </p:cNvPr>
          <p:cNvSpPr>
            <a:spLocks noGrp="1"/>
          </p:cNvSpPr>
          <p:nvPr>
            <p:ph type="title"/>
          </p:nvPr>
        </p:nvSpPr>
        <p:spPr/>
        <p:txBody>
          <a:bodyPr/>
          <a:lstStyle/>
          <a:p>
            <a:r>
              <a:rPr lang="en-IN" b="1" i="0" dirty="0">
                <a:effectLst/>
                <a:latin typeface="Montserrat" panose="00000500000000000000" pitchFamily="2" charset="0"/>
              </a:rPr>
              <a:t>Technical Architecture</a:t>
            </a:r>
            <a:endParaRPr lang="en-IN" dirty="0"/>
          </a:p>
        </p:txBody>
      </p:sp>
      <p:pic>
        <p:nvPicPr>
          <p:cNvPr id="4" name="Content Placeholder 3">
            <a:extLst>
              <a:ext uri="{FF2B5EF4-FFF2-40B4-BE49-F238E27FC236}">
                <a16:creationId xmlns="" xmlns:a16="http://schemas.microsoft.com/office/drawing/2014/main" id="{C2C71734-059C-39E8-FABB-F069CE184C3B}"/>
              </a:ext>
            </a:extLst>
          </p:cNvPr>
          <p:cNvPicPr>
            <a:picLocks noGrp="1" noChangeAspect="1"/>
          </p:cNvPicPr>
          <p:nvPr>
            <p:ph idx="1"/>
          </p:nvPr>
        </p:nvPicPr>
        <p:blipFill>
          <a:blip r:embed="rId2"/>
          <a:stretch>
            <a:fillRect/>
          </a:stretch>
        </p:blipFill>
        <p:spPr>
          <a:xfrm>
            <a:off x="2057399" y="2492829"/>
            <a:ext cx="8686801" cy="3722914"/>
          </a:xfrm>
          <a:prstGeom prst="rect">
            <a:avLst/>
          </a:prstGeom>
        </p:spPr>
      </p:pic>
    </p:spTree>
    <p:extLst>
      <p:ext uri="{BB962C8B-B14F-4D97-AF65-F5344CB8AC3E}">
        <p14:creationId xmlns:p14="http://schemas.microsoft.com/office/powerpoint/2010/main" val="66038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0C74B4B-7F61-419B-AE52-4E59DF02DC46}"/>
              </a:ext>
            </a:extLst>
          </p:cNvPr>
          <p:cNvSpPr txBox="1"/>
          <p:nvPr/>
        </p:nvSpPr>
        <p:spPr>
          <a:xfrm>
            <a:off x="3185327" y="2421653"/>
            <a:ext cx="6213945" cy="1323439"/>
          </a:xfrm>
          <a:prstGeom prst="rect">
            <a:avLst/>
          </a:prstGeom>
          <a:noFill/>
        </p:spPr>
        <p:txBody>
          <a:bodyPr wrap="none" rtlCol="0">
            <a:sp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6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85865-3AAE-2A4A-2944-7D68DD1FFA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B4BB6C0-D0F4-BDCB-216E-7509F8CDADAB}"/>
              </a:ext>
            </a:extLst>
          </p:cNvPr>
          <p:cNvSpPr>
            <a:spLocks noGrp="1"/>
          </p:cNvSpPr>
          <p:nvPr>
            <p:ph idx="1"/>
          </p:nvPr>
        </p:nvSpPr>
        <p:spPr>
          <a:xfrm>
            <a:off x="1295401" y="2556932"/>
            <a:ext cx="9601196" cy="3702354"/>
          </a:xfrm>
        </p:spPr>
        <p:txBody>
          <a:bodyPr>
            <a:normAutofit lnSpcReduction="10000"/>
          </a:bodyPr>
          <a:lstStyle/>
          <a:p>
            <a:pPr>
              <a:lnSpc>
                <a:spcPct val="150000"/>
              </a:lnSpc>
            </a:pPr>
            <a:r>
              <a:rPr lang="en-US" b="1" i="0" dirty="0">
                <a:effectLst/>
                <a:latin typeface="Times New Roman" panose="02020603050405020304" pitchFamily="18" charset="0"/>
                <a:cs typeface="Times New Roman" panose="02020603050405020304" pitchFamily="18" charset="0"/>
              </a:rPr>
              <a:t>This Guided Project mainly focuses on applying Neural Networks to predict the Crude Oil Price. This decision helps us to buy crude oil at the proper time. Time series analysis is the best option for this kind of prediction because we are using the Previous history of crude oil prices to predict future crude oil. So we would be implementing RNN(Recurrent Neural Network) with LSTM(Long Short Term Memory) to achieve the task.</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14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D8010-F248-5E59-AEC9-ABC5052932A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84C0008-24BE-7F0D-48A0-F2034665363C}"/>
              </a:ext>
            </a:extLst>
          </p:cNvPr>
          <p:cNvSpPr>
            <a:spLocks noGrp="1"/>
          </p:cNvSpPr>
          <p:nvPr>
            <p:ph idx="1"/>
          </p:nvPr>
        </p:nvSpPr>
        <p:spPr>
          <a:xfrm>
            <a:off x="1295401" y="2556932"/>
            <a:ext cx="9601196" cy="3702354"/>
          </a:xfrm>
        </p:spPr>
        <p:txBody>
          <a:bodyPr>
            <a:normAutofit lnSpcReduction="10000"/>
          </a:bodyPr>
          <a:lstStyle/>
          <a:p>
            <a:pPr>
              <a:lnSpc>
                <a:spcPct val="150000"/>
              </a:lnSpc>
            </a:pPr>
            <a:r>
              <a:rPr lang="en-US" b="1" i="0" dirty="0">
                <a:effectLst/>
                <a:latin typeface="Times New Roman" panose="02020603050405020304" pitchFamily="18" charset="0"/>
                <a:cs typeface="Times New Roman" panose="02020603050405020304" pitchFamily="18" charset="0"/>
              </a:rPr>
              <a:t>Oil demand is inelastic, therefore the rise in price is good news for producers because they will see an increase in their revenue. Oil importers, however, will experience increased costs of purchasing oil. Because oil is the largest traded commodity, the effects are quite significant. A rising oil price can even shift economic/political power from oil importers to oil exporters. The crude oil price movements are subject to diverse influencing factors</a:t>
            </a:r>
            <a:r>
              <a:rPr lang="en-US" b="0" i="0" dirty="0">
                <a:effectLst/>
                <a:latin typeface="Montserrat" panose="00000500000000000000" pitchFamily="2"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7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5EB2B-8FA1-407F-B82C-CBE430BCE83C}"/>
              </a:ext>
            </a:extLst>
          </p:cNvPr>
          <p:cNvSpPr>
            <a:spLocks noGrp="1"/>
          </p:cNvSpPr>
          <p:nvPr>
            <p:ph type="title"/>
          </p:nvPr>
        </p:nvSpPr>
        <p:spPr>
          <a:xfrm>
            <a:off x="1295402" y="982133"/>
            <a:ext cx="9601196" cy="999068"/>
          </a:xfrm>
        </p:spPr>
        <p:txBody>
          <a:bodyPr/>
          <a:lstStyle/>
          <a:p>
            <a:pPr algn="ctr"/>
            <a:r>
              <a:rPr lang="en-US" b="1" dirty="0"/>
              <a:t>Literature Review 1</a:t>
            </a:r>
            <a:endParaRPr lang="en-IN" dirty="0"/>
          </a:p>
        </p:txBody>
      </p:sp>
      <p:sp>
        <p:nvSpPr>
          <p:cNvPr id="3" name="Content Placeholder 2">
            <a:extLst>
              <a:ext uri="{FF2B5EF4-FFF2-40B4-BE49-F238E27FC236}">
                <a16:creationId xmlns="" xmlns:a16="http://schemas.microsoft.com/office/drawing/2014/main" id="{F163BDDC-0C15-42AE-8EC9-84E62E9021B4}"/>
              </a:ext>
            </a:extLst>
          </p:cNvPr>
          <p:cNvSpPr>
            <a:spLocks noGrp="1"/>
          </p:cNvSpPr>
          <p:nvPr>
            <p:ph idx="1"/>
          </p:nvPr>
        </p:nvSpPr>
        <p:spPr>
          <a:xfrm>
            <a:off x="838200" y="2405744"/>
            <a:ext cx="10820400" cy="3820886"/>
          </a:xfrm>
        </p:spPr>
        <p:txBody>
          <a:bodyPr>
            <a:normAutofit fontScale="92500" lnSpcReduction="10000"/>
          </a:bodyPr>
          <a:lstStyle/>
          <a:p>
            <a:pPr>
              <a:lnSpc>
                <a:spcPct val="110000"/>
              </a:lnSpc>
            </a:pPr>
            <a:r>
              <a:rPr lang="en-US" b="1" dirty="0">
                <a:solidFill>
                  <a:schemeClr val="accent2"/>
                </a:solidFill>
              </a:rPr>
              <a:t>Title</a:t>
            </a:r>
            <a:r>
              <a:rPr lang="en-US" b="1" dirty="0"/>
              <a:t>  </a:t>
            </a:r>
            <a:r>
              <a:rPr lang="en-US" dirty="0"/>
              <a:t>      </a:t>
            </a:r>
            <a:r>
              <a:rPr lang="en-US" b="1" dirty="0">
                <a:latin typeface="Times New Roman" panose="02020603050405020304" pitchFamily="18" charset="0"/>
                <a:cs typeface="Times New Roman" panose="02020603050405020304" pitchFamily="18" charset="0"/>
              </a:rPr>
              <a:t>: </a:t>
            </a:r>
            <a:r>
              <a:rPr lang="en-US" b="1" i="0" dirty="0">
                <a:solidFill>
                  <a:srgbClr val="505050"/>
                </a:solidFill>
                <a:effectLst/>
                <a:latin typeface="Times New Roman" panose="02020603050405020304" pitchFamily="18" charset="0"/>
                <a:cs typeface="Times New Roman" panose="02020603050405020304" pitchFamily="18" charset="0"/>
              </a:rPr>
              <a:t>A novel crude oil price trend prediction method: Machine learning  </a:t>
            </a:r>
          </a:p>
          <a:p>
            <a:pPr marL="0" indent="0">
              <a:lnSpc>
                <a:spcPct val="110000"/>
              </a:lnSpc>
              <a:buNone/>
            </a:pPr>
            <a:r>
              <a:rPr lang="en-US" b="1" i="0" dirty="0">
                <a:solidFill>
                  <a:srgbClr val="505050"/>
                </a:solidFill>
                <a:effectLst/>
                <a:latin typeface="Times New Roman" panose="02020603050405020304" pitchFamily="18" charset="0"/>
                <a:cs typeface="Times New Roman" panose="02020603050405020304" pitchFamily="18" charset="0"/>
              </a:rPr>
              <a:t>                      classification algorithm based on multi-modal data features</a:t>
            </a:r>
          </a:p>
          <a:p>
            <a:pPr>
              <a:lnSpc>
                <a:spcPct val="110000"/>
              </a:lnSpc>
            </a:pPr>
            <a:r>
              <a:rPr lang="en-US" b="1" dirty="0">
                <a:solidFill>
                  <a:srgbClr val="505050"/>
                </a:solidFill>
                <a:latin typeface="Times New Roman" panose="02020603050405020304" pitchFamily="18" charset="0"/>
                <a:cs typeface="Times New Roman" panose="02020603050405020304" pitchFamily="18" charset="0"/>
              </a:rPr>
              <a:t> </a:t>
            </a:r>
            <a:r>
              <a:rPr lang="en-US" b="1" dirty="0">
                <a:solidFill>
                  <a:schemeClr val="accent2"/>
                </a:solidFill>
              </a:rPr>
              <a:t>Author</a:t>
            </a:r>
            <a:r>
              <a:rPr lang="en-US" dirty="0">
                <a:solidFill>
                  <a:schemeClr val="accent2"/>
                </a:solidFill>
              </a:rPr>
              <a:t>  </a:t>
            </a:r>
            <a:r>
              <a:rPr lang="en-US" dirty="0"/>
              <a:t>  :</a:t>
            </a:r>
            <a:r>
              <a:rPr lang="en-US"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HuiziHe</a:t>
            </a:r>
            <a:r>
              <a:rPr lang="en-IN" b="1" dirty="0">
                <a:solidFill>
                  <a:schemeClr val="tx1"/>
                </a:solidFill>
                <a:latin typeface="Times New Roman" panose="02020603050405020304" pitchFamily="18" charset="0"/>
                <a:cs typeface="Times New Roman" panose="02020603050405020304" pitchFamily="18" charset="0"/>
              </a:rPr>
              <a:t>,</a:t>
            </a:r>
            <a:r>
              <a:rPr lang="en-IN" b="1" baseline="30000"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MeiSun</a:t>
            </a:r>
            <a:endParaRPr lang="en-US" b="1"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dirty="0"/>
              <a:t> </a:t>
            </a:r>
            <a:r>
              <a:rPr lang="en-IN" b="1" dirty="0">
                <a:solidFill>
                  <a:schemeClr val="accent2"/>
                </a:solidFill>
              </a:rPr>
              <a:t>Abstract</a:t>
            </a:r>
            <a:r>
              <a:rPr lang="en-IN" b="1" dirty="0"/>
              <a:t> </a:t>
            </a:r>
            <a:r>
              <a:rPr lang="en-IN" dirty="0"/>
              <a:t>: </a:t>
            </a:r>
            <a:r>
              <a:rPr lang="en-US" b="1" i="0" dirty="0">
                <a:solidFill>
                  <a:srgbClr val="2E2E2E"/>
                </a:solidFill>
                <a:effectLst/>
                <a:latin typeface="Times New Roman" panose="02020603050405020304" pitchFamily="18" charset="0"/>
                <a:cs typeface="Times New Roman" panose="02020603050405020304" pitchFamily="18" charset="0"/>
              </a:rPr>
              <a:t>Reliable forecasting of crude oil price has received a prodigious attention by both investment companies and governments. Motivated by this issue, this paper seeks to propose a new hybrid forecasting model for crude oil price trend prediction. For this purpose, the crude oil price series is initially decomposed by </a:t>
            </a:r>
            <a:r>
              <a:rPr lang="en-US" b="1" i="0" dirty="0">
                <a:solidFill>
                  <a:schemeClr val="tx1"/>
                </a:solidFill>
                <a:effectLst/>
                <a:latin typeface="Times New Roman" panose="02020603050405020304" pitchFamily="18" charset="0"/>
                <a:cs typeface="Times New Roman" panose="02020603050405020304" pitchFamily="18" charset="0"/>
                <a:hlinkClick r:id="rId2" tooltip="Learn more about variational mode decomposition from ScienceDirect's AI-generated Topic Pages">
                  <a:extLst>
                    <a:ext uri="{A12FA001-AC4F-418D-AE19-62706E023703}">
                      <ahyp:hlinkClr xmlns="" xmlns:ahyp="http://schemas.microsoft.com/office/drawing/2018/hyperlinkcolor" val="tx"/>
                    </a:ext>
                  </a:extLst>
                </a:hlinkClick>
              </a:rPr>
              <a:t>variational mode decomposition</a:t>
            </a:r>
            <a:r>
              <a:rPr lang="en-US" b="1" i="0" dirty="0">
                <a:solidFill>
                  <a:schemeClr val="tx1"/>
                </a:solidFill>
                <a:effectLst/>
                <a:latin typeface="Times New Roman" panose="02020603050405020304" pitchFamily="18" charset="0"/>
                <a:cs typeface="Times New Roman" panose="02020603050405020304" pitchFamily="18" charset="0"/>
              </a:rPr>
              <a:t> </a:t>
            </a:r>
            <a:r>
              <a:rPr lang="en-US" b="1" i="0" dirty="0">
                <a:solidFill>
                  <a:srgbClr val="2E2E2E"/>
                </a:solidFill>
                <a:effectLst/>
                <a:latin typeface="Times New Roman" panose="02020603050405020304" pitchFamily="18" charset="0"/>
                <a:cs typeface="Times New Roman" panose="02020603050405020304" pitchFamily="18" charset="0"/>
              </a:rPr>
              <a:t>algorithm, and the multi-modal </a:t>
            </a:r>
            <a:r>
              <a:rPr lang="en-US" b="1" i="0" dirty="0">
                <a:solidFill>
                  <a:schemeClr val="tx1"/>
                </a:solidFill>
                <a:effectLst/>
                <a:latin typeface="Times New Roman" panose="02020603050405020304" pitchFamily="18" charset="0"/>
                <a:cs typeface="Times New Roman" panose="02020603050405020304" pitchFamily="18" charset="0"/>
                <a:hlinkClick r:id="rId3" tooltip="Learn more about data features from ScienceDirect's AI-generated Topic Pages">
                  <a:extLst>
                    <a:ext uri="{A12FA001-AC4F-418D-AE19-62706E023703}">
                      <ahyp:hlinkClr xmlns="" xmlns:ahyp="http://schemas.microsoft.com/office/drawing/2018/hyperlinkcolor" val="tx"/>
                    </a:ext>
                  </a:extLst>
                </a:hlinkClick>
              </a:rPr>
              <a:t>data features</a:t>
            </a:r>
            <a:r>
              <a:rPr lang="en-US" b="1" i="0" dirty="0">
                <a:solidFill>
                  <a:srgbClr val="2E2E2E"/>
                </a:solidFill>
                <a:effectLst/>
                <a:latin typeface="Times New Roman" panose="02020603050405020304" pitchFamily="18" charset="0"/>
                <a:cs typeface="Times New Roman" panose="02020603050405020304" pitchFamily="18" charset="0"/>
              </a:rPr>
              <a:t> are extracted based on the decomposed modes.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3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93341-45B7-4278-B68F-E01C8271C48D}"/>
              </a:ext>
            </a:extLst>
          </p:cNvPr>
          <p:cNvSpPr>
            <a:spLocks noGrp="1"/>
          </p:cNvSpPr>
          <p:nvPr>
            <p:ph type="title"/>
          </p:nvPr>
        </p:nvSpPr>
        <p:spPr>
          <a:xfrm>
            <a:off x="838200" y="772885"/>
            <a:ext cx="10515600" cy="925285"/>
          </a:xfrm>
        </p:spPr>
        <p:txBody>
          <a:bodyPr>
            <a:normAutofit/>
          </a:bodyPr>
          <a:lstStyle/>
          <a:p>
            <a:pPr algn="ctr"/>
            <a:r>
              <a:rPr lang="en-US" b="1" dirty="0"/>
              <a:t>Literature Review 2</a:t>
            </a:r>
            <a:endParaRPr lang="en-IN" b="1" dirty="0"/>
          </a:p>
        </p:txBody>
      </p:sp>
      <p:sp>
        <p:nvSpPr>
          <p:cNvPr id="3" name="Content Placeholder 2">
            <a:extLst>
              <a:ext uri="{FF2B5EF4-FFF2-40B4-BE49-F238E27FC236}">
                <a16:creationId xmlns="" xmlns:a16="http://schemas.microsoft.com/office/drawing/2014/main" id="{F52C3E29-E547-4F1E-8E92-5C4FF3DE9602}"/>
              </a:ext>
            </a:extLst>
          </p:cNvPr>
          <p:cNvSpPr>
            <a:spLocks noGrp="1"/>
          </p:cNvSpPr>
          <p:nvPr>
            <p:ph idx="1"/>
          </p:nvPr>
        </p:nvSpPr>
        <p:spPr>
          <a:xfrm>
            <a:off x="838200" y="2547256"/>
            <a:ext cx="10515600" cy="3349067"/>
          </a:xfrm>
        </p:spPr>
        <p:txBody>
          <a:bodyPr>
            <a:normAutofit fontScale="62500" lnSpcReduction="20000"/>
          </a:bodyPr>
          <a:lstStyle/>
          <a:p>
            <a:pPr>
              <a:lnSpc>
                <a:spcPct val="120000"/>
              </a:lnSpc>
            </a:pPr>
            <a:r>
              <a:rPr lang="en-US" b="1" dirty="0">
                <a:solidFill>
                  <a:schemeClr val="accent2"/>
                </a:solidFill>
              </a:rPr>
              <a:t>Title</a:t>
            </a:r>
            <a:r>
              <a:rPr lang="en-US" dirty="0"/>
              <a:t>        :  </a:t>
            </a:r>
            <a:r>
              <a:rPr lang="en-US" sz="3400" b="1" i="0" dirty="0">
                <a:solidFill>
                  <a:srgbClr val="333333"/>
                </a:solidFill>
                <a:effectLst/>
                <a:latin typeface="Times New Roman" panose="02020603050405020304" pitchFamily="18" charset="0"/>
                <a:cs typeface="Times New Roman" panose="02020603050405020304" pitchFamily="18" charset="0"/>
              </a:rPr>
              <a:t>A Multi-recurrent Network for Crude Oil Price Prediction</a:t>
            </a:r>
          </a:p>
          <a:p>
            <a:pPr>
              <a:lnSpc>
                <a:spcPct val="120000"/>
              </a:lnSpc>
            </a:pPr>
            <a:r>
              <a:rPr lang="en-US" b="1" dirty="0">
                <a:solidFill>
                  <a:schemeClr val="accent2"/>
                </a:solidFill>
              </a:rPr>
              <a:t>Author</a:t>
            </a:r>
            <a:r>
              <a:rPr lang="en-US" dirty="0">
                <a:solidFill>
                  <a:schemeClr val="accent2"/>
                </a:solidFill>
              </a:rPr>
              <a:t>    </a:t>
            </a:r>
            <a:r>
              <a:rPr lang="en-US" dirty="0"/>
              <a:t>: </a:t>
            </a:r>
            <a:r>
              <a:rPr lang="en-IN" sz="3400"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Oluwatamilore</a:t>
            </a:r>
            <a:r>
              <a:rPr lang="en-IN" sz="3400"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 </a:t>
            </a:r>
            <a:r>
              <a:rPr lang="en-IN" sz="3400"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Orojo</a:t>
            </a:r>
            <a:r>
              <a:rPr lang="en-IN" sz="3400" b="1" strike="noStrike" dirty="0">
                <a:solidFill>
                  <a:schemeClr val="tx1"/>
                </a:solidFill>
                <a:latin typeface="Times New Roman" panose="02020603050405020304" pitchFamily="18" charset="0"/>
                <a:cs typeface="Times New Roman" panose="02020603050405020304" pitchFamily="18" charset="0"/>
              </a:rPr>
              <a:t> , </a:t>
            </a:r>
            <a:r>
              <a:rPr lang="en-IN" sz="3400" b="1" i="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Jonathan Tepper</a:t>
            </a:r>
            <a:endParaRPr lang="en-US" sz="3400" b="1"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b="1" dirty="0">
                <a:solidFill>
                  <a:schemeClr val="accent2"/>
                </a:solidFill>
              </a:rPr>
              <a:t>Abstract</a:t>
            </a:r>
            <a:r>
              <a:rPr lang="en-US" dirty="0"/>
              <a:t> : </a:t>
            </a:r>
            <a:r>
              <a:rPr lang="en-US" sz="2600" b="1" i="0" dirty="0">
                <a:solidFill>
                  <a:srgbClr val="333333"/>
                </a:solidFill>
                <a:effectLst/>
                <a:latin typeface="Times New Roman" panose="02020603050405020304" pitchFamily="18" charset="0"/>
                <a:cs typeface="Times New Roman" panose="02020603050405020304" pitchFamily="18" charset="0"/>
              </a:rPr>
              <a:t>C</a:t>
            </a:r>
            <a:r>
              <a:rPr lang="en-US" sz="3100" b="1" i="0" dirty="0">
                <a:solidFill>
                  <a:srgbClr val="333333"/>
                </a:solidFill>
                <a:effectLst/>
                <a:latin typeface="Times New Roman" panose="02020603050405020304" pitchFamily="18" charset="0"/>
                <a:cs typeface="Times New Roman" panose="02020603050405020304" pitchFamily="18" charset="0"/>
              </a:rPr>
              <a:t>rude oil is fundamental for global growth and stability. The factors influencing crude oil prices and more generally, the oil market, are well known to be dynamic, volatile and evolving. Subsequently, crude oil prediction is a complex and notoriously difficult task. In this paper, we evaluate the Multi-recurrent Network (MRN), a simple yet powerful recurrent neural network, for oil price forecasting at various forecast horizons. Although similar models, such as Long Short-Term Memory (LSTM) networks, have shown some success in this domain, the MRN is a comparatively simplified neural network model which exhibits complex state-based memories that are both flexible and rigid.</a:t>
            </a:r>
            <a:endParaRPr lang="en-IN" sz="3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0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E47A3-0033-4319-95A2-EB6DD9F6C986}"/>
              </a:ext>
            </a:extLst>
          </p:cNvPr>
          <p:cNvSpPr>
            <a:spLocks noGrp="1"/>
          </p:cNvSpPr>
          <p:nvPr>
            <p:ph type="title"/>
          </p:nvPr>
        </p:nvSpPr>
        <p:spPr>
          <a:xfrm>
            <a:off x="687475" y="631370"/>
            <a:ext cx="10515600" cy="1458687"/>
          </a:xfrm>
        </p:spPr>
        <p:txBody>
          <a:bodyPr/>
          <a:lstStyle/>
          <a:p>
            <a:pPr algn="ctr"/>
            <a:r>
              <a:rPr lang="en-US" b="1" dirty="0"/>
              <a:t>Literature Review 3</a:t>
            </a:r>
            <a:endParaRPr lang="en-IN" dirty="0"/>
          </a:p>
        </p:txBody>
      </p:sp>
      <p:sp>
        <p:nvSpPr>
          <p:cNvPr id="3" name="Content Placeholder 2">
            <a:extLst>
              <a:ext uri="{FF2B5EF4-FFF2-40B4-BE49-F238E27FC236}">
                <a16:creationId xmlns="" xmlns:a16="http://schemas.microsoft.com/office/drawing/2014/main" id="{E0C6E5BC-D5FC-4CB0-B38C-F85F75D23E7C}"/>
              </a:ext>
            </a:extLst>
          </p:cNvPr>
          <p:cNvSpPr>
            <a:spLocks noGrp="1"/>
          </p:cNvSpPr>
          <p:nvPr>
            <p:ph idx="1"/>
          </p:nvPr>
        </p:nvSpPr>
        <p:spPr>
          <a:xfrm>
            <a:off x="687475" y="2383971"/>
            <a:ext cx="10894925" cy="3842658"/>
          </a:xfrm>
        </p:spPr>
        <p:txBody>
          <a:bodyPr>
            <a:normAutofit/>
          </a:bodyPr>
          <a:lstStyle/>
          <a:p>
            <a:r>
              <a:rPr lang="en-US" b="1" dirty="0">
                <a:solidFill>
                  <a:schemeClr val="accent2"/>
                </a:solidFill>
              </a:rPr>
              <a:t>Title</a:t>
            </a:r>
            <a:r>
              <a:rPr lang="en-US" dirty="0">
                <a:solidFill>
                  <a:schemeClr val="accent2"/>
                </a:solidFill>
              </a:rPr>
              <a:t>       </a:t>
            </a:r>
            <a:r>
              <a:rPr lang="en-US" dirty="0"/>
              <a:t> :  </a:t>
            </a:r>
            <a:r>
              <a:rPr lang="en-US" b="1" i="0" dirty="0">
                <a:solidFill>
                  <a:srgbClr val="505050"/>
                </a:solidFill>
                <a:effectLst/>
                <a:latin typeface="Times New Roman" panose="02020603050405020304" pitchFamily="18" charset="0"/>
                <a:cs typeface="Times New Roman" panose="02020603050405020304" pitchFamily="18" charset="0"/>
              </a:rPr>
              <a:t>Crude Oil Price Prediction using Artificial Neural Network</a:t>
            </a:r>
          </a:p>
          <a:p>
            <a:r>
              <a:rPr lang="en-US" b="1" dirty="0">
                <a:solidFill>
                  <a:schemeClr val="accent2"/>
                </a:solidFill>
              </a:rPr>
              <a:t>Author</a:t>
            </a:r>
            <a:r>
              <a:rPr lang="en-US" dirty="0">
                <a:solidFill>
                  <a:schemeClr val="accent2"/>
                </a:solidFill>
              </a:rPr>
              <a:t>  </a:t>
            </a:r>
            <a:r>
              <a:rPr lang="en-US" dirty="0"/>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NaliniGupta</a:t>
            </a:r>
            <a:r>
              <a:rPr lang="en-IN"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ShobhitNigam</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accent2"/>
                </a:solidFill>
              </a:rPr>
              <a:t>Abstract</a:t>
            </a:r>
            <a:r>
              <a:rPr lang="en-US" dirty="0"/>
              <a:t> :   </a:t>
            </a:r>
            <a:r>
              <a:rPr lang="en-US" b="1" i="0" dirty="0">
                <a:solidFill>
                  <a:srgbClr val="2E2E2E"/>
                </a:solidFill>
                <a:effectLst/>
                <a:latin typeface="Times New Roman" panose="02020603050405020304" pitchFamily="18" charset="0"/>
                <a:cs typeface="Times New Roman" panose="02020603050405020304" pitchFamily="18" charset="0"/>
              </a:rPr>
              <a:t>Crude oil is amongst the most important resources in today’s world, it is the chief fuel and its cost has a direct effect on the global habitat, our economy and oil exploration, exploitation and other activities. Prediction of oil prices has become the need of the hour, it is a boon to many large and small industries, individuals, the government. The evaporative nature of crude oil, its price prediction becomes extremely difficult and it is hard to be precise with the same. Several different factors that affect crude oil prices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54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ADE7A0-B667-43CF-828E-FEFD466A2B67}"/>
              </a:ext>
            </a:extLst>
          </p:cNvPr>
          <p:cNvSpPr>
            <a:spLocks noGrp="1"/>
          </p:cNvSpPr>
          <p:nvPr>
            <p:ph type="title"/>
          </p:nvPr>
        </p:nvSpPr>
        <p:spPr>
          <a:xfrm>
            <a:off x="1382488" y="609600"/>
            <a:ext cx="9601196" cy="1153886"/>
          </a:xfrm>
        </p:spPr>
        <p:txBody>
          <a:bodyPr/>
          <a:lstStyle/>
          <a:p>
            <a:pPr algn="ctr"/>
            <a:r>
              <a:rPr lang="en-US" b="1" dirty="0"/>
              <a:t>Literature Review 4</a:t>
            </a:r>
            <a:endParaRPr lang="en-IN" dirty="0"/>
          </a:p>
        </p:txBody>
      </p:sp>
      <p:sp>
        <p:nvSpPr>
          <p:cNvPr id="3" name="Content Placeholder 2">
            <a:extLst>
              <a:ext uri="{FF2B5EF4-FFF2-40B4-BE49-F238E27FC236}">
                <a16:creationId xmlns="" xmlns:a16="http://schemas.microsoft.com/office/drawing/2014/main" id="{8710F69D-93E0-4941-AB81-8394BB1C51AA}"/>
              </a:ext>
            </a:extLst>
          </p:cNvPr>
          <p:cNvSpPr>
            <a:spLocks noGrp="1"/>
          </p:cNvSpPr>
          <p:nvPr>
            <p:ph idx="1"/>
          </p:nvPr>
        </p:nvSpPr>
        <p:spPr>
          <a:xfrm>
            <a:off x="838200" y="2405744"/>
            <a:ext cx="10515600" cy="3842656"/>
          </a:xfrm>
        </p:spPr>
        <p:txBody>
          <a:bodyPr>
            <a:normAutofit fontScale="85000" lnSpcReduction="20000"/>
          </a:bodyPr>
          <a:lstStyle/>
          <a:p>
            <a:pPr algn="just">
              <a:lnSpc>
                <a:spcPct val="110000"/>
              </a:lnSpc>
            </a:pPr>
            <a:r>
              <a:rPr lang="en-US" b="1" dirty="0">
                <a:solidFill>
                  <a:srgbClr val="92D050"/>
                </a:solidFill>
              </a:rPr>
              <a:t>Title  </a:t>
            </a:r>
            <a:r>
              <a:rPr lang="en-US" dirty="0">
                <a:solidFill>
                  <a:srgbClr val="92D050"/>
                </a:solidFill>
              </a:rPr>
              <a:t>      : </a:t>
            </a:r>
            <a:r>
              <a:rPr lang="en-US" sz="3100" b="1" i="0" dirty="0">
                <a:solidFill>
                  <a:schemeClr val="tx1"/>
                </a:solidFill>
                <a:effectLst/>
                <a:latin typeface="Times New Roman" panose="02020603050405020304" pitchFamily="18" charset="0"/>
                <a:cs typeface="Times New Roman" panose="02020603050405020304" pitchFamily="18" charset="0"/>
              </a:rPr>
              <a:t>A new approach for crude oil price prediction based on stream</a:t>
            </a:r>
          </a:p>
          <a:p>
            <a:pPr marL="0" indent="0" algn="just">
              <a:lnSpc>
                <a:spcPct val="110000"/>
              </a:lnSpc>
              <a:buNone/>
            </a:pPr>
            <a:r>
              <a:rPr lang="en-US" sz="3100" b="1" i="0" dirty="0">
                <a:solidFill>
                  <a:schemeClr val="tx1"/>
                </a:solidFill>
                <a:effectLst/>
                <a:latin typeface="Times New Roman" panose="02020603050405020304" pitchFamily="18" charset="0"/>
                <a:cs typeface="Times New Roman" panose="02020603050405020304" pitchFamily="18" charset="0"/>
              </a:rPr>
              <a:t>                  learning</a:t>
            </a:r>
          </a:p>
          <a:p>
            <a:pPr algn="just">
              <a:lnSpc>
                <a:spcPct val="110000"/>
              </a:lnSpc>
            </a:pPr>
            <a:r>
              <a:rPr lang="en-US" b="1" dirty="0">
                <a:solidFill>
                  <a:srgbClr val="92D050"/>
                </a:solidFill>
              </a:rPr>
              <a:t>Author</a:t>
            </a:r>
            <a:r>
              <a:rPr lang="en-US" dirty="0">
                <a:solidFill>
                  <a:srgbClr val="92D050"/>
                </a:solidFill>
              </a:rPr>
              <a:t>   : </a:t>
            </a:r>
            <a:r>
              <a:rPr lang="en-IN" sz="29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ShuangGao</a:t>
            </a:r>
            <a:r>
              <a:rPr lang="en-IN" sz="2900" b="1"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 , </a:t>
            </a:r>
            <a:r>
              <a:rPr lang="en-IN" sz="29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YalinLei</a:t>
            </a:r>
            <a:endParaRPr lang="en-US" sz="2900" b="1"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b="1" dirty="0">
                <a:solidFill>
                  <a:srgbClr val="92D050"/>
                </a:solidFill>
              </a:rPr>
              <a:t>Abstract  :  </a:t>
            </a:r>
            <a:r>
              <a:rPr lang="en-US" sz="2800" b="1" i="0" dirty="0">
                <a:solidFill>
                  <a:srgbClr val="2E2E2E"/>
                </a:solidFill>
                <a:effectLst/>
                <a:latin typeface="Times New Roman" panose="02020603050405020304" pitchFamily="18" charset="0"/>
                <a:cs typeface="Times New Roman" panose="02020603050405020304" pitchFamily="18" charset="0"/>
              </a:rPr>
              <a:t>Crude oil is the world's leading fuel, and its prices have a big impact on the global environment, economy as well as oil exploration and exploitation activities. Oil price forecasts are very useful to industries, governments and individuals. Although many methods have been developed for predicting oil prices, it remains one of the most challenging forecasting problems due to the high volatility of oil prices.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4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09312D-1A3C-5A41-0941-E34D7990CC3B}"/>
              </a:ext>
            </a:extLst>
          </p:cNvPr>
          <p:cNvSpPr>
            <a:spLocks noGrp="1"/>
          </p:cNvSpPr>
          <p:nvPr>
            <p:ph type="title"/>
          </p:nvPr>
        </p:nvSpPr>
        <p:spPr/>
        <p:txBody>
          <a:bodyPr/>
          <a:lstStyle/>
          <a:p>
            <a:r>
              <a:rPr lang="en-US" b="1" dirty="0"/>
              <a:t>Literature Review 5</a:t>
            </a:r>
            <a:endParaRPr lang="en-IN" dirty="0"/>
          </a:p>
        </p:txBody>
      </p:sp>
      <p:sp>
        <p:nvSpPr>
          <p:cNvPr id="3" name="Content Placeholder 2">
            <a:extLst>
              <a:ext uri="{FF2B5EF4-FFF2-40B4-BE49-F238E27FC236}">
                <a16:creationId xmlns="" xmlns:a16="http://schemas.microsoft.com/office/drawing/2014/main" id="{526CD8AA-80EF-89B5-BC92-61A2E3C2C04C}"/>
              </a:ext>
            </a:extLst>
          </p:cNvPr>
          <p:cNvSpPr>
            <a:spLocks noGrp="1"/>
          </p:cNvSpPr>
          <p:nvPr>
            <p:ph idx="1"/>
          </p:nvPr>
        </p:nvSpPr>
        <p:spPr>
          <a:xfrm>
            <a:off x="1295402" y="2556931"/>
            <a:ext cx="9601196" cy="3669697"/>
          </a:xfrm>
        </p:spPr>
        <p:txBody>
          <a:bodyPr>
            <a:normAutofit fontScale="47500" lnSpcReduction="20000"/>
          </a:bodyPr>
          <a:lstStyle/>
          <a:p>
            <a:pPr>
              <a:lnSpc>
                <a:spcPct val="120000"/>
              </a:lnSpc>
            </a:pPr>
            <a:r>
              <a:rPr lang="en-US" sz="4200" b="1" dirty="0">
                <a:solidFill>
                  <a:schemeClr val="accent2"/>
                </a:solidFill>
                <a:latin typeface="Times New Roman" panose="02020603050405020304" pitchFamily="18" charset="0"/>
                <a:cs typeface="Times New Roman" panose="02020603050405020304" pitchFamily="18" charset="0"/>
              </a:rPr>
              <a:t>Title</a:t>
            </a:r>
            <a:r>
              <a:rPr lang="en-US" sz="420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rPr>
              <a:t>             </a:t>
            </a:r>
            <a:r>
              <a:rPr lang="en-US" dirty="0"/>
              <a:t> </a:t>
            </a:r>
            <a:r>
              <a:rPr lang="en-US" b="1" dirty="0">
                <a:latin typeface="Times New Roman" panose="02020603050405020304" pitchFamily="18" charset="0"/>
                <a:cs typeface="Times New Roman" panose="02020603050405020304" pitchFamily="18" charset="0"/>
              </a:rPr>
              <a:t>: </a:t>
            </a:r>
            <a:r>
              <a:rPr lang="en-US" sz="4400" b="1" i="0" dirty="0">
                <a:solidFill>
                  <a:srgbClr val="505050"/>
                </a:solidFill>
                <a:effectLst/>
                <a:latin typeface="Times New Roman" panose="02020603050405020304" pitchFamily="18" charset="0"/>
                <a:cs typeface="Times New Roman" panose="02020603050405020304" pitchFamily="18" charset="0"/>
              </a:rPr>
              <a:t>Prediction of movement direction in crude oil prices based  </a:t>
            </a:r>
          </a:p>
          <a:p>
            <a:pPr marL="0" indent="0">
              <a:lnSpc>
                <a:spcPct val="120000"/>
              </a:lnSpc>
              <a:buNone/>
            </a:pPr>
            <a:r>
              <a:rPr lang="en-US" sz="4400" b="1" dirty="0">
                <a:solidFill>
                  <a:srgbClr val="505050"/>
                </a:solidFill>
                <a:latin typeface="Times New Roman" panose="02020603050405020304" pitchFamily="18" charset="0"/>
                <a:cs typeface="Times New Roman" panose="02020603050405020304" pitchFamily="18" charset="0"/>
              </a:rPr>
              <a:t>                    </a:t>
            </a:r>
            <a:r>
              <a:rPr lang="en-US" sz="4400" b="1" i="0" dirty="0">
                <a:solidFill>
                  <a:srgbClr val="505050"/>
                </a:solidFill>
                <a:effectLst/>
                <a:latin typeface="Times New Roman" panose="02020603050405020304" pitchFamily="18" charset="0"/>
                <a:cs typeface="Times New Roman" panose="02020603050405020304" pitchFamily="18" charset="0"/>
              </a:rPr>
              <a:t>  on semi-supervised learning</a:t>
            </a:r>
          </a:p>
          <a:p>
            <a:pPr>
              <a:lnSpc>
                <a:spcPct val="120000"/>
              </a:lnSpc>
            </a:pPr>
            <a:r>
              <a:rPr lang="en-US" sz="4400" b="1" dirty="0">
                <a:solidFill>
                  <a:srgbClr val="505050"/>
                </a:solidFill>
                <a:latin typeface="Times New Roman" panose="02020603050405020304" pitchFamily="18" charset="0"/>
                <a:cs typeface="Times New Roman" panose="02020603050405020304" pitchFamily="18" charset="0"/>
              </a:rPr>
              <a:t> </a:t>
            </a:r>
            <a:r>
              <a:rPr lang="en-US" sz="4400" b="1" dirty="0">
                <a:solidFill>
                  <a:schemeClr val="accent2"/>
                </a:solidFill>
              </a:rPr>
              <a:t>Author</a:t>
            </a:r>
            <a:r>
              <a:rPr lang="en-US" sz="4400" dirty="0">
                <a:solidFill>
                  <a:schemeClr val="accent2"/>
                </a:solidFill>
              </a:rPr>
              <a:t>  </a:t>
            </a:r>
            <a:r>
              <a:rPr lang="en-US" sz="4400" dirty="0"/>
              <a:t>  : </a:t>
            </a:r>
            <a:r>
              <a:rPr lang="en-IN" sz="4400" b="1" dirty="0" err="1">
                <a:solidFill>
                  <a:schemeClr val="tx1"/>
                </a:solidFill>
                <a:latin typeface="Times New Roman" panose="02020603050405020304" pitchFamily="18" charset="0"/>
                <a:cs typeface="Times New Roman" panose="02020603050405020304" pitchFamily="18" charset="0"/>
              </a:rPr>
              <a:t>HyunjungShin</a:t>
            </a:r>
            <a:r>
              <a:rPr lang="en-IN" sz="4400" b="1" dirty="0">
                <a:solidFill>
                  <a:schemeClr val="tx1"/>
                </a:solidFill>
                <a:latin typeface="Times New Roman" panose="02020603050405020304" pitchFamily="18" charset="0"/>
                <a:cs typeface="Times New Roman" panose="02020603050405020304" pitchFamily="18" charset="0"/>
              </a:rPr>
              <a:t> ,</a:t>
            </a:r>
            <a:r>
              <a:rPr lang="en-IN" sz="4400" b="1" baseline="30000" dirty="0">
                <a:solidFill>
                  <a:schemeClr val="tx1"/>
                </a:solidFill>
                <a:latin typeface="Times New Roman" panose="02020603050405020304" pitchFamily="18" charset="0"/>
                <a:cs typeface="Times New Roman" panose="02020603050405020304" pitchFamily="18" charset="0"/>
              </a:rPr>
              <a:t> </a:t>
            </a:r>
            <a:r>
              <a:rPr lang="en-IN" sz="4400" b="1" dirty="0" err="1">
                <a:solidFill>
                  <a:schemeClr val="tx1"/>
                </a:solidFill>
                <a:latin typeface="Times New Roman" panose="02020603050405020304" pitchFamily="18" charset="0"/>
                <a:cs typeface="Times New Roman" panose="02020603050405020304" pitchFamily="18" charset="0"/>
              </a:rPr>
              <a:t>TianyaHou</a:t>
            </a:r>
            <a:endParaRPr lang="en-US" sz="4400" b="1"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4400" b="1" dirty="0">
                <a:solidFill>
                  <a:schemeClr val="accent2"/>
                </a:solidFill>
              </a:rPr>
              <a:t>Abstract   : </a:t>
            </a:r>
            <a:r>
              <a:rPr lang="en-US" sz="4400" b="1" i="0" dirty="0">
                <a:solidFill>
                  <a:srgbClr val="2E2E2E"/>
                </a:solidFill>
                <a:effectLst/>
                <a:latin typeface="Times New Roman" panose="02020603050405020304" pitchFamily="18" charset="0"/>
                <a:cs typeface="Times New Roman" panose="02020603050405020304" pitchFamily="18" charset="0"/>
              </a:rPr>
              <a:t>Oil price prediction has long been an important determinant in the management of most sectors of industry across the world, and has therefore consistently required detailed research. However, existing approaches to oil price prediction have sometimes made it rather difficult to implement the complex interconnected relationship between the price of oil and other global/domestic economic factors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866505-878A-B808-25F0-E2A64407C892}"/>
              </a:ext>
            </a:extLst>
          </p:cNvPr>
          <p:cNvSpPr>
            <a:spLocks noGrp="1"/>
          </p:cNvSpPr>
          <p:nvPr>
            <p:ph type="title"/>
          </p:nvPr>
        </p:nvSpPr>
        <p:spPr/>
        <p:txBody>
          <a:bodyPr/>
          <a:lstStyle/>
          <a:p>
            <a:r>
              <a:rPr lang="en-US" b="1" dirty="0"/>
              <a:t>Literature Review 6</a:t>
            </a:r>
            <a:endParaRPr lang="en-IN" dirty="0"/>
          </a:p>
        </p:txBody>
      </p:sp>
      <p:sp>
        <p:nvSpPr>
          <p:cNvPr id="3" name="Content Placeholder 2">
            <a:extLst>
              <a:ext uri="{FF2B5EF4-FFF2-40B4-BE49-F238E27FC236}">
                <a16:creationId xmlns="" xmlns:a16="http://schemas.microsoft.com/office/drawing/2014/main" id="{FB594249-B201-8B11-93BE-149A6DBF667A}"/>
              </a:ext>
            </a:extLst>
          </p:cNvPr>
          <p:cNvSpPr>
            <a:spLocks noGrp="1"/>
          </p:cNvSpPr>
          <p:nvPr>
            <p:ph idx="1"/>
          </p:nvPr>
        </p:nvSpPr>
        <p:spPr/>
        <p:txBody>
          <a:bodyPr>
            <a:normAutofit fontScale="92500"/>
          </a:bodyPr>
          <a:lstStyle/>
          <a:p>
            <a:r>
              <a:rPr lang="en-US" b="1" dirty="0">
                <a:solidFill>
                  <a:schemeClr val="accent2"/>
                </a:solidFill>
              </a:rPr>
              <a:t>Title</a:t>
            </a:r>
            <a:r>
              <a:rPr lang="en-US" dirty="0">
                <a:solidFill>
                  <a:schemeClr val="accent2"/>
                </a:solidFill>
              </a:rPr>
              <a:t>       </a:t>
            </a:r>
            <a:r>
              <a:rPr lang="en-US" dirty="0"/>
              <a:t> : </a:t>
            </a:r>
            <a:r>
              <a:rPr lang="en-US" b="1" i="0" dirty="0">
                <a:solidFill>
                  <a:srgbClr val="505050"/>
                </a:solidFill>
                <a:effectLst/>
                <a:latin typeface="Times New Roman" panose="02020603050405020304" pitchFamily="18" charset="0"/>
                <a:cs typeface="Times New Roman" panose="02020603050405020304" pitchFamily="18" charset="0"/>
              </a:rPr>
              <a:t>Prediction of crude oil viscosity curve using artificial</a:t>
            </a:r>
          </a:p>
          <a:p>
            <a:pPr marL="0" indent="0">
              <a:buNone/>
            </a:pPr>
            <a:r>
              <a:rPr lang="en-US" b="1" dirty="0">
                <a:solidFill>
                  <a:srgbClr val="505050"/>
                </a:solidFill>
                <a:latin typeface="Times New Roman" panose="02020603050405020304" pitchFamily="18" charset="0"/>
                <a:cs typeface="Times New Roman" panose="02020603050405020304" pitchFamily="18" charset="0"/>
              </a:rPr>
              <a:t>                      </a:t>
            </a:r>
            <a:r>
              <a:rPr lang="en-US" b="1" i="0" dirty="0">
                <a:solidFill>
                  <a:srgbClr val="505050"/>
                </a:solidFill>
                <a:effectLst/>
                <a:latin typeface="Times New Roman" panose="02020603050405020304" pitchFamily="18" charset="0"/>
                <a:cs typeface="Times New Roman" panose="02020603050405020304" pitchFamily="18" charset="0"/>
              </a:rPr>
              <a:t>intelligence techniques</a:t>
            </a:r>
          </a:p>
          <a:p>
            <a:r>
              <a:rPr lang="en-US" b="1" dirty="0">
                <a:solidFill>
                  <a:srgbClr val="505050"/>
                </a:solidFill>
                <a:latin typeface="Times New Roman" panose="02020603050405020304" pitchFamily="18" charset="0"/>
                <a:cs typeface="Times New Roman" panose="02020603050405020304" pitchFamily="18" charset="0"/>
              </a:rPr>
              <a:t> </a:t>
            </a:r>
            <a:r>
              <a:rPr lang="en-US" b="1" dirty="0">
                <a:solidFill>
                  <a:schemeClr val="accent2"/>
                </a:solidFill>
              </a:rPr>
              <a:t>Author</a:t>
            </a:r>
            <a:r>
              <a:rPr lang="en-US" dirty="0">
                <a:solidFill>
                  <a:schemeClr val="accent2"/>
                </a:solidFill>
              </a:rPr>
              <a:t>  </a:t>
            </a:r>
            <a:r>
              <a:rPr lang="en-US" dirty="0"/>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M.A.Al-Marhoun</a:t>
            </a:r>
            <a:r>
              <a:rPr lang="en-IN"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S.Nizamuddin</a:t>
            </a:r>
            <a:r>
              <a:rPr lang="en-US" b="1" dirty="0">
                <a:solidFill>
                  <a:schemeClr val="tx1"/>
                </a:solidFill>
                <a:latin typeface="Times New Roman" panose="02020603050405020304" pitchFamily="18" charset="0"/>
                <a:cs typeface="Times New Roman" panose="02020603050405020304" pitchFamily="18" charset="0"/>
              </a:rPr>
              <a:t> </a:t>
            </a:r>
          </a:p>
          <a:p>
            <a:r>
              <a:rPr lang="en-US" b="1" dirty="0">
                <a:solidFill>
                  <a:schemeClr val="accent2"/>
                </a:solidFill>
              </a:rPr>
              <a:t>Abstract  : </a:t>
            </a:r>
            <a:r>
              <a:rPr lang="en-US" b="1" i="0" dirty="0">
                <a:solidFill>
                  <a:srgbClr val="2E2E2E"/>
                </a:solidFill>
                <a:effectLst/>
                <a:latin typeface="Times New Roman" panose="02020603050405020304" pitchFamily="18" charset="0"/>
                <a:cs typeface="Times New Roman" panose="02020603050405020304" pitchFamily="18" charset="0"/>
              </a:rPr>
              <a:t>Viscosity of crude oil is an important physical property that controls and influences the flow of oil through rock pores and eventually dictating oil recovery. Prediction of crude oil viscosity is one of the major challenges faced by petroleum engineers in production planning to optimize reservoir production and maximize ultimate recovery.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6340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1011</TotalTime>
  <Words>870</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PowerPoint Presentation</vt:lpstr>
      <vt:lpstr>ABSTRACT</vt:lpstr>
      <vt:lpstr>INTRODUCTION</vt:lpstr>
      <vt:lpstr>Literature Review 1</vt:lpstr>
      <vt:lpstr>Literature Review 2</vt:lpstr>
      <vt:lpstr>Literature Review 3</vt:lpstr>
      <vt:lpstr>Literature Review 4</vt:lpstr>
      <vt:lpstr>Literature Review 5</vt:lpstr>
      <vt:lpstr>Literature Review 6</vt:lpstr>
      <vt:lpstr>Literature Review 7</vt:lpstr>
      <vt:lpstr>Technical Architecture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SHOWROOM PROJECT</dc:title>
  <dc:creator>kota sravan kumar</dc:creator>
  <cp:lastModifiedBy>Shriram S</cp:lastModifiedBy>
  <cp:revision>61</cp:revision>
  <dcterms:created xsi:type="dcterms:W3CDTF">2021-10-29T03:35:36Z</dcterms:created>
  <dcterms:modified xsi:type="dcterms:W3CDTF">2022-11-06T05:24:35Z</dcterms:modified>
</cp:coreProperties>
</file>