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8" r:id="rId3"/>
    <p:sldId id="274" r:id="rId4"/>
    <p:sldId id="276" r:id="rId5"/>
    <p:sldId id="277"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2A228-6D40-49D6-9176-3A17527AC843}" type="datetimeFigureOut">
              <a:rPr lang="en-IN" smtClean="0"/>
              <a:t>20-09-2022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D44DD-2B46-4F25-A73D-6EA32A1A0EB6}" type="slidenum">
              <a:rPr lang="en-IN" smtClean="0"/>
              <a:t>‹#›</a:t>
            </a:fld>
            <a:endParaRPr lang="en-IN"/>
          </a:p>
        </p:txBody>
      </p:sp>
    </p:spTree>
    <p:extLst>
      <p:ext uri="{BB962C8B-B14F-4D97-AF65-F5344CB8AC3E}">
        <p14:creationId xmlns:p14="http://schemas.microsoft.com/office/powerpoint/2010/main" val="313240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0F45-64A6-488B-B115-AF3C85A2B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338A0A-C5D8-45DA-90E0-E0102C926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9FD5B6-471C-4C2C-A0AD-CB14C9330033}"/>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5" name="Footer Placeholder 4">
            <a:extLst>
              <a:ext uri="{FF2B5EF4-FFF2-40B4-BE49-F238E27FC236}">
                <a16:creationId xmlns:a16="http://schemas.microsoft.com/office/drawing/2014/main" id="{329BA9DB-9A11-46D0-86CF-429FE1E83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DBC319-3115-4ECC-8E74-800F2F6B3558}"/>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48393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D4A5-C416-4C41-850B-4A1A650B47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58DCC-5077-4CF6-9358-26B89EE7E0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C83B2-717E-4EDE-9AFB-A40B46178149}"/>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5" name="Footer Placeholder 4">
            <a:extLst>
              <a:ext uri="{FF2B5EF4-FFF2-40B4-BE49-F238E27FC236}">
                <a16:creationId xmlns:a16="http://schemas.microsoft.com/office/drawing/2014/main" id="{DCC9F304-4714-4F3A-8056-CEEFD8240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DF23B7-C521-4D4A-98D3-828BE8B0E33E}"/>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124228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DF657-757F-41DD-96DE-BC85CEAE9F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5F6022-2CE9-4802-AB5C-E8C4454B3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5DCDAA-BA6B-438A-A989-F2AE2ACC5CC6}"/>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5" name="Footer Placeholder 4">
            <a:extLst>
              <a:ext uri="{FF2B5EF4-FFF2-40B4-BE49-F238E27FC236}">
                <a16:creationId xmlns:a16="http://schemas.microsoft.com/office/drawing/2014/main" id="{C12BBDF6-B88A-413D-840E-20311570F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E8FAB-E871-4269-8598-C3DD5FD8E799}"/>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93380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000F-0AA5-473A-9D01-26506EBE11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665806-116F-4D03-9754-747082D29A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573CC6-6D2F-4DA6-8419-78825434FA0A}"/>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5" name="Footer Placeholder 4">
            <a:extLst>
              <a:ext uri="{FF2B5EF4-FFF2-40B4-BE49-F238E27FC236}">
                <a16:creationId xmlns:a16="http://schemas.microsoft.com/office/drawing/2014/main" id="{AC3D0811-83C4-4071-97AB-28467759C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4D35A-921C-43BB-9DF7-2C3F088CBB8C}"/>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88335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2CC4-D62D-4EB6-AF5C-5E3FF4C45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A2CDC9-1D41-4D77-AD4D-D07DBFB66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BE933-211E-4F87-99E3-B80BB52B3868}"/>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5" name="Footer Placeholder 4">
            <a:extLst>
              <a:ext uri="{FF2B5EF4-FFF2-40B4-BE49-F238E27FC236}">
                <a16:creationId xmlns:a16="http://schemas.microsoft.com/office/drawing/2014/main" id="{652BDA63-0286-435F-BE15-6E7AD9D27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0EE92-187B-4295-AF31-580880EE32C6}"/>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233657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1064-FF87-410A-B337-278CE15EB1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6EC2BF-3E35-41FD-840A-7A863B58AE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20A326-CDDE-4707-89D3-FEB0C9BBDA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2423A1-6992-4EF7-A27A-4985E8558BC0}"/>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6" name="Footer Placeholder 5">
            <a:extLst>
              <a:ext uri="{FF2B5EF4-FFF2-40B4-BE49-F238E27FC236}">
                <a16:creationId xmlns:a16="http://schemas.microsoft.com/office/drawing/2014/main" id="{761F19EF-5786-485A-8984-A0FB53FEC7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267C7A-0A6B-42AF-943A-C3AFF6DF4437}"/>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422262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85C4-63C0-4F39-B7AC-464893D96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021A10-3B01-4894-89CF-142147B82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B75FD-0F47-49FE-87F2-43F5A16F55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5BE19C-FB99-4711-9923-9BB532465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71D1A-05ED-4FEC-BF1F-8B6E531E5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E64768-9C0B-4679-A86A-D2114ABA4533}"/>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8" name="Footer Placeholder 7">
            <a:extLst>
              <a:ext uri="{FF2B5EF4-FFF2-40B4-BE49-F238E27FC236}">
                <a16:creationId xmlns:a16="http://schemas.microsoft.com/office/drawing/2014/main" id="{6A3BD3DC-DC1A-49AF-A0FE-4A4592542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4D5F6-AD7B-4CCF-8050-043B0BEB6BEF}"/>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263837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5E60-7ED4-4B58-A292-D494EF0BAA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A78C39-F3C5-46A6-8E8B-A9120B12BFC4}"/>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4" name="Footer Placeholder 3">
            <a:extLst>
              <a:ext uri="{FF2B5EF4-FFF2-40B4-BE49-F238E27FC236}">
                <a16:creationId xmlns:a16="http://schemas.microsoft.com/office/drawing/2014/main" id="{47FC3853-3EEA-489F-9DA1-1D8271E15E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A74E23-668A-4C20-92FF-6AF283320B55}"/>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205571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F50CC-818E-453D-BEF6-0FFD69846956}"/>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3" name="Footer Placeholder 2">
            <a:extLst>
              <a:ext uri="{FF2B5EF4-FFF2-40B4-BE49-F238E27FC236}">
                <a16:creationId xmlns:a16="http://schemas.microsoft.com/office/drawing/2014/main" id="{1AB1F2F2-3156-4505-B268-60F187489F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CCBE1F-4BF6-4474-89AE-BF4303CFEFB2}"/>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154929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1B89-58F3-4ED8-BC32-7D979A9E9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E69AB4-2915-43AD-96D8-282683417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FAA088-817E-4815-9815-9EA42518E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1E59C-3E84-4F6C-8B02-D7FF71A47A8E}"/>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6" name="Footer Placeholder 5">
            <a:extLst>
              <a:ext uri="{FF2B5EF4-FFF2-40B4-BE49-F238E27FC236}">
                <a16:creationId xmlns:a16="http://schemas.microsoft.com/office/drawing/2014/main" id="{D5886CEB-8FC9-45C1-A7BF-F906BC3D5B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841152-8D7C-4205-839D-4177DD32DA98}"/>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285010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C018-7962-4C3C-8BC9-C2AC2EDB4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182A18-831A-409D-8F37-35307A123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031EA2-E96F-485F-8237-D0999538F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30857-B14D-4070-94B4-E27EEC187FEA}"/>
              </a:ext>
            </a:extLst>
          </p:cNvPr>
          <p:cNvSpPr>
            <a:spLocks noGrp="1"/>
          </p:cNvSpPr>
          <p:nvPr>
            <p:ph type="dt" sz="half" idx="10"/>
          </p:nvPr>
        </p:nvSpPr>
        <p:spPr/>
        <p:txBody>
          <a:bodyPr/>
          <a:lstStyle/>
          <a:p>
            <a:fld id="{89976F9F-2D92-41D4-A75A-93CF6A5893C1}" type="datetimeFigureOut">
              <a:rPr lang="en-IN" smtClean="0"/>
              <a:t>19-09-2022</a:t>
            </a:fld>
            <a:endParaRPr lang="en-IN"/>
          </a:p>
        </p:txBody>
      </p:sp>
      <p:sp>
        <p:nvSpPr>
          <p:cNvPr id="6" name="Footer Placeholder 5">
            <a:extLst>
              <a:ext uri="{FF2B5EF4-FFF2-40B4-BE49-F238E27FC236}">
                <a16:creationId xmlns:a16="http://schemas.microsoft.com/office/drawing/2014/main" id="{FDA796EF-F9A7-4D9D-BAB0-992A98367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F666A5-E429-4D5F-8D94-CA81CD2351EA}"/>
              </a:ext>
            </a:extLst>
          </p:cNvPr>
          <p:cNvSpPr>
            <a:spLocks noGrp="1"/>
          </p:cNvSpPr>
          <p:nvPr>
            <p:ph type="sldNum" sz="quarter" idx="12"/>
          </p:nvPr>
        </p:nvSpPr>
        <p:spPr/>
        <p:txBody>
          <a:bodyPr/>
          <a:lstStyle/>
          <a:p>
            <a:fld id="{7F14DDB1-A4DF-4946-8CFA-2921DBF84B4A}" type="slidenum">
              <a:rPr lang="en-IN" smtClean="0"/>
              <a:t>‹#›</a:t>
            </a:fld>
            <a:endParaRPr lang="en-IN"/>
          </a:p>
        </p:txBody>
      </p:sp>
    </p:spTree>
    <p:extLst>
      <p:ext uri="{BB962C8B-B14F-4D97-AF65-F5344CB8AC3E}">
        <p14:creationId xmlns:p14="http://schemas.microsoft.com/office/powerpoint/2010/main" val="151989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FB94CF-15EF-4B53-94E2-4CDABDDC0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95827C-0942-4E18-BC92-FABC407925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CAAA5D-350C-4AF3-8089-9DB1F22B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76F9F-2D92-41D4-A75A-93CF6A5893C1}" type="datetimeFigureOut">
              <a:rPr lang="en-IN" smtClean="0"/>
              <a:t>19-09-2022</a:t>
            </a:fld>
            <a:endParaRPr lang="en-IN"/>
          </a:p>
        </p:txBody>
      </p:sp>
      <p:sp>
        <p:nvSpPr>
          <p:cNvPr id="5" name="Footer Placeholder 4">
            <a:extLst>
              <a:ext uri="{FF2B5EF4-FFF2-40B4-BE49-F238E27FC236}">
                <a16:creationId xmlns:a16="http://schemas.microsoft.com/office/drawing/2014/main" id="{F614ADF1-CE9B-4111-9559-D6453C0754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3D7CA6-73AD-4AF4-9569-55E7BEE34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4DDB1-A4DF-4946-8CFA-2921DBF84B4A}" type="slidenum">
              <a:rPr lang="en-IN" smtClean="0"/>
              <a:t>‹#›</a:t>
            </a:fld>
            <a:endParaRPr lang="en-IN"/>
          </a:p>
        </p:txBody>
      </p:sp>
    </p:spTree>
    <p:extLst>
      <p:ext uri="{BB962C8B-B14F-4D97-AF65-F5344CB8AC3E}">
        <p14:creationId xmlns:p14="http://schemas.microsoft.com/office/powerpoint/2010/main" val="958030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199" y="169677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IN" sz="4000" b="1" dirty="0">
                <a:solidFill>
                  <a:srgbClr val="35475C"/>
                </a:solidFill>
                <a:latin typeface="Mongolian Baiti" panose="03000500000000000000" pitchFamily="66" charset="0"/>
                <a:ea typeface="Open Sans"/>
                <a:cs typeface="Mongolian Baiti" panose="03000500000000000000" pitchFamily="66" charset="0"/>
                <a:sym typeface="Open Sans"/>
              </a:rPr>
              <a:t>Detecting </a:t>
            </a:r>
            <a:r>
              <a:rPr lang="en-IN" sz="4000" b="1" dirty="0" err="1">
                <a:solidFill>
                  <a:srgbClr val="35475C"/>
                </a:solidFill>
                <a:latin typeface="Mongolian Baiti" panose="03000500000000000000" pitchFamily="66" charset="0"/>
                <a:ea typeface="Open Sans"/>
                <a:cs typeface="Mongolian Baiti" panose="03000500000000000000" pitchFamily="66" charset="0"/>
                <a:sym typeface="Open Sans"/>
              </a:rPr>
              <a:t>Parkinsons</a:t>
            </a:r>
            <a:r>
              <a:rPr lang="en-IN" sz="4000" b="1" dirty="0">
                <a:solidFill>
                  <a:srgbClr val="35475C"/>
                </a:solidFill>
                <a:latin typeface="Mongolian Baiti" panose="03000500000000000000" pitchFamily="66" charset="0"/>
                <a:ea typeface="Open Sans"/>
                <a:cs typeface="Mongolian Baiti" panose="03000500000000000000" pitchFamily="66" charset="0"/>
                <a:sym typeface="Open Sans"/>
              </a:rPr>
              <a:t> Disease Using Machine Learning</a:t>
            </a:r>
            <a:endParaRPr sz="4000" b="1" i="0" dirty="0">
              <a:solidFill>
                <a:srgbClr val="35475C"/>
              </a:solidFill>
              <a:latin typeface="Mongolian Baiti" panose="03000500000000000000" pitchFamily="66" charset="0"/>
              <a:ea typeface="Open Sans"/>
              <a:cs typeface="Mongolian Baiti" panose="03000500000000000000" pitchFamily="66" charset="0"/>
              <a:sym typeface="Open Sans"/>
            </a:endParaRPr>
          </a:p>
        </p:txBody>
      </p:sp>
      <p:sp>
        <p:nvSpPr>
          <p:cNvPr id="85" name="Google Shape;85;p1"/>
          <p:cNvSpPr txBox="1">
            <a:spLocks noGrp="1"/>
          </p:cNvSpPr>
          <p:nvPr>
            <p:ph type="body" idx="1"/>
          </p:nvPr>
        </p:nvSpPr>
        <p:spPr>
          <a:xfrm>
            <a:off x="838200" y="3764131"/>
            <a:ext cx="3485225" cy="24128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IN" sz="2400" b="1" dirty="0">
                <a:latin typeface="Times New Roman"/>
                <a:ea typeface="Times New Roman"/>
                <a:cs typeface="Times New Roman"/>
                <a:sym typeface="Times New Roman"/>
              </a:rPr>
              <a:t>Guide:</a:t>
            </a: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76200" marR="76200" lvl="0" indent="0" algn="l" rtl="0">
              <a:lnSpc>
                <a:spcPct val="115000"/>
              </a:lnSpc>
              <a:spcBef>
                <a:spcPts val="0"/>
              </a:spcBef>
              <a:spcAft>
                <a:spcPts val="0"/>
              </a:spcAft>
              <a:buSzPts val="1800"/>
              <a:buNone/>
            </a:pPr>
            <a:r>
              <a:rPr lang="en-IN" sz="1650" dirty="0">
                <a:solidFill>
                  <a:schemeClr val="dk1"/>
                </a:solidFill>
                <a:highlight>
                  <a:srgbClr val="FFFFFF"/>
                </a:highlight>
                <a:latin typeface="Arial"/>
                <a:ea typeface="Arial"/>
                <a:cs typeface="Arial"/>
                <a:sym typeface="Arial"/>
              </a:rPr>
              <a:t>G R </a:t>
            </a:r>
            <a:r>
              <a:rPr lang="en-IN" sz="1650" dirty="0" err="1">
                <a:solidFill>
                  <a:schemeClr val="dk1"/>
                </a:solidFill>
                <a:highlight>
                  <a:srgbClr val="FFFFFF"/>
                </a:highlight>
                <a:latin typeface="Arial"/>
                <a:ea typeface="Arial"/>
                <a:cs typeface="Arial"/>
                <a:sym typeface="Arial"/>
              </a:rPr>
              <a:t>Hemalakshmi</a:t>
            </a:r>
            <a:r>
              <a:rPr lang="en-IN" sz="1650" dirty="0">
                <a:solidFill>
                  <a:schemeClr val="dk1"/>
                </a:solidFill>
                <a:highlight>
                  <a:srgbClr val="FFFFFF"/>
                </a:highlight>
                <a:latin typeface="Arial"/>
                <a:ea typeface="Arial"/>
                <a:cs typeface="Arial"/>
                <a:sym typeface="Arial"/>
              </a:rPr>
              <a:t> AP/CSE</a:t>
            </a:r>
            <a:endParaRPr sz="1650" dirty="0">
              <a:solidFill>
                <a:schemeClr val="dk1"/>
              </a:solidFill>
              <a:highlight>
                <a:srgbClr val="FFFFFF"/>
              </a:highlight>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endParaRPr sz="18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86" name="Google Shape;86;p1"/>
          <p:cNvSpPr txBox="1">
            <a:spLocks noGrp="1"/>
          </p:cNvSpPr>
          <p:nvPr>
            <p:ph type="body" idx="2"/>
          </p:nvPr>
        </p:nvSpPr>
        <p:spPr>
          <a:xfrm>
            <a:off x="7617040" y="3764131"/>
            <a:ext cx="3736759" cy="24128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sz="1800" b="1" dirty="0">
                <a:solidFill>
                  <a:schemeClr val="dk1"/>
                </a:solidFill>
                <a:latin typeface="Times New Roman"/>
                <a:ea typeface="Times New Roman"/>
                <a:cs typeface="Times New Roman"/>
                <a:sym typeface="Times New Roman"/>
              </a:rPr>
              <a:t>Team members:</a:t>
            </a:r>
            <a:endParaRPr sz="1800" b="1" dirty="0"/>
          </a:p>
          <a:p>
            <a:pPr marL="0" lvl="0" indent="0" algn="l" rtl="0">
              <a:lnSpc>
                <a:spcPct val="90000"/>
              </a:lnSpc>
              <a:spcBef>
                <a:spcPts val="1000"/>
              </a:spcBef>
              <a:spcAft>
                <a:spcPts val="0"/>
              </a:spcAft>
              <a:buClr>
                <a:schemeClr val="dk1"/>
              </a:buClr>
              <a:buSzPts val="1800"/>
              <a:buNone/>
            </a:pPr>
            <a:r>
              <a:rPr lang="en-IN" sz="1600" dirty="0">
                <a:latin typeface="Times New Roman"/>
                <a:ea typeface="Times New Roman"/>
                <a:cs typeface="Times New Roman"/>
                <a:sym typeface="Times New Roman"/>
              </a:rPr>
              <a:t>Surya Perumal K – 1912114</a:t>
            </a:r>
            <a:endParaRPr dirty="0"/>
          </a:p>
          <a:p>
            <a:pPr marL="0" lvl="0" indent="0" algn="l" rtl="0">
              <a:lnSpc>
                <a:spcPct val="90000"/>
              </a:lnSpc>
              <a:spcBef>
                <a:spcPts val="1000"/>
              </a:spcBef>
              <a:spcAft>
                <a:spcPts val="0"/>
              </a:spcAft>
              <a:buClr>
                <a:schemeClr val="dk1"/>
              </a:buClr>
              <a:buSzPts val="1800"/>
              <a:buNone/>
            </a:pPr>
            <a:r>
              <a:rPr lang="en-IN" sz="1600" dirty="0">
                <a:latin typeface="Times New Roman"/>
                <a:ea typeface="Times New Roman"/>
                <a:cs typeface="Times New Roman"/>
                <a:sym typeface="Times New Roman"/>
              </a:rPr>
              <a:t>Sri </a:t>
            </a:r>
            <a:r>
              <a:rPr lang="en-IN" sz="1600" dirty="0" err="1">
                <a:latin typeface="Times New Roman"/>
                <a:ea typeface="Times New Roman"/>
                <a:cs typeface="Times New Roman"/>
                <a:sym typeface="Times New Roman"/>
              </a:rPr>
              <a:t>Charan</a:t>
            </a:r>
            <a:r>
              <a:rPr lang="en-IN" sz="1600" dirty="0">
                <a:latin typeface="Times New Roman"/>
                <a:ea typeface="Times New Roman"/>
                <a:cs typeface="Times New Roman"/>
                <a:sym typeface="Times New Roman"/>
              </a:rPr>
              <a:t> B J – 1912110</a:t>
            </a:r>
            <a:endParaRPr dirty="0"/>
          </a:p>
          <a:p>
            <a:pPr marL="0" lvl="0" indent="0" algn="l" rtl="0">
              <a:lnSpc>
                <a:spcPct val="90000"/>
              </a:lnSpc>
              <a:spcBef>
                <a:spcPts val="1000"/>
              </a:spcBef>
              <a:spcAft>
                <a:spcPts val="0"/>
              </a:spcAft>
              <a:buClr>
                <a:schemeClr val="dk1"/>
              </a:buClr>
              <a:buSzPts val="1800"/>
              <a:buNone/>
            </a:pPr>
            <a:r>
              <a:rPr lang="en-IN" sz="1600" dirty="0" err="1">
                <a:latin typeface="Times New Roman"/>
                <a:ea typeface="Times New Roman"/>
                <a:cs typeface="Times New Roman"/>
                <a:sym typeface="Times New Roman"/>
              </a:rPr>
              <a:t>Kabilan</a:t>
            </a:r>
            <a:r>
              <a:rPr lang="en-IN" sz="1600" dirty="0">
                <a:latin typeface="Times New Roman"/>
                <a:ea typeface="Times New Roman"/>
                <a:cs typeface="Times New Roman"/>
                <a:sym typeface="Times New Roman"/>
              </a:rPr>
              <a:t> S– 1912066</a:t>
            </a:r>
            <a:endParaRPr dirty="0"/>
          </a:p>
          <a:p>
            <a:pPr marL="0" lvl="0" indent="0" algn="l" rtl="0">
              <a:lnSpc>
                <a:spcPct val="90000"/>
              </a:lnSpc>
              <a:spcBef>
                <a:spcPts val="1000"/>
              </a:spcBef>
              <a:spcAft>
                <a:spcPts val="0"/>
              </a:spcAft>
              <a:buClr>
                <a:schemeClr val="dk1"/>
              </a:buClr>
              <a:buSzPts val="1800"/>
              <a:buNone/>
            </a:pPr>
            <a:r>
              <a:rPr lang="en-IN" sz="1600" dirty="0">
                <a:latin typeface="Times New Roman"/>
                <a:ea typeface="Times New Roman"/>
                <a:cs typeface="Times New Roman"/>
                <a:sym typeface="Times New Roman"/>
              </a:rPr>
              <a:t>Rohith Kumar S - 1912095</a:t>
            </a:r>
            <a:endParaRPr sz="16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B11A-1E46-45A1-A73D-8523D4EA993C}"/>
              </a:ext>
            </a:extLst>
          </p:cNvPr>
          <p:cNvSpPr>
            <a:spLocks noGrp="1"/>
          </p:cNvSpPr>
          <p:nvPr>
            <p:ph type="title"/>
          </p:nvPr>
        </p:nvSpPr>
        <p:spPr/>
        <p:txBody>
          <a:bodyPr/>
          <a:lstStyle/>
          <a:p>
            <a:r>
              <a:rPr lang="en-US" dirty="0">
                <a:latin typeface="Algerian" panose="04020705040A02060702" pitchFamily="82" charset="0"/>
              </a:rPr>
              <a:t>abstract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FB6B3BF-AF52-4BB8-A5C3-7B450F1F4AAA}"/>
              </a:ext>
            </a:extLst>
          </p:cNvPr>
          <p:cNvSpPr>
            <a:spLocks noGrp="1"/>
          </p:cNvSpPr>
          <p:nvPr>
            <p:ph sz="half" idx="1"/>
          </p:nvPr>
        </p:nvSpPr>
        <p:spPr>
          <a:xfrm>
            <a:off x="1266738" y="1557178"/>
            <a:ext cx="10087062" cy="4351338"/>
          </a:xfrm>
        </p:spPr>
        <p:txBody>
          <a:bodyPr>
            <a:normAutofit/>
          </a:bodyPr>
          <a:lstStyle/>
          <a:p>
            <a:pPr marL="0" lvl="0" indent="0" algn="l" rtl="0">
              <a:lnSpc>
                <a:spcPct val="106543"/>
              </a:lnSpc>
              <a:spcBef>
                <a:spcPts val="0"/>
              </a:spcBef>
              <a:spcAft>
                <a:spcPts val="0"/>
              </a:spcAft>
              <a:buClr>
                <a:schemeClr val="dk1"/>
              </a:buClr>
              <a:buSzPct val="36666"/>
              <a:buFont typeface="Arial"/>
              <a:buNone/>
            </a:pPr>
            <a:r>
              <a:rPr lang="en-US" sz="2800" dirty="0">
                <a:highlight>
                  <a:srgbClr val="FFFFFF"/>
                </a:highlight>
                <a:latin typeface="Arial" panose="020B0604020202020204" pitchFamily="34" charset="0"/>
                <a:ea typeface="Arial"/>
                <a:cs typeface="Arial" panose="020B0604020202020204" pitchFamily="34" charset="0"/>
                <a:sym typeface="Arial"/>
              </a:rPr>
              <a:t>Th</a:t>
            </a:r>
            <a:r>
              <a:rPr lang="en-US" sz="2100" dirty="0">
                <a:highlight>
                  <a:srgbClr val="FFFFFF"/>
                </a:highlight>
                <a:latin typeface="Arial" panose="020B0604020202020204" pitchFamily="34" charset="0"/>
                <a:ea typeface="Arial"/>
                <a:cs typeface="Arial" panose="020B0604020202020204" pitchFamily="34" charset="0"/>
                <a:sym typeface="Arial"/>
              </a:rPr>
              <a:t>e Parkinson’s  disease is  progressive neuro degenerative disorder that affects a lot only people  significantly  affecting their  quality of  life.  It mostly  </a:t>
            </a:r>
            <a:r>
              <a:rPr lang="en-US" sz="2100" dirty="0" err="1">
                <a:highlight>
                  <a:srgbClr val="FFFFFF"/>
                </a:highlight>
                <a:latin typeface="Arial" panose="020B0604020202020204" pitchFamily="34" charset="0"/>
                <a:ea typeface="Arial"/>
                <a:cs typeface="Arial" panose="020B0604020202020204" pitchFamily="34" charset="0"/>
                <a:sym typeface="Arial"/>
              </a:rPr>
              <a:t>affectthe</a:t>
            </a:r>
            <a:r>
              <a:rPr lang="en-US" sz="2100" dirty="0">
                <a:highlight>
                  <a:srgbClr val="FFFFFF"/>
                </a:highlight>
                <a:latin typeface="Arial" panose="020B0604020202020204" pitchFamily="34" charset="0"/>
                <a:ea typeface="Arial"/>
                <a:cs typeface="Arial" panose="020B0604020202020204" pitchFamily="34" charset="0"/>
                <a:sym typeface="Arial"/>
              </a:rPr>
              <a:t> motor  functions of human. The main motor symptoms</a:t>
            </a:r>
          </a:p>
          <a:p>
            <a:pPr marL="0" lvl="0" indent="0" algn="l" rtl="0">
              <a:lnSpc>
                <a:spcPct val="106494"/>
              </a:lnSpc>
              <a:spcBef>
                <a:spcPts val="0"/>
              </a:spcBef>
              <a:spcAft>
                <a:spcPts val="0"/>
              </a:spcAft>
              <a:buClr>
                <a:schemeClr val="dk1"/>
              </a:buClr>
              <a:buSzPct val="36666"/>
              <a:buFont typeface="Arial"/>
              <a:buNone/>
            </a:pPr>
            <a:r>
              <a:rPr lang="en-US" sz="2100" dirty="0">
                <a:highlight>
                  <a:srgbClr val="FFFFFF"/>
                </a:highlight>
                <a:latin typeface="Arial" panose="020B0604020202020204" pitchFamily="34" charset="0"/>
                <a:ea typeface="Arial"/>
                <a:cs typeface="Arial" panose="020B0604020202020204" pitchFamily="34" charset="0"/>
                <a:sym typeface="Arial"/>
              </a:rPr>
              <a:t>are called "parkinsonism" or "parkinsonian </a:t>
            </a:r>
            <a:r>
              <a:rPr lang="en-US" sz="2100" dirty="0" err="1">
                <a:highlight>
                  <a:srgbClr val="FFFFFF"/>
                </a:highlight>
                <a:latin typeface="Arial" panose="020B0604020202020204" pitchFamily="34" charset="0"/>
                <a:ea typeface="Arial"/>
                <a:cs typeface="Arial" panose="020B0604020202020204" pitchFamily="34" charset="0"/>
                <a:sym typeface="Arial"/>
              </a:rPr>
              <a:t>syndrome".The</a:t>
            </a:r>
            <a:r>
              <a:rPr lang="en-US" sz="2100" dirty="0">
                <a:highlight>
                  <a:srgbClr val="FFFFFF"/>
                </a:highlight>
                <a:latin typeface="Arial" panose="020B0604020202020204" pitchFamily="34" charset="0"/>
                <a:ea typeface="Arial"/>
                <a:cs typeface="Arial" panose="020B0604020202020204" pitchFamily="34" charset="0"/>
                <a:sym typeface="Arial"/>
              </a:rPr>
              <a:t> symptoms of Parkinson’s disease will occur slowly, the symptoms include shaking, rigidity, slowness of movement and difficulty with walking, Thinking and behavior change, Depression and anxiety are also common. There is a model for  detecting  Parkinson’s  using  voice. The  deflections  in</a:t>
            </a:r>
          </a:p>
          <a:p>
            <a:pPr marL="0" lvl="0" indent="0" algn="l" rtl="0">
              <a:lnSpc>
                <a:spcPct val="106494"/>
              </a:lnSpc>
              <a:spcBef>
                <a:spcPts val="0"/>
              </a:spcBef>
              <a:spcAft>
                <a:spcPts val="0"/>
              </a:spcAft>
              <a:buClr>
                <a:schemeClr val="dk1"/>
              </a:buClr>
              <a:buSzPct val="36666"/>
              <a:buFont typeface="Arial"/>
              <a:buNone/>
            </a:pPr>
            <a:r>
              <a:rPr lang="en-US" sz="2100" dirty="0">
                <a:highlight>
                  <a:srgbClr val="FFFFFF"/>
                </a:highlight>
                <a:latin typeface="Arial" panose="020B0604020202020204" pitchFamily="34" charset="0"/>
                <a:ea typeface="Arial"/>
                <a:cs typeface="Arial" panose="020B0604020202020204" pitchFamily="34" charset="0"/>
                <a:sym typeface="Arial"/>
              </a:rPr>
              <a:t>the voice will confirm the symptoms of Parkinson’s </a:t>
            </a:r>
            <a:r>
              <a:rPr lang="en-US" sz="2100" dirty="0" err="1">
                <a:highlight>
                  <a:srgbClr val="FFFFFF"/>
                </a:highlight>
                <a:latin typeface="Arial" panose="020B0604020202020204" pitchFamily="34" charset="0"/>
                <a:ea typeface="Arial"/>
                <a:cs typeface="Arial" panose="020B0604020202020204" pitchFamily="34" charset="0"/>
                <a:sym typeface="Arial"/>
              </a:rPr>
              <a:t>disease.A</a:t>
            </a:r>
            <a:r>
              <a:rPr lang="en-US" sz="2100" dirty="0">
                <a:highlight>
                  <a:srgbClr val="FFFFFF"/>
                </a:highlight>
                <a:latin typeface="Arial" panose="020B0604020202020204" pitchFamily="34" charset="0"/>
                <a:ea typeface="Arial"/>
                <a:cs typeface="Arial" panose="020B0604020202020204" pitchFamily="34" charset="0"/>
                <a:sym typeface="Arial"/>
              </a:rPr>
              <a:t> model will be trained for detecting the </a:t>
            </a:r>
            <a:r>
              <a:rPr lang="en-US" sz="2100" dirty="0" err="1">
                <a:highlight>
                  <a:srgbClr val="FFFFFF"/>
                </a:highlight>
                <a:latin typeface="Arial" panose="020B0604020202020204" pitchFamily="34" charset="0"/>
                <a:ea typeface="Arial"/>
                <a:cs typeface="Arial" panose="020B0604020202020204" pitchFamily="34" charset="0"/>
                <a:sym typeface="Arial"/>
              </a:rPr>
              <a:t>parkinson’s</a:t>
            </a:r>
            <a:r>
              <a:rPr lang="en-US" sz="2100" dirty="0">
                <a:highlight>
                  <a:srgbClr val="FFFFFF"/>
                </a:highlight>
                <a:latin typeface="Arial" panose="020B0604020202020204" pitchFamily="34" charset="0"/>
                <a:ea typeface="Arial"/>
                <a:cs typeface="Arial" panose="020B0604020202020204" pitchFamily="34" charset="0"/>
                <a:sym typeface="Arial"/>
              </a:rPr>
              <a:t> disease in people using machine learning techniques like </a:t>
            </a:r>
            <a:r>
              <a:rPr lang="en-US" sz="2100" dirty="0" err="1">
                <a:highlight>
                  <a:srgbClr val="FFFFFF"/>
                </a:highlight>
                <a:latin typeface="Arial" panose="020B0604020202020204" pitchFamily="34" charset="0"/>
                <a:ea typeface="Arial"/>
                <a:cs typeface="Arial" panose="020B0604020202020204" pitchFamily="34" charset="0"/>
                <a:sym typeface="Arial"/>
              </a:rPr>
              <a:t>XGBoost</a:t>
            </a:r>
            <a:r>
              <a:rPr lang="en-US" sz="2100" dirty="0">
                <a:highlight>
                  <a:srgbClr val="FFFFFF"/>
                </a:highlight>
                <a:latin typeface="Arial" panose="020B0604020202020204" pitchFamily="34" charset="0"/>
                <a:ea typeface="Arial"/>
                <a:cs typeface="Arial" panose="020B0604020202020204" pitchFamily="34" charset="0"/>
                <a:sym typeface="Arial"/>
              </a:rPr>
              <a:t> , Random Forest . the algorithm with best accuracy will be taken as a solution.</a:t>
            </a:r>
            <a:endParaRPr lang="en-US" sz="2100" dirty="0">
              <a:solidFill>
                <a:srgbClr val="222222"/>
              </a:solidFill>
              <a:highlight>
                <a:srgbClr val="FFFFFF"/>
              </a:highlight>
              <a:latin typeface="Arial" panose="020B0604020202020204" pitchFamily="34" charset="0"/>
              <a:ea typeface="Arial"/>
              <a:cs typeface="Arial" panose="020B0604020202020204" pitchFamily="34" charset="0"/>
              <a:sym typeface="Arial"/>
            </a:endParaRPr>
          </a:p>
          <a:p>
            <a:endParaRPr lang="en-IN" dirty="0"/>
          </a:p>
        </p:txBody>
      </p:sp>
    </p:spTree>
    <p:extLst>
      <p:ext uri="{BB962C8B-B14F-4D97-AF65-F5344CB8AC3E}">
        <p14:creationId xmlns:p14="http://schemas.microsoft.com/office/powerpoint/2010/main" val="283635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AD8BE9-2092-4626-89C9-71FEABA56C55}"/>
              </a:ext>
            </a:extLst>
          </p:cNvPr>
          <p:cNvGraphicFramePr>
            <a:graphicFrameLocks noGrp="1"/>
          </p:cNvGraphicFramePr>
          <p:nvPr/>
        </p:nvGraphicFramePr>
        <p:xfrm>
          <a:off x="905608" y="719664"/>
          <a:ext cx="10761785" cy="6115410"/>
        </p:xfrm>
        <a:graphic>
          <a:graphicData uri="http://schemas.openxmlformats.org/drawingml/2006/table">
            <a:tbl>
              <a:tblPr firstRow="1" bandRow="1"/>
              <a:tblGrid>
                <a:gridCol w="837345">
                  <a:extLst>
                    <a:ext uri="{9D8B030D-6E8A-4147-A177-3AD203B41FA5}">
                      <a16:colId xmlns:a16="http://schemas.microsoft.com/office/drawing/2014/main" val="1578602344"/>
                    </a:ext>
                  </a:extLst>
                </a:gridCol>
                <a:gridCol w="1998209">
                  <a:extLst>
                    <a:ext uri="{9D8B030D-6E8A-4147-A177-3AD203B41FA5}">
                      <a16:colId xmlns:a16="http://schemas.microsoft.com/office/drawing/2014/main" val="1494793493"/>
                    </a:ext>
                  </a:extLst>
                </a:gridCol>
                <a:gridCol w="628009">
                  <a:extLst>
                    <a:ext uri="{9D8B030D-6E8A-4147-A177-3AD203B41FA5}">
                      <a16:colId xmlns:a16="http://schemas.microsoft.com/office/drawing/2014/main" val="2456175786"/>
                    </a:ext>
                  </a:extLst>
                </a:gridCol>
                <a:gridCol w="3710960">
                  <a:extLst>
                    <a:ext uri="{9D8B030D-6E8A-4147-A177-3AD203B41FA5}">
                      <a16:colId xmlns:a16="http://schemas.microsoft.com/office/drawing/2014/main" val="4083608445"/>
                    </a:ext>
                  </a:extLst>
                </a:gridCol>
                <a:gridCol w="1208441">
                  <a:extLst>
                    <a:ext uri="{9D8B030D-6E8A-4147-A177-3AD203B41FA5}">
                      <a16:colId xmlns:a16="http://schemas.microsoft.com/office/drawing/2014/main" val="3343572602"/>
                    </a:ext>
                  </a:extLst>
                </a:gridCol>
                <a:gridCol w="2378821">
                  <a:extLst>
                    <a:ext uri="{9D8B030D-6E8A-4147-A177-3AD203B41FA5}">
                      <a16:colId xmlns:a16="http://schemas.microsoft.com/office/drawing/2014/main" val="4058632778"/>
                    </a:ext>
                  </a:extLst>
                </a:gridCol>
              </a:tblGrid>
              <a:tr h="817425">
                <a:tc>
                  <a:txBody>
                    <a:bodyPr/>
                    <a:lstStyle/>
                    <a:p>
                      <a:r>
                        <a:rPr lang="en-US" dirty="0" err="1"/>
                        <a:t>S.No</a:t>
                      </a:r>
                      <a:endParaRPr lang="en-IN" dirty="0"/>
                    </a:p>
                  </a:txBody>
                  <a:tcPr/>
                </a:tc>
                <a:tc>
                  <a:txBody>
                    <a:bodyPr/>
                    <a:lstStyle/>
                    <a:p>
                      <a:r>
                        <a:rPr lang="en-US" dirty="0"/>
                        <a:t>Author Name</a:t>
                      </a:r>
                      <a:endParaRPr lang="en-IN" dirty="0"/>
                    </a:p>
                  </a:txBody>
                  <a:tcPr/>
                </a:tc>
                <a:tc>
                  <a:txBody>
                    <a:bodyPr/>
                    <a:lstStyle/>
                    <a:p>
                      <a:r>
                        <a:rPr lang="en-US" dirty="0"/>
                        <a:t>Year</a:t>
                      </a:r>
                      <a:endParaRPr lang="en-IN" dirty="0"/>
                    </a:p>
                  </a:txBody>
                  <a:tcPr/>
                </a:tc>
                <a:tc>
                  <a:txBody>
                    <a:bodyPr/>
                    <a:lstStyle/>
                    <a:p>
                      <a:r>
                        <a:rPr lang="en-US" dirty="0" err="1"/>
                        <a:t>Methodoloy</a:t>
                      </a:r>
                      <a:endParaRPr lang="en-IN" dirty="0"/>
                    </a:p>
                  </a:txBody>
                  <a:tcPr/>
                </a:tc>
                <a:tc>
                  <a:txBody>
                    <a:bodyPr/>
                    <a:lstStyle/>
                    <a:p>
                      <a:r>
                        <a:rPr lang="en-US" dirty="0"/>
                        <a:t>Input Data</a:t>
                      </a:r>
                      <a:endParaRPr lang="en-IN" dirty="0"/>
                    </a:p>
                  </a:txBody>
                  <a:tcPr/>
                </a:tc>
                <a:tc>
                  <a:txBody>
                    <a:bodyPr/>
                    <a:lstStyle/>
                    <a:p>
                      <a:r>
                        <a:rPr lang="en-US" dirty="0"/>
                        <a:t>Performances</a:t>
                      </a:r>
                      <a:endParaRPr lang="en-IN" dirty="0"/>
                    </a:p>
                  </a:txBody>
                  <a:tcPr/>
                </a:tc>
                <a:extLst>
                  <a:ext uri="{0D108BD9-81ED-4DB2-BD59-A6C34878D82A}">
                    <a16:rowId xmlns:a16="http://schemas.microsoft.com/office/drawing/2014/main" val="666864192"/>
                  </a:ext>
                </a:extLst>
              </a:tr>
              <a:tr h="817425">
                <a:tc>
                  <a:txBody>
                    <a:bodyPr/>
                    <a:lstStyle/>
                    <a:p>
                      <a:r>
                        <a:rPr lang="en-US" dirty="0"/>
                        <a:t>1</a:t>
                      </a:r>
                      <a:endParaRPr lang="en-IN" dirty="0"/>
                    </a:p>
                  </a:txBody>
                  <a:tcPr/>
                </a:tc>
                <a:tc>
                  <a:txBody>
                    <a:bodyPr/>
                    <a:lstStyle/>
                    <a:p>
                      <a:r>
                        <a:rPr lang="en-US" dirty="0"/>
                        <a:t>Mohammad S Islam </a:t>
                      </a:r>
                      <a:r>
                        <a:rPr lang="en-US" dirty="0" err="1"/>
                        <a:t>etal</a:t>
                      </a:r>
                      <a:endParaRPr lang="en-IN" dirty="0"/>
                    </a:p>
                  </a:txBody>
                  <a:tcPr/>
                </a:tc>
                <a:tc>
                  <a:txBody>
                    <a:bodyPr/>
                    <a:lstStyle/>
                    <a:p>
                      <a:r>
                        <a:rPr lang="en-US" dirty="0"/>
                        <a:t>2014</a:t>
                      </a:r>
                      <a:endParaRPr lang="en-IN" dirty="0"/>
                    </a:p>
                  </a:txBody>
                  <a:tcPr/>
                </a:tc>
                <a:tc>
                  <a:txBody>
                    <a:bodyPr/>
                    <a:lstStyle/>
                    <a:p>
                      <a:r>
                        <a:rPr lang="en-US" dirty="0" err="1"/>
                        <a:t>SVM,Random</a:t>
                      </a:r>
                      <a:r>
                        <a:rPr lang="en-US" dirty="0"/>
                        <a:t> Tree and Feedforward Back propagation built </a:t>
                      </a:r>
                      <a:r>
                        <a:rPr lang="en-US" dirty="0" err="1"/>
                        <a:t>Artifical</a:t>
                      </a:r>
                      <a:r>
                        <a:rPr lang="en-US" dirty="0"/>
                        <a:t> Neural Network</a:t>
                      </a:r>
                      <a:endParaRPr lang="en-IN" dirty="0"/>
                    </a:p>
                  </a:txBody>
                  <a:tcPr/>
                </a:tc>
                <a:tc>
                  <a:txBody>
                    <a:bodyPr/>
                    <a:lstStyle/>
                    <a:p>
                      <a:r>
                        <a:rPr lang="en-US" dirty="0"/>
                        <a:t>Speech</a:t>
                      </a:r>
                      <a:endParaRPr lang="en-IN" dirty="0"/>
                    </a:p>
                  </a:txBody>
                  <a:tcPr/>
                </a:tc>
                <a:tc>
                  <a:txBody>
                    <a:bodyPr/>
                    <a:lstStyle/>
                    <a:p>
                      <a:r>
                        <a:rPr lang="en-US" dirty="0"/>
                        <a:t>90% recognition accuracy</a:t>
                      </a:r>
                      <a:endParaRPr lang="en-IN" dirty="0"/>
                    </a:p>
                  </a:txBody>
                  <a:tcPr/>
                </a:tc>
                <a:extLst>
                  <a:ext uri="{0D108BD9-81ED-4DB2-BD59-A6C34878D82A}">
                    <a16:rowId xmlns:a16="http://schemas.microsoft.com/office/drawing/2014/main" val="1178918053"/>
                  </a:ext>
                </a:extLst>
              </a:tr>
              <a:tr h="817425">
                <a:tc>
                  <a:txBody>
                    <a:bodyPr/>
                    <a:lstStyle/>
                    <a:p>
                      <a:r>
                        <a:rPr lang="en-US" dirty="0"/>
                        <a:t>2</a:t>
                      </a:r>
                      <a:endParaRPr lang="en-IN" dirty="0"/>
                    </a:p>
                  </a:txBody>
                  <a:tcPr/>
                </a:tc>
                <a:tc>
                  <a:txBody>
                    <a:bodyPr/>
                    <a:lstStyle/>
                    <a:p>
                      <a:r>
                        <a:rPr lang="en-US" dirty="0" err="1"/>
                        <a:t>Oana</a:t>
                      </a:r>
                      <a:r>
                        <a:rPr lang="en-US" dirty="0"/>
                        <a:t> </a:t>
                      </a:r>
                      <a:r>
                        <a:rPr lang="en-US" dirty="0" err="1"/>
                        <a:t>Geman</a:t>
                      </a:r>
                      <a:r>
                        <a:rPr lang="en-US" dirty="0"/>
                        <a:t> et al</a:t>
                      </a:r>
                      <a:endParaRPr lang="en-IN" dirty="0"/>
                    </a:p>
                  </a:txBody>
                  <a:tcPr/>
                </a:tc>
                <a:tc>
                  <a:txBody>
                    <a:bodyPr/>
                    <a:lstStyle/>
                    <a:p>
                      <a:r>
                        <a:rPr lang="en-US" dirty="0"/>
                        <a:t>2015</a:t>
                      </a:r>
                      <a:endParaRPr lang="en-IN" dirty="0"/>
                    </a:p>
                  </a:txBody>
                  <a:tcPr/>
                </a:tc>
                <a:tc>
                  <a:txBody>
                    <a:bodyPr/>
                    <a:lstStyle/>
                    <a:p>
                      <a:r>
                        <a:rPr lang="en-US" dirty="0"/>
                        <a:t>SVM,DNN</a:t>
                      </a:r>
                      <a:endParaRPr lang="en-IN" dirty="0"/>
                    </a:p>
                  </a:txBody>
                  <a:tcPr/>
                </a:tc>
                <a:tc>
                  <a:txBody>
                    <a:bodyPr/>
                    <a:lstStyle/>
                    <a:p>
                      <a:r>
                        <a:rPr lang="en-US" dirty="0"/>
                        <a:t>Voice data</a:t>
                      </a:r>
                      <a:endParaRPr lang="en-IN" dirty="0"/>
                    </a:p>
                  </a:txBody>
                  <a:tcPr/>
                </a:tc>
                <a:tc>
                  <a:txBody>
                    <a:bodyPr/>
                    <a:lstStyle/>
                    <a:p>
                      <a:r>
                        <a:rPr lang="en-US" dirty="0"/>
                        <a:t>SVM:AUC-0.9623</a:t>
                      </a:r>
                    </a:p>
                    <a:p>
                      <a:r>
                        <a:rPr lang="en-US" dirty="0"/>
                        <a:t>ANFIS:AUC-0.848</a:t>
                      </a:r>
                      <a:endParaRPr lang="en-IN" dirty="0"/>
                    </a:p>
                  </a:txBody>
                  <a:tcPr/>
                </a:tc>
                <a:extLst>
                  <a:ext uri="{0D108BD9-81ED-4DB2-BD59-A6C34878D82A}">
                    <a16:rowId xmlns:a16="http://schemas.microsoft.com/office/drawing/2014/main" val="4050144613"/>
                  </a:ext>
                </a:extLst>
              </a:tr>
              <a:tr h="1198357">
                <a:tc>
                  <a:txBody>
                    <a:bodyPr/>
                    <a:lstStyle/>
                    <a:p>
                      <a:r>
                        <a:rPr lang="en-US" dirty="0"/>
                        <a:t>3</a:t>
                      </a:r>
                      <a:endParaRPr lang="en-IN" dirty="0"/>
                    </a:p>
                  </a:txBody>
                  <a:tcPr/>
                </a:tc>
                <a:tc>
                  <a:txBody>
                    <a:bodyPr/>
                    <a:lstStyle/>
                    <a:p>
                      <a:r>
                        <a:rPr lang="en-US" dirty="0"/>
                        <a:t>Bo </a:t>
                      </a:r>
                      <a:r>
                        <a:rPr lang="en-US" dirty="0" err="1"/>
                        <a:t>Penga</a:t>
                      </a:r>
                      <a:r>
                        <a:rPr lang="en-US" dirty="0"/>
                        <a:t> et al</a:t>
                      </a:r>
                      <a:endParaRPr lang="en-IN" dirty="0"/>
                    </a:p>
                  </a:txBody>
                  <a:tcPr/>
                </a:tc>
                <a:tc>
                  <a:txBody>
                    <a:bodyPr/>
                    <a:lstStyle/>
                    <a:p>
                      <a:r>
                        <a:rPr lang="en-US" dirty="0"/>
                        <a:t>2015</a:t>
                      </a:r>
                      <a:endParaRPr lang="en-IN" dirty="0"/>
                    </a:p>
                  </a:txBody>
                  <a:tcPr/>
                </a:tc>
                <a:tc>
                  <a:txBody>
                    <a:bodyPr/>
                    <a:lstStyle/>
                    <a:p>
                      <a:r>
                        <a:rPr lang="en-US" dirty="0"/>
                        <a:t>T-</a:t>
                      </a:r>
                      <a:r>
                        <a:rPr lang="en-US" dirty="0" err="1"/>
                        <a:t>test,SVM</a:t>
                      </a:r>
                      <a:r>
                        <a:rPr lang="en-US" dirty="0"/>
                        <a:t> and Minimum Redundancy and Maximum Relevance</a:t>
                      </a:r>
                      <a:endParaRPr lang="en-IN" dirty="0"/>
                    </a:p>
                  </a:txBody>
                  <a:tcPr/>
                </a:tc>
                <a:tc>
                  <a:txBody>
                    <a:bodyPr/>
                    <a:lstStyle/>
                    <a:p>
                      <a:r>
                        <a:rPr lang="en-IN" dirty="0"/>
                        <a:t>Speech impairment data</a:t>
                      </a:r>
                    </a:p>
                  </a:txBody>
                  <a:tcPr/>
                </a:tc>
                <a:tc>
                  <a:txBody>
                    <a:bodyPr/>
                    <a:lstStyle/>
                    <a:p>
                      <a:r>
                        <a:rPr lang="en-US" dirty="0"/>
                        <a:t>Proposed method used multilevel ROI-based features and is observed better classification accuracy</a:t>
                      </a:r>
                      <a:endParaRPr lang="en-IN" dirty="0"/>
                    </a:p>
                  </a:txBody>
                  <a:tcPr/>
                </a:tc>
                <a:extLst>
                  <a:ext uri="{0D108BD9-81ED-4DB2-BD59-A6C34878D82A}">
                    <a16:rowId xmlns:a16="http://schemas.microsoft.com/office/drawing/2014/main" val="2281515786"/>
                  </a:ext>
                </a:extLst>
              </a:tr>
              <a:tr h="817425">
                <a:tc>
                  <a:txBody>
                    <a:bodyPr/>
                    <a:lstStyle/>
                    <a:p>
                      <a:r>
                        <a:rPr lang="en-US" dirty="0"/>
                        <a:t>4</a:t>
                      </a:r>
                      <a:endParaRPr lang="en-IN" dirty="0"/>
                    </a:p>
                  </a:txBody>
                  <a:tcPr/>
                </a:tc>
                <a:tc>
                  <a:txBody>
                    <a:bodyPr/>
                    <a:lstStyle/>
                    <a:p>
                      <a:r>
                        <a:rPr lang="en-IN" dirty="0"/>
                        <a:t>Othman Ibrahim </a:t>
                      </a:r>
                      <a:r>
                        <a:rPr lang="en-IN" dirty="0" err="1"/>
                        <a:t>Mehrbakhsh</a:t>
                      </a:r>
                      <a:r>
                        <a:rPr lang="en-IN" dirty="0"/>
                        <a:t> </a:t>
                      </a:r>
                      <a:r>
                        <a:rPr lang="en-IN" dirty="0" err="1"/>
                        <a:t>Nilashi</a:t>
                      </a:r>
                      <a:r>
                        <a:rPr lang="en-IN" dirty="0"/>
                        <a:t>, &amp; Ali </a:t>
                      </a:r>
                      <a:r>
                        <a:rPr lang="en-IN" dirty="0" err="1"/>
                        <a:t>Ahani</a:t>
                      </a:r>
                      <a:endParaRPr lang="en-IN" dirty="0"/>
                    </a:p>
                  </a:txBody>
                  <a:tcPr/>
                </a:tc>
                <a:tc>
                  <a:txBody>
                    <a:bodyPr/>
                    <a:lstStyle/>
                    <a:p>
                      <a:r>
                        <a:rPr lang="en-US" dirty="0"/>
                        <a:t>2016</a:t>
                      </a:r>
                      <a:endParaRPr lang="en-IN" dirty="0"/>
                    </a:p>
                  </a:txBody>
                  <a:tcPr/>
                </a:tc>
                <a:tc>
                  <a:txBody>
                    <a:bodyPr/>
                    <a:lstStyle/>
                    <a:p>
                      <a:r>
                        <a:rPr lang="en-US" dirty="0"/>
                        <a:t>PCA is used for feature selection, EM, ANFIS and Support Vector Regression (SVR)</a:t>
                      </a:r>
                      <a:endParaRPr lang="en-IN" dirty="0"/>
                    </a:p>
                  </a:txBody>
                  <a:tcPr/>
                </a:tc>
                <a:tc>
                  <a:txBody>
                    <a:bodyPr/>
                    <a:lstStyle/>
                    <a:p>
                      <a:r>
                        <a:rPr lang="en-US" dirty="0"/>
                        <a:t>Voice Data</a:t>
                      </a:r>
                      <a:endParaRPr lang="en-IN" dirty="0"/>
                    </a:p>
                  </a:txBody>
                  <a:tcPr/>
                </a:tc>
                <a:tc>
                  <a:txBody>
                    <a:bodyPr/>
                    <a:lstStyle/>
                    <a:p>
                      <a:r>
                        <a:rPr lang="en-IN" dirty="0"/>
                        <a:t>SVM:AUC-0.9623 </a:t>
                      </a:r>
                    </a:p>
                    <a:p>
                      <a:r>
                        <a:rPr lang="en-IN" dirty="0"/>
                        <a:t>ANFIS:AUC-0.848</a:t>
                      </a:r>
                    </a:p>
                  </a:txBody>
                  <a:tcPr/>
                </a:tc>
                <a:extLst>
                  <a:ext uri="{0D108BD9-81ED-4DB2-BD59-A6C34878D82A}">
                    <a16:rowId xmlns:a16="http://schemas.microsoft.com/office/drawing/2014/main" val="3755600578"/>
                  </a:ext>
                </a:extLst>
              </a:tr>
              <a:tr h="817425">
                <a:tc>
                  <a:txBody>
                    <a:bodyPr/>
                    <a:lstStyle/>
                    <a:p>
                      <a:r>
                        <a:rPr lang="en-US" dirty="0"/>
                        <a:t>5</a:t>
                      </a:r>
                      <a:endParaRPr lang="en-IN" dirty="0"/>
                    </a:p>
                  </a:txBody>
                  <a:tcPr/>
                </a:tc>
                <a:tc>
                  <a:txBody>
                    <a:bodyPr/>
                    <a:lstStyle/>
                    <a:p>
                      <a:r>
                        <a:rPr lang="en-IN" dirty="0"/>
                        <a:t>Hui-Ling Chen et al</a:t>
                      </a:r>
                    </a:p>
                  </a:txBody>
                  <a:tcPr/>
                </a:tc>
                <a:tc>
                  <a:txBody>
                    <a:bodyPr/>
                    <a:lstStyle/>
                    <a:p>
                      <a:r>
                        <a:rPr lang="en-US" dirty="0"/>
                        <a:t>2016</a:t>
                      </a:r>
                      <a:endParaRPr lang="en-IN" dirty="0"/>
                    </a:p>
                  </a:txBody>
                  <a:tcPr/>
                </a:tc>
                <a:tc>
                  <a:txBody>
                    <a:bodyPr/>
                    <a:lstStyle/>
                    <a:p>
                      <a:r>
                        <a:rPr lang="en-US" dirty="0"/>
                        <a:t>Extreme learning machine and kernel ELM</a:t>
                      </a:r>
                      <a:endParaRPr lang="en-IN" dirty="0"/>
                    </a:p>
                  </a:txBody>
                  <a:tcPr/>
                </a:tc>
                <a:tc>
                  <a:txBody>
                    <a:bodyPr/>
                    <a:lstStyle/>
                    <a:p>
                      <a:r>
                        <a:rPr lang="en-US" dirty="0"/>
                        <a:t>Speech samples</a:t>
                      </a:r>
                      <a:endParaRPr lang="en-IN" dirty="0"/>
                    </a:p>
                  </a:txBody>
                  <a:tcPr/>
                </a:tc>
                <a:tc>
                  <a:txBody>
                    <a:bodyPr/>
                    <a:lstStyle/>
                    <a:p>
                      <a:r>
                        <a:rPr lang="en-US" dirty="0"/>
                        <a:t>10- fold cross validation through 10 runs achieved 96.47% accuracy</a:t>
                      </a:r>
                      <a:endParaRPr lang="en-IN" dirty="0"/>
                    </a:p>
                  </a:txBody>
                  <a:tcPr/>
                </a:tc>
                <a:extLst>
                  <a:ext uri="{0D108BD9-81ED-4DB2-BD59-A6C34878D82A}">
                    <a16:rowId xmlns:a16="http://schemas.microsoft.com/office/drawing/2014/main" val="689835425"/>
                  </a:ext>
                </a:extLst>
              </a:tr>
            </a:tbl>
          </a:graphicData>
        </a:graphic>
      </p:graphicFrame>
    </p:spTree>
    <p:extLst>
      <p:ext uri="{BB962C8B-B14F-4D97-AF65-F5344CB8AC3E}">
        <p14:creationId xmlns:p14="http://schemas.microsoft.com/office/powerpoint/2010/main" val="171075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AD8BE9-2092-4626-89C9-71FEABA56C55}"/>
              </a:ext>
            </a:extLst>
          </p:cNvPr>
          <p:cNvGraphicFramePr>
            <a:graphicFrameLocks noGrp="1"/>
          </p:cNvGraphicFramePr>
          <p:nvPr/>
        </p:nvGraphicFramePr>
        <p:xfrm>
          <a:off x="905608" y="719664"/>
          <a:ext cx="10254958" cy="5581942"/>
        </p:xfrm>
        <a:graphic>
          <a:graphicData uri="http://schemas.openxmlformats.org/drawingml/2006/table">
            <a:tbl>
              <a:tblPr firstRow="1" bandRow="1"/>
              <a:tblGrid>
                <a:gridCol w="712177">
                  <a:extLst>
                    <a:ext uri="{9D8B030D-6E8A-4147-A177-3AD203B41FA5}">
                      <a16:colId xmlns:a16="http://schemas.microsoft.com/office/drawing/2014/main" val="1578602344"/>
                    </a:ext>
                  </a:extLst>
                </a:gridCol>
                <a:gridCol w="1616550">
                  <a:extLst>
                    <a:ext uri="{9D8B030D-6E8A-4147-A177-3AD203B41FA5}">
                      <a16:colId xmlns:a16="http://schemas.microsoft.com/office/drawing/2014/main" val="1494793493"/>
                    </a:ext>
                  </a:extLst>
                </a:gridCol>
                <a:gridCol w="628009">
                  <a:extLst>
                    <a:ext uri="{9D8B030D-6E8A-4147-A177-3AD203B41FA5}">
                      <a16:colId xmlns:a16="http://schemas.microsoft.com/office/drawing/2014/main" val="2456175786"/>
                    </a:ext>
                  </a:extLst>
                </a:gridCol>
                <a:gridCol w="2978071">
                  <a:extLst>
                    <a:ext uri="{9D8B030D-6E8A-4147-A177-3AD203B41FA5}">
                      <a16:colId xmlns:a16="http://schemas.microsoft.com/office/drawing/2014/main" val="4083608445"/>
                    </a:ext>
                  </a:extLst>
                </a:gridCol>
                <a:gridCol w="1941330">
                  <a:extLst>
                    <a:ext uri="{9D8B030D-6E8A-4147-A177-3AD203B41FA5}">
                      <a16:colId xmlns:a16="http://schemas.microsoft.com/office/drawing/2014/main" val="3343572602"/>
                    </a:ext>
                  </a:extLst>
                </a:gridCol>
                <a:gridCol w="2378821">
                  <a:extLst>
                    <a:ext uri="{9D8B030D-6E8A-4147-A177-3AD203B41FA5}">
                      <a16:colId xmlns:a16="http://schemas.microsoft.com/office/drawing/2014/main" val="4058632778"/>
                    </a:ext>
                  </a:extLst>
                </a:gridCol>
              </a:tblGrid>
              <a:tr h="817425">
                <a:tc>
                  <a:txBody>
                    <a:bodyPr/>
                    <a:lstStyle/>
                    <a:p>
                      <a:r>
                        <a:rPr lang="en-US" dirty="0"/>
                        <a:t>6</a:t>
                      </a:r>
                      <a:endParaRPr lang="en-IN" dirty="0"/>
                    </a:p>
                  </a:txBody>
                  <a:tcPr/>
                </a:tc>
                <a:tc>
                  <a:txBody>
                    <a:bodyPr/>
                    <a:lstStyle/>
                    <a:p>
                      <a:r>
                        <a:rPr lang="en-IN" dirty="0" err="1"/>
                        <a:t>Derya</a:t>
                      </a:r>
                      <a:r>
                        <a:rPr lang="en-IN" dirty="0"/>
                        <a:t> </a:t>
                      </a:r>
                      <a:r>
                        <a:rPr lang="en-IN" dirty="0" err="1"/>
                        <a:t>Avei</a:t>
                      </a:r>
                      <a:r>
                        <a:rPr lang="en-IN" dirty="0"/>
                        <a:t> and Akif </a:t>
                      </a:r>
                      <a:r>
                        <a:rPr lang="en-IN" dirty="0" err="1"/>
                        <a:t>Dogantekin</a:t>
                      </a:r>
                      <a:r>
                        <a:rPr lang="en-IN" dirty="0"/>
                        <a:t> et al </a:t>
                      </a:r>
                    </a:p>
                  </a:txBody>
                  <a:tcPr/>
                </a:tc>
                <a:tc>
                  <a:txBody>
                    <a:bodyPr/>
                    <a:lstStyle/>
                    <a:p>
                      <a:r>
                        <a:rPr lang="en-US" dirty="0"/>
                        <a:t>2016</a:t>
                      </a:r>
                      <a:endParaRPr lang="en-IN" dirty="0"/>
                    </a:p>
                  </a:txBody>
                  <a:tcPr/>
                </a:tc>
                <a:tc>
                  <a:txBody>
                    <a:bodyPr/>
                    <a:lstStyle/>
                    <a:p>
                      <a:r>
                        <a:rPr lang="en-US" dirty="0"/>
                        <a:t>Genetic Algorithm, wavelet kernel and Extreme Learning Machines(ELM)</a:t>
                      </a:r>
                      <a:endParaRPr lang="en-IN" dirty="0"/>
                    </a:p>
                  </a:txBody>
                  <a:tcPr/>
                </a:tc>
                <a:tc>
                  <a:txBody>
                    <a:bodyPr/>
                    <a:lstStyle/>
                    <a:p>
                      <a:r>
                        <a:rPr lang="en-US" dirty="0"/>
                        <a:t>Voice data</a:t>
                      </a:r>
                      <a:endParaRPr lang="en-IN" dirty="0"/>
                    </a:p>
                  </a:txBody>
                  <a:tcPr/>
                </a:tc>
                <a:tc>
                  <a:txBody>
                    <a:bodyPr/>
                    <a:lstStyle/>
                    <a:p>
                      <a:r>
                        <a:rPr lang="en-US" dirty="0"/>
                        <a:t>96.81%</a:t>
                      </a:r>
                      <a:endParaRPr lang="en-IN" dirty="0"/>
                    </a:p>
                  </a:txBody>
                  <a:tcPr/>
                </a:tc>
                <a:extLst>
                  <a:ext uri="{0D108BD9-81ED-4DB2-BD59-A6C34878D82A}">
                    <a16:rowId xmlns:a16="http://schemas.microsoft.com/office/drawing/2014/main" val="666864192"/>
                  </a:ext>
                </a:extLst>
              </a:tr>
              <a:tr h="817425">
                <a:tc>
                  <a:txBody>
                    <a:bodyPr/>
                    <a:lstStyle/>
                    <a:p>
                      <a:r>
                        <a:rPr lang="en-US" dirty="0"/>
                        <a:t>7</a:t>
                      </a:r>
                      <a:endParaRPr lang="en-IN" dirty="0"/>
                    </a:p>
                  </a:txBody>
                  <a:tcPr/>
                </a:tc>
                <a:tc>
                  <a:txBody>
                    <a:bodyPr/>
                    <a:lstStyle/>
                    <a:p>
                      <a:r>
                        <a:rPr lang="en-US" dirty="0"/>
                        <a:t>Thomas J. </a:t>
                      </a:r>
                      <a:r>
                        <a:rPr lang="en-US" dirty="0" err="1"/>
                        <a:t>Hirschauer</a:t>
                      </a:r>
                      <a:endParaRPr lang="en-IN" dirty="0"/>
                    </a:p>
                  </a:txBody>
                  <a:tcPr/>
                </a:tc>
                <a:tc>
                  <a:txBody>
                    <a:bodyPr/>
                    <a:lstStyle/>
                    <a:p>
                      <a:r>
                        <a:rPr lang="en-US" dirty="0"/>
                        <a:t>2015</a:t>
                      </a:r>
                      <a:endParaRPr lang="en-IN" dirty="0"/>
                    </a:p>
                  </a:txBody>
                  <a:tcPr/>
                </a:tc>
                <a:tc>
                  <a:txBody>
                    <a:bodyPr/>
                    <a:lstStyle/>
                    <a:p>
                      <a:r>
                        <a:rPr lang="en-US" dirty="0"/>
                        <a:t>EPNN (Enhanced Probabilistic Neural Network</a:t>
                      </a:r>
                      <a:endParaRPr lang="en-IN" dirty="0"/>
                    </a:p>
                  </a:txBody>
                  <a:tcPr/>
                </a:tc>
                <a:tc>
                  <a:txBody>
                    <a:bodyPr/>
                    <a:lstStyle/>
                    <a:p>
                      <a:r>
                        <a:rPr lang="en-US" dirty="0"/>
                        <a:t>Speech</a:t>
                      </a:r>
                      <a:endParaRPr lang="en-IN" dirty="0"/>
                    </a:p>
                  </a:txBody>
                  <a:tcPr/>
                </a:tc>
                <a:tc>
                  <a:txBody>
                    <a:bodyPr/>
                    <a:lstStyle/>
                    <a:p>
                      <a:r>
                        <a:rPr lang="en-US" dirty="0"/>
                        <a:t>98.6%</a:t>
                      </a:r>
                      <a:endParaRPr lang="en-IN" dirty="0"/>
                    </a:p>
                  </a:txBody>
                  <a:tcPr/>
                </a:tc>
                <a:extLst>
                  <a:ext uri="{0D108BD9-81ED-4DB2-BD59-A6C34878D82A}">
                    <a16:rowId xmlns:a16="http://schemas.microsoft.com/office/drawing/2014/main" val="1178918053"/>
                  </a:ext>
                </a:extLst>
              </a:tr>
              <a:tr h="817425">
                <a:tc>
                  <a:txBody>
                    <a:bodyPr/>
                    <a:lstStyle/>
                    <a:p>
                      <a:r>
                        <a:rPr lang="en-US" dirty="0"/>
                        <a:t>8</a:t>
                      </a:r>
                      <a:endParaRPr lang="en-IN" dirty="0"/>
                    </a:p>
                  </a:txBody>
                  <a:tcPr/>
                </a:tc>
                <a:tc>
                  <a:txBody>
                    <a:bodyPr/>
                    <a:lstStyle/>
                    <a:p>
                      <a:r>
                        <a:rPr lang="en-IN" dirty="0"/>
                        <a:t>Ligia Sousa et al</a:t>
                      </a:r>
                    </a:p>
                  </a:txBody>
                  <a:tcPr/>
                </a:tc>
                <a:tc>
                  <a:txBody>
                    <a:bodyPr/>
                    <a:lstStyle/>
                    <a:p>
                      <a:r>
                        <a:rPr lang="en-US" dirty="0"/>
                        <a:t>2019</a:t>
                      </a:r>
                      <a:endParaRPr lang="en-IN" dirty="0"/>
                    </a:p>
                  </a:txBody>
                  <a:tcPr/>
                </a:tc>
                <a:tc>
                  <a:txBody>
                    <a:bodyPr/>
                    <a:lstStyle/>
                    <a:p>
                      <a:r>
                        <a:rPr lang="en-US" dirty="0"/>
                        <a:t>DNN, KNN,PCA (for optimizing feature set)</a:t>
                      </a:r>
                      <a:endParaRPr lang="en-IN" dirty="0"/>
                    </a:p>
                  </a:txBody>
                  <a:tcPr/>
                </a:tc>
                <a:tc>
                  <a:txBody>
                    <a:bodyPr/>
                    <a:lstStyle/>
                    <a:p>
                      <a:r>
                        <a:rPr lang="en-US" dirty="0"/>
                        <a:t>Voice Samples</a:t>
                      </a:r>
                      <a:endParaRPr lang="en-IN" dirty="0"/>
                    </a:p>
                  </a:txBody>
                  <a:tcPr/>
                </a:tc>
                <a:tc>
                  <a:txBody>
                    <a:bodyPr/>
                    <a:lstStyle/>
                    <a:p>
                      <a:r>
                        <a:rPr lang="en-IN" dirty="0"/>
                        <a:t>93.4%for the binary classification ,84.7% for multiclass classification</a:t>
                      </a:r>
                    </a:p>
                  </a:txBody>
                  <a:tcPr/>
                </a:tc>
                <a:extLst>
                  <a:ext uri="{0D108BD9-81ED-4DB2-BD59-A6C34878D82A}">
                    <a16:rowId xmlns:a16="http://schemas.microsoft.com/office/drawing/2014/main" val="4050144613"/>
                  </a:ext>
                </a:extLst>
              </a:tr>
              <a:tr h="1198357">
                <a:tc>
                  <a:txBody>
                    <a:bodyPr/>
                    <a:lstStyle/>
                    <a:p>
                      <a:r>
                        <a:rPr lang="en-US" dirty="0"/>
                        <a:t>9</a:t>
                      </a:r>
                      <a:endParaRPr lang="en-IN" dirty="0"/>
                    </a:p>
                  </a:txBody>
                  <a:tcPr/>
                </a:tc>
                <a:tc>
                  <a:txBody>
                    <a:bodyPr/>
                    <a:lstStyle/>
                    <a:p>
                      <a:r>
                        <a:rPr lang="en-IN" dirty="0"/>
                        <a:t>Leandro A. </a:t>
                      </a:r>
                      <a:r>
                        <a:rPr lang="en-IN" dirty="0" err="1"/>
                        <a:t>Passos</a:t>
                      </a:r>
                      <a:endParaRPr lang="en-IN" dirty="0"/>
                    </a:p>
                  </a:txBody>
                  <a:tcPr/>
                </a:tc>
                <a:tc>
                  <a:txBody>
                    <a:bodyPr/>
                    <a:lstStyle/>
                    <a:p>
                      <a:r>
                        <a:rPr lang="en-US" dirty="0"/>
                        <a:t>2018</a:t>
                      </a:r>
                      <a:endParaRPr lang="en-IN" dirty="0"/>
                    </a:p>
                  </a:txBody>
                  <a:tcPr/>
                </a:tc>
                <a:tc>
                  <a:txBody>
                    <a:bodyPr/>
                    <a:lstStyle/>
                    <a:p>
                      <a:r>
                        <a:rPr lang="en-IN" dirty="0"/>
                        <a:t>ResNet-50, Optimum-Path Forest (OPF) classifier</a:t>
                      </a:r>
                    </a:p>
                  </a:txBody>
                  <a:tcPr/>
                </a:tc>
                <a:tc>
                  <a:txBody>
                    <a:bodyPr/>
                    <a:lstStyle/>
                    <a:p>
                      <a:r>
                        <a:rPr lang="en-US" dirty="0" err="1"/>
                        <a:t>HandPD</a:t>
                      </a:r>
                      <a:r>
                        <a:rPr lang="en-US" dirty="0"/>
                        <a:t> dataset speech</a:t>
                      </a:r>
                      <a:endParaRPr lang="en-IN" dirty="0"/>
                    </a:p>
                  </a:txBody>
                  <a:tcPr/>
                </a:tc>
                <a:tc>
                  <a:txBody>
                    <a:bodyPr/>
                    <a:lstStyle/>
                    <a:p>
                      <a:r>
                        <a:rPr lang="en-US" dirty="0"/>
                        <a:t>96% of identification rate using speech samples.</a:t>
                      </a:r>
                      <a:endParaRPr lang="en-IN" dirty="0"/>
                    </a:p>
                  </a:txBody>
                  <a:tcPr/>
                </a:tc>
                <a:extLst>
                  <a:ext uri="{0D108BD9-81ED-4DB2-BD59-A6C34878D82A}">
                    <a16:rowId xmlns:a16="http://schemas.microsoft.com/office/drawing/2014/main" val="2281515786"/>
                  </a:ext>
                </a:extLst>
              </a:tr>
              <a:tr h="817425">
                <a:tc>
                  <a:txBody>
                    <a:bodyPr/>
                    <a:lstStyle/>
                    <a:p>
                      <a:r>
                        <a:rPr lang="en-US" dirty="0"/>
                        <a:t>10</a:t>
                      </a:r>
                      <a:endParaRPr lang="en-IN" dirty="0"/>
                    </a:p>
                  </a:txBody>
                  <a:tcPr/>
                </a:tc>
                <a:tc>
                  <a:txBody>
                    <a:bodyPr/>
                    <a:lstStyle/>
                    <a:p>
                      <a:r>
                        <a:rPr lang="en-IN" dirty="0"/>
                        <a:t>Deepak Gupta</a:t>
                      </a:r>
                    </a:p>
                  </a:txBody>
                  <a:tcPr/>
                </a:tc>
                <a:tc>
                  <a:txBody>
                    <a:bodyPr/>
                    <a:lstStyle/>
                    <a:p>
                      <a:r>
                        <a:rPr lang="en-US" dirty="0"/>
                        <a:t>2018</a:t>
                      </a:r>
                      <a:endParaRPr lang="en-IN" dirty="0"/>
                    </a:p>
                  </a:txBody>
                  <a:tcPr/>
                </a:tc>
                <a:tc>
                  <a:txBody>
                    <a:bodyPr/>
                    <a:lstStyle/>
                    <a:p>
                      <a:r>
                        <a:rPr lang="en-US" dirty="0"/>
                        <a:t>Optimized cuttlefish algorithm Decision tree, KNN</a:t>
                      </a:r>
                      <a:endParaRPr lang="en-IN" dirty="0"/>
                    </a:p>
                  </a:txBody>
                  <a:tcPr/>
                </a:tc>
                <a:tc>
                  <a:txBody>
                    <a:bodyPr/>
                    <a:lstStyle/>
                    <a:p>
                      <a:r>
                        <a:rPr lang="en-US" dirty="0"/>
                        <a:t>Speech data and Handwritten data are used to evaluate the proposed model.</a:t>
                      </a:r>
                      <a:endParaRPr lang="en-IN" dirty="0"/>
                    </a:p>
                  </a:txBody>
                  <a:tcPr/>
                </a:tc>
                <a:tc>
                  <a:txBody>
                    <a:bodyPr/>
                    <a:lstStyle/>
                    <a:p>
                      <a:r>
                        <a:rPr lang="en-US" dirty="0"/>
                        <a:t>94% </a:t>
                      </a:r>
                      <a:endParaRPr lang="en-IN" dirty="0"/>
                    </a:p>
                  </a:txBody>
                  <a:tcPr/>
                </a:tc>
                <a:extLst>
                  <a:ext uri="{0D108BD9-81ED-4DB2-BD59-A6C34878D82A}">
                    <a16:rowId xmlns:a16="http://schemas.microsoft.com/office/drawing/2014/main" val="3755600578"/>
                  </a:ext>
                </a:extLst>
              </a:tr>
            </a:tbl>
          </a:graphicData>
        </a:graphic>
      </p:graphicFrame>
    </p:spTree>
    <p:extLst>
      <p:ext uri="{BB962C8B-B14F-4D97-AF65-F5344CB8AC3E}">
        <p14:creationId xmlns:p14="http://schemas.microsoft.com/office/powerpoint/2010/main" val="155050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AD8BE9-2092-4626-89C9-71FEABA56C55}"/>
              </a:ext>
            </a:extLst>
          </p:cNvPr>
          <p:cNvGraphicFramePr>
            <a:graphicFrameLocks noGrp="1"/>
          </p:cNvGraphicFramePr>
          <p:nvPr/>
        </p:nvGraphicFramePr>
        <p:xfrm>
          <a:off x="905608" y="719664"/>
          <a:ext cx="10254958" cy="6033607"/>
        </p:xfrm>
        <a:graphic>
          <a:graphicData uri="http://schemas.openxmlformats.org/drawingml/2006/table">
            <a:tbl>
              <a:tblPr firstRow="1" bandRow="1"/>
              <a:tblGrid>
                <a:gridCol w="712177">
                  <a:extLst>
                    <a:ext uri="{9D8B030D-6E8A-4147-A177-3AD203B41FA5}">
                      <a16:colId xmlns:a16="http://schemas.microsoft.com/office/drawing/2014/main" val="1578602344"/>
                    </a:ext>
                  </a:extLst>
                </a:gridCol>
                <a:gridCol w="1616550">
                  <a:extLst>
                    <a:ext uri="{9D8B030D-6E8A-4147-A177-3AD203B41FA5}">
                      <a16:colId xmlns:a16="http://schemas.microsoft.com/office/drawing/2014/main" val="1494793493"/>
                    </a:ext>
                  </a:extLst>
                </a:gridCol>
                <a:gridCol w="628009">
                  <a:extLst>
                    <a:ext uri="{9D8B030D-6E8A-4147-A177-3AD203B41FA5}">
                      <a16:colId xmlns:a16="http://schemas.microsoft.com/office/drawing/2014/main" val="2456175786"/>
                    </a:ext>
                  </a:extLst>
                </a:gridCol>
                <a:gridCol w="2978071">
                  <a:extLst>
                    <a:ext uri="{9D8B030D-6E8A-4147-A177-3AD203B41FA5}">
                      <a16:colId xmlns:a16="http://schemas.microsoft.com/office/drawing/2014/main" val="4083608445"/>
                    </a:ext>
                  </a:extLst>
                </a:gridCol>
                <a:gridCol w="1941330">
                  <a:extLst>
                    <a:ext uri="{9D8B030D-6E8A-4147-A177-3AD203B41FA5}">
                      <a16:colId xmlns:a16="http://schemas.microsoft.com/office/drawing/2014/main" val="3343572602"/>
                    </a:ext>
                  </a:extLst>
                </a:gridCol>
                <a:gridCol w="2378821">
                  <a:extLst>
                    <a:ext uri="{9D8B030D-6E8A-4147-A177-3AD203B41FA5}">
                      <a16:colId xmlns:a16="http://schemas.microsoft.com/office/drawing/2014/main" val="4058632778"/>
                    </a:ext>
                  </a:extLst>
                </a:gridCol>
              </a:tblGrid>
              <a:tr h="817425">
                <a:tc>
                  <a:txBody>
                    <a:bodyPr/>
                    <a:lstStyle/>
                    <a:p>
                      <a:r>
                        <a:rPr lang="en-US" dirty="0"/>
                        <a:t>11</a:t>
                      </a:r>
                      <a:endParaRPr lang="en-IN" dirty="0"/>
                    </a:p>
                  </a:txBody>
                  <a:tcPr/>
                </a:tc>
                <a:tc>
                  <a:txBody>
                    <a:bodyPr/>
                    <a:lstStyle/>
                    <a:p>
                      <a:r>
                        <a:rPr lang="en-IN" dirty="0"/>
                        <a:t>Shreya Bhat</a:t>
                      </a:r>
                    </a:p>
                  </a:txBody>
                  <a:tcPr/>
                </a:tc>
                <a:tc>
                  <a:txBody>
                    <a:bodyPr/>
                    <a:lstStyle/>
                    <a:p>
                      <a:r>
                        <a:rPr lang="en-US" dirty="0"/>
                        <a:t>2018</a:t>
                      </a:r>
                      <a:endParaRPr lang="en-IN" dirty="0"/>
                    </a:p>
                  </a:txBody>
                  <a:tcPr/>
                </a:tc>
                <a:tc>
                  <a:txBody>
                    <a:bodyPr/>
                    <a:lstStyle/>
                    <a:p>
                      <a:r>
                        <a:rPr lang="en-US" dirty="0"/>
                        <a:t>Along with advanced machine learning methods, Neuroimaging modalities also used</a:t>
                      </a:r>
                      <a:endParaRPr lang="en-IN" dirty="0"/>
                    </a:p>
                  </a:txBody>
                  <a:tcPr/>
                </a:tc>
                <a:tc>
                  <a:txBody>
                    <a:bodyPr/>
                    <a:lstStyle/>
                    <a:p>
                      <a:r>
                        <a:rPr lang="en-US" dirty="0"/>
                        <a:t>Image data. speech. MRI EEG</a:t>
                      </a:r>
                      <a:endParaRPr lang="en-IN" dirty="0"/>
                    </a:p>
                  </a:txBody>
                  <a:tcPr/>
                </a:tc>
                <a:tc>
                  <a:txBody>
                    <a:bodyPr/>
                    <a:lstStyle/>
                    <a:p>
                      <a:r>
                        <a:rPr lang="en-US" dirty="0"/>
                        <a:t>(Various implementations are discussed)</a:t>
                      </a:r>
                      <a:endParaRPr lang="en-IN" dirty="0"/>
                    </a:p>
                  </a:txBody>
                  <a:tcPr/>
                </a:tc>
                <a:extLst>
                  <a:ext uri="{0D108BD9-81ED-4DB2-BD59-A6C34878D82A}">
                    <a16:rowId xmlns:a16="http://schemas.microsoft.com/office/drawing/2014/main" val="666864192"/>
                  </a:ext>
                </a:extLst>
              </a:tr>
              <a:tr h="817425">
                <a:tc>
                  <a:txBody>
                    <a:bodyPr/>
                    <a:lstStyle/>
                    <a:p>
                      <a:r>
                        <a:rPr lang="en-US" dirty="0"/>
                        <a:t>12</a:t>
                      </a:r>
                      <a:endParaRPr lang="en-IN" dirty="0"/>
                    </a:p>
                  </a:txBody>
                  <a:tcPr/>
                </a:tc>
                <a:tc>
                  <a:txBody>
                    <a:bodyPr/>
                    <a:lstStyle/>
                    <a:p>
                      <a:r>
                        <a:rPr lang="en-US" dirty="0"/>
                        <a:t>Hariharan et al</a:t>
                      </a:r>
                      <a:endParaRPr lang="en-IN" dirty="0"/>
                    </a:p>
                  </a:txBody>
                  <a:tcPr/>
                </a:tc>
                <a:tc>
                  <a:txBody>
                    <a:bodyPr/>
                    <a:lstStyle/>
                    <a:p>
                      <a:r>
                        <a:rPr lang="en-US" dirty="0"/>
                        <a:t>2014</a:t>
                      </a:r>
                      <a:endParaRPr lang="en-IN" dirty="0"/>
                    </a:p>
                  </a:txBody>
                  <a:tcPr/>
                </a:tc>
                <a:tc>
                  <a:txBody>
                    <a:bodyPr/>
                    <a:lstStyle/>
                    <a:p>
                      <a:r>
                        <a:rPr lang="en-US" dirty="0"/>
                        <a:t>Gaussian mixture with PCA and LDA. SVM classifier</a:t>
                      </a:r>
                      <a:endParaRPr lang="en-IN" dirty="0"/>
                    </a:p>
                  </a:txBody>
                  <a:tcPr/>
                </a:tc>
                <a:tc>
                  <a:txBody>
                    <a:bodyPr/>
                    <a:lstStyle/>
                    <a:p>
                      <a:r>
                        <a:rPr lang="en-US" dirty="0"/>
                        <a:t>Speech data</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178918053"/>
                  </a:ext>
                </a:extLst>
              </a:tr>
              <a:tr h="817425">
                <a:tc>
                  <a:txBody>
                    <a:bodyPr/>
                    <a:lstStyle/>
                    <a:p>
                      <a:r>
                        <a:rPr lang="en-US" dirty="0"/>
                        <a:t>13</a:t>
                      </a:r>
                      <a:endParaRPr lang="en-IN" dirty="0"/>
                    </a:p>
                  </a:txBody>
                  <a:tcPr/>
                </a:tc>
                <a:tc>
                  <a:txBody>
                    <a:bodyPr/>
                    <a:lstStyle/>
                    <a:p>
                      <a:r>
                        <a:rPr lang="en-IN" dirty="0"/>
                        <a:t>Zhang et al</a:t>
                      </a:r>
                    </a:p>
                  </a:txBody>
                  <a:tcPr/>
                </a:tc>
                <a:tc>
                  <a:txBody>
                    <a:bodyPr/>
                    <a:lstStyle/>
                    <a:p>
                      <a:r>
                        <a:rPr lang="en-US" dirty="0"/>
                        <a:t>2019</a:t>
                      </a:r>
                      <a:endParaRPr lang="en-IN" dirty="0"/>
                    </a:p>
                  </a:txBody>
                  <a:tcPr/>
                </a:tc>
                <a:tc>
                  <a:txBody>
                    <a:bodyPr/>
                    <a:lstStyle/>
                    <a:p>
                      <a:r>
                        <a:rPr lang="en-US" dirty="0"/>
                        <a:t>Stacked autoencoders, KNN</a:t>
                      </a:r>
                      <a:endParaRPr lang="en-IN" dirty="0"/>
                    </a:p>
                  </a:txBody>
                  <a:tcPr/>
                </a:tc>
                <a:tc>
                  <a:txBody>
                    <a:bodyPr/>
                    <a:lstStyle/>
                    <a:p>
                      <a:r>
                        <a:rPr lang="en-US" dirty="0"/>
                        <a:t>Speech</a:t>
                      </a:r>
                      <a:endParaRPr lang="en-IN" dirty="0"/>
                    </a:p>
                  </a:txBody>
                  <a:tcPr/>
                </a:tc>
                <a:tc>
                  <a:txBody>
                    <a:bodyPr/>
                    <a:lstStyle/>
                    <a:p>
                      <a:r>
                        <a:rPr lang="en-IN" dirty="0"/>
                        <a:t>93.</a:t>
                      </a:r>
                      <a:r>
                        <a:rPr lang="en-US" dirty="0"/>
                        <a:t> In the range of 94-98%</a:t>
                      </a:r>
                      <a:endParaRPr lang="en-IN" dirty="0"/>
                    </a:p>
                  </a:txBody>
                  <a:tcPr/>
                </a:tc>
                <a:extLst>
                  <a:ext uri="{0D108BD9-81ED-4DB2-BD59-A6C34878D82A}">
                    <a16:rowId xmlns:a16="http://schemas.microsoft.com/office/drawing/2014/main" val="4050144613"/>
                  </a:ext>
                </a:extLst>
              </a:tr>
              <a:tr h="1198357">
                <a:tc>
                  <a:txBody>
                    <a:bodyPr/>
                    <a:lstStyle/>
                    <a:p>
                      <a:r>
                        <a:rPr lang="en-US" dirty="0"/>
                        <a:t>14</a:t>
                      </a:r>
                      <a:endParaRPr lang="en-IN" dirty="0"/>
                    </a:p>
                  </a:txBody>
                  <a:tcPr/>
                </a:tc>
                <a:tc>
                  <a:txBody>
                    <a:bodyPr/>
                    <a:lstStyle/>
                    <a:p>
                      <a:r>
                        <a:rPr lang="en-IN" dirty="0" err="1"/>
                        <a:t>Oung</a:t>
                      </a:r>
                      <a:r>
                        <a:rPr lang="en-IN" dirty="0"/>
                        <a:t> et al</a:t>
                      </a:r>
                    </a:p>
                  </a:txBody>
                  <a:tcPr/>
                </a:tc>
                <a:tc>
                  <a:txBody>
                    <a:bodyPr/>
                    <a:lstStyle/>
                    <a:p>
                      <a:r>
                        <a:rPr lang="en-US" dirty="0"/>
                        <a:t>2018</a:t>
                      </a:r>
                      <a:endParaRPr lang="en-IN" dirty="0"/>
                    </a:p>
                  </a:txBody>
                  <a:tcPr/>
                </a:tc>
                <a:tc>
                  <a:txBody>
                    <a:bodyPr/>
                    <a:lstStyle/>
                    <a:p>
                      <a:r>
                        <a:rPr lang="en-IN" dirty="0"/>
                        <a:t>ResNet-50, Optimum-Path Forest (OPF) classifier</a:t>
                      </a:r>
                    </a:p>
                  </a:txBody>
                  <a:tcPr/>
                </a:tc>
                <a:tc>
                  <a:txBody>
                    <a:bodyPr/>
                    <a:lstStyle/>
                    <a:p>
                      <a:r>
                        <a:rPr lang="en-US" dirty="0"/>
                        <a:t>Motion and Speech</a:t>
                      </a:r>
                      <a:endParaRPr lang="en-IN" dirty="0"/>
                    </a:p>
                  </a:txBody>
                  <a:tcPr/>
                </a:tc>
                <a:tc>
                  <a:txBody>
                    <a:bodyPr/>
                    <a:lstStyle/>
                    <a:p>
                      <a:r>
                        <a:rPr lang="en-US" dirty="0"/>
                        <a:t>KNN:93.26%</a:t>
                      </a:r>
                    </a:p>
                    <a:p>
                      <a:r>
                        <a:rPr lang="en-US" dirty="0"/>
                        <a:t>PNN:95.22%</a:t>
                      </a:r>
                    </a:p>
                    <a:p>
                      <a:r>
                        <a:rPr lang="en-US" dirty="0"/>
                        <a:t>ELM:95.93%</a:t>
                      </a:r>
                      <a:endParaRPr lang="en-IN" dirty="0"/>
                    </a:p>
                  </a:txBody>
                  <a:tcPr/>
                </a:tc>
                <a:extLst>
                  <a:ext uri="{0D108BD9-81ED-4DB2-BD59-A6C34878D82A}">
                    <a16:rowId xmlns:a16="http://schemas.microsoft.com/office/drawing/2014/main" val="2281515786"/>
                  </a:ext>
                </a:extLst>
              </a:tr>
              <a:tr h="817425">
                <a:tc>
                  <a:txBody>
                    <a:bodyPr/>
                    <a:lstStyle/>
                    <a:p>
                      <a:r>
                        <a:rPr lang="en-US" dirty="0"/>
                        <a:t>15</a:t>
                      </a:r>
                      <a:endParaRPr lang="en-IN" dirty="0"/>
                    </a:p>
                  </a:txBody>
                  <a:tcPr/>
                </a:tc>
                <a:tc>
                  <a:txBody>
                    <a:bodyPr/>
                    <a:lstStyle/>
                    <a:p>
                      <a:r>
                        <a:rPr lang="en-US" dirty="0" err="1"/>
                        <a:t>Indrajit</a:t>
                      </a:r>
                      <a:r>
                        <a:rPr lang="en-US" dirty="0"/>
                        <a:t> Mandal et al</a:t>
                      </a:r>
                      <a:endParaRPr lang="en-IN" dirty="0"/>
                    </a:p>
                  </a:txBody>
                  <a:tcPr/>
                </a:tc>
                <a:tc>
                  <a:txBody>
                    <a:bodyPr/>
                    <a:lstStyle/>
                    <a:p>
                      <a:r>
                        <a:rPr lang="en-US" dirty="0"/>
                        <a:t>2017</a:t>
                      </a:r>
                      <a:endParaRPr lang="en-IN" dirty="0"/>
                    </a:p>
                  </a:txBody>
                  <a:tcPr/>
                </a:tc>
                <a:tc>
                  <a:txBody>
                    <a:bodyPr/>
                    <a:lstStyle/>
                    <a:p>
                      <a:r>
                        <a:rPr lang="en-US" dirty="0"/>
                        <a:t>Multinomial logistic </a:t>
                      </a:r>
                      <a:r>
                        <a:rPr lang="en-US" dirty="0" err="1"/>
                        <a:t>regression,rotation</a:t>
                      </a:r>
                      <a:r>
                        <a:rPr lang="en-US" dirty="0"/>
                        <a:t> forest together with SVM and PCA,ANN </a:t>
                      </a:r>
                      <a:r>
                        <a:rPr lang="en-US" dirty="0" err="1"/>
                        <a:t>boostin</a:t>
                      </a:r>
                      <a:r>
                        <a:rPr lang="en-US" dirty="0"/>
                        <a:t> methods</a:t>
                      </a:r>
                      <a:endParaRPr lang="en-IN" dirty="0"/>
                    </a:p>
                  </a:txBody>
                  <a:tcPr/>
                </a:tc>
                <a:tc>
                  <a:txBody>
                    <a:bodyPr/>
                    <a:lstStyle/>
                    <a:p>
                      <a:r>
                        <a:rPr lang="en-US" dirty="0"/>
                        <a:t>Speech</a:t>
                      </a:r>
                      <a:endParaRPr lang="en-IN" dirty="0"/>
                    </a:p>
                  </a:txBody>
                  <a:tcPr/>
                </a:tc>
                <a:tc>
                  <a:txBody>
                    <a:bodyPr/>
                    <a:lstStyle/>
                    <a:p>
                      <a:r>
                        <a:rPr lang="en-US" dirty="0"/>
                        <a:t>100% accuracy achieved with sparse multinomial logistic regression and linear regression ,observed sensitivity:0.983 and specificity:0.996</a:t>
                      </a:r>
                      <a:endParaRPr lang="en-IN" dirty="0"/>
                    </a:p>
                  </a:txBody>
                  <a:tcPr/>
                </a:tc>
                <a:extLst>
                  <a:ext uri="{0D108BD9-81ED-4DB2-BD59-A6C34878D82A}">
                    <a16:rowId xmlns:a16="http://schemas.microsoft.com/office/drawing/2014/main" val="3755600578"/>
                  </a:ext>
                </a:extLst>
              </a:tr>
            </a:tbl>
          </a:graphicData>
        </a:graphic>
      </p:graphicFrame>
    </p:spTree>
    <p:extLst>
      <p:ext uri="{BB962C8B-B14F-4D97-AF65-F5344CB8AC3E}">
        <p14:creationId xmlns:p14="http://schemas.microsoft.com/office/powerpoint/2010/main" val="218274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9600"/>
              <a:buFont typeface="Algerian"/>
              <a:buNone/>
            </a:pPr>
            <a:r>
              <a:rPr lang="en-IN" sz="9600" dirty="0">
                <a:latin typeface="Algerian"/>
                <a:ea typeface="Algerian"/>
                <a:cs typeface="Algerian"/>
                <a:sym typeface="Algerian"/>
              </a:rPr>
              <a:t>Thank you</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574</Words>
  <Application>Microsoft Office PowerPoint</Application>
  <PresentationFormat>Widescreen</PresentationFormat>
  <Paragraphs>114</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Calibri</vt:lpstr>
      <vt:lpstr>Calibri Light</vt:lpstr>
      <vt:lpstr>Mongolian Baiti</vt:lpstr>
      <vt:lpstr>Times New Roman</vt:lpstr>
      <vt:lpstr>Office Theme</vt:lpstr>
      <vt:lpstr>Detecting Parkinsons Disease Using Machine Learning</vt:lpstr>
      <vt:lpstr>abstract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K.Surya Perumal</dc:creator>
  <cp:lastModifiedBy>K.Surya Perumal</cp:lastModifiedBy>
  <cp:revision>7</cp:revision>
  <dcterms:created xsi:type="dcterms:W3CDTF">2022-09-19T18:12:04Z</dcterms:created>
  <dcterms:modified xsi:type="dcterms:W3CDTF">2022-09-19T18:33:55Z</dcterms:modified>
</cp:coreProperties>
</file>