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69" r:id="rId3"/>
    <p:sldId id="261" r:id="rId4"/>
    <p:sldId id="258" r:id="rId5"/>
    <p:sldId id="259" r:id="rId6"/>
    <p:sldId id="266" r:id="rId7"/>
    <p:sldId id="260" r:id="rId8"/>
    <p:sldId id="262" r:id="rId9"/>
    <p:sldId id="263" r:id="rId10"/>
    <p:sldId id="264"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E0ACD5-19F1-4CA0-9BA8-91C7137C3775}"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083E6-72CC-453E-B097-0817E4234E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99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0ACD5-19F1-4CA0-9BA8-91C7137C3775}"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238210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0ACD5-19F1-4CA0-9BA8-91C7137C3775}"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126202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0ACD5-19F1-4CA0-9BA8-91C7137C3775}"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3028704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0ACD5-19F1-4CA0-9BA8-91C7137C3775}"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083E6-72CC-453E-B097-0817E4234E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94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E0ACD5-19F1-4CA0-9BA8-91C7137C3775}"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98453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E0ACD5-19F1-4CA0-9BA8-91C7137C3775}" type="datetimeFigureOut">
              <a:rPr lang="en-IN" smtClean="0"/>
              <a:t>05-09-2022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1974591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E0ACD5-19F1-4CA0-9BA8-91C7137C3775}" type="datetimeFigureOut">
              <a:rPr lang="en-IN" smtClean="0"/>
              <a:t>05-09-2022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143349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E0ACD5-19F1-4CA0-9BA8-91C7137C3775}" type="datetimeFigureOut">
              <a:rPr lang="en-IN" smtClean="0"/>
              <a:t>05-09-2022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356493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E0ACD5-19F1-4CA0-9BA8-91C7137C3775}" type="datetimeFigureOut">
              <a:rPr lang="en-IN" smtClean="0"/>
              <a:t>05-09-2022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0083E6-72CC-453E-B097-0817E4234E34}" type="slidenum">
              <a:rPr lang="en-IN" smtClean="0"/>
              <a:t>‹#›</a:t>
            </a:fld>
            <a:endParaRPr lang="en-IN"/>
          </a:p>
        </p:txBody>
      </p:sp>
    </p:spTree>
    <p:extLst>
      <p:ext uri="{BB962C8B-B14F-4D97-AF65-F5344CB8AC3E}">
        <p14:creationId xmlns:p14="http://schemas.microsoft.com/office/powerpoint/2010/main" val="394269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0ACD5-19F1-4CA0-9BA8-91C7137C3775}"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116069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E0ACD5-19F1-4CA0-9BA8-91C7137C3775}" type="datetimeFigureOut">
              <a:rPr lang="en-IN" smtClean="0"/>
              <a:t>05-09-2022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0083E6-72CC-453E-B097-0817E4234E3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103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6EB2-F3F1-4D06-C874-8D0440B75A5D}"/>
              </a:ext>
            </a:extLst>
          </p:cNvPr>
          <p:cNvSpPr>
            <a:spLocks noGrp="1"/>
          </p:cNvSpPr>
          <p:nvPr>
            <p:ph type="title" idx="4294967295"/>
          </p:nvPr>
        </p:nvSpPr>
        <p:spPr>
          <a:xfrm>
            <a:off x="1111880" y="491707"/>
            <a:ext cx="10113962" cy="1515344"/>
          </a:xfrm>
        </p:spPr>
        <p:txBody>
          <a:bodyPr>
            <a:normAutofit fontScale="90000"/>
          </a:bodyPr>
          <a:lstStyle/>
          <a:p>
            <a:r>
              <a:rPr lang="en-US" sz="5000" dirty="0">
                <a:latin typeface="Georgia" panose="02040502050405020303" pitchFamily="18" charset="0"/>
              </a:rPr>
              <a:t>Predicting the energy output of wind turbine based on weather condition</a:t>
            </a:r>
            <a:endParaRPr lang="en-IN" sz="5000" dirty="0">
              <a:latin typeface="Georgia" panose="02040502050405020303" pitchFamily="18" charset="0"/>
            </a:endParaRPr>
          </a:p>
        </p:txBody>
      </p:sp>
      <p:sp>
        <p:nvSpPr>
          <p:cNvPr id="6" name="Subtitle 2">
            <a:extLst>
              <a:ext uri="{FF2B5EF4-FFF2-40B4-BE49-F238E27FC236}">
                <a16:creationId xmlns:a16="http://schemas.microsoft.com/office/drawing/2014/main" id="{E6CFFCD9-724A-EF58-F6A9-5090D94C2135}"/>
              </a:ext>
            </a:extLst>
          </p:cNvPr>
          <p:cNvSpPr txBox="1">
            <a:spLocks/>
          </p:cNvSpPr>
          <p:nvPr/>
        </p:nvSpPr>
        <p:spPr>
          <a:xfrm>
            <a:off x="5762446" y="3312544"/>
            <a:ext cx="4602375" cy="258792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b="1" dirty="0">
                <a:latin typeface="Georgia" panose="02040502050405020303" pitchFamily="18" charset="0"/>
              </a:rPr>
              <a:t>TEAM MEMBERS</a:t>
            </a:r>
          </a:p>
          <a:p>
            <a:pPr algn="r"/>
            <a:r>
              <a:rPr lang="en-US" dirty="0">
                <a:latin typeface="Georgia" panose="02040502050405020303" pitchFamily="18" charset="0"/>
              </a:rPr>
              <a:t>NAGUL V - 1912083</a:t>
            </a:r>
          </a:p>
          <a:p>
            <a:pPr algn="r"/>
            <a:r>
              <a:rPr lang="en-IN" dirty="0">
                <a:latin typeface="Georgia" panose="02040502050405020303" pitchFamily="18" charset="0"/>
              </a:rPr>
              <a:t>RAHUL ASWIN R - 1912092</a:t>
            </a:r>
          </a:p>
          <a:p>
            <a:pPr algn="r"/>
            <a:r>
              <a:rPr lang="en-IN" dirty="0">
                <a:latin typeface="Georgia" panose="02040502050405020303" pitchFamily="18" charset="0"/>
              </a:rPr>
              <a:t>SANTHOSH RAJ K - 1912099</a:t>
            </a:r>
          </a:p>
          <a:p>
            <a:pPr algn="r"/>
            <a:r>
              <a:rPr lang="en-IN" dirty="0">
                <a:latin typeface="Georgia" panose="02040502050405020303" pitchFamily="18" charset="0"/>
              </a:rPr>
              <a:t>SRIRAM J - 1912111</a:t>
            </a:r>
          </a:p>
          <a:p>
            <a:endParaRPr lang="en-IN" dirty="0">
              <a:latin typeface="Georgia" panose="02040502050405020303" pitchFamily="18" charset="0"/>
            </a:endParaRPr>
          </a:p>
        </p:txBody>
      </p:sp>
      <p:sp>
        <p:nvSpPr>
          <p:cNvPr id="8" name="Subtitle 2">
            <a:extLst>
              <a:ext uri="{FF2B5EF4-FFF2-40B4-BE49-F238E27FC236}">
                <a16:creationId xmlns:a16="http://schemas.microsoft.com/office/drawing/2014/main" id="{15434557-C150-10D3-1851-D81D4F24822C}"/>
              </a:ext>
            </a:extLst>
          </p:cNvPr>
          <p:cNvSpPr txBox="1">
            <a:spLocks/>
          </p:cNvSpPr>
          <p:nvPr/>
        </p:nvSpPr>
        <p:spPr>
          <a:xfrm>
            <a:off x="1256580" y="3430438"/>
            <a:ext cx="5394386" cy="321773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Georgia" panose="02040502050405020303" pitchFamily="18" charset="0"/>
            </a:endParaRPr>
          </a:p>
        </p:txBody>
      </p:sp>
    </p:spTree>
    <p:extLst>
      <p:ext uri="{BB962C8B-B14F-4D97-AF65-F5344CB8AC3E}">
        <p14:creationId xmlns:p14="http://schemas.microsoft.com/office/powerpoint/2010/main" val="2832210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AE30-957B-F35D-9752-B875D217E41A}"/>
              </a:ext>
            </a:extLst>
          </p:cNvPr>
          <p:cNvSpPr>
            <a:spLocks noGrp="1"/>
          </p:cNvSpPr>
          <p:nvPr>
            <p:ph type="title"/>
          </p:nvPr>
        </p:nvSpPr>
        <p:spPr/>
        <p:txBody>
          <a:bodyPr>
            <a:noAutofit/>
          </a:bodyPr>
          <a:lstStyle/>
          <a:p>
            <a:pPr algn="l"/>
            <a:r>
              <a:rPr lang="en-US" sz="3700" b="0" i="0" dirty="0">
                <a:solidFill>
                  <a:srgbClr val="505050"/>
                </a:solidFill>
                <a:effectLst/>
                <a:latin typeface="Georgia" panose="02040502050405020303" pitchFamily="18" charset="0"/>
              </a:rPr>
              <a:t>Development of small domestic wind turbine with scoop and prediction of its annual power output</a:t>
            </a:r>
          </a:p>
        </p:txBody>
      </p:sp>
      <p:sp>
        <p:nvSpPr>
          <p:cNvPr id="3" name="Content Placeholder 2">
            <a:extLst>
              <a:ext uri="{FF2B5EF4-FFF2-40B4-BE49-F238E27FC236}">
                <a16:creationId xmlns:a16="http://schemas.microsoft.com/office/drawing/2014/main" id="{6C528CC4-C94D-AE1A-8BDE-813D9B407514}"/>
              </a:ext>
            </a:extLst>
          </p:cNvPr>
          <p:cNvSpPr>
            <a:spLocks noGrp="1"/>
          </p:cNvSpPr>
          <p:nvPr>
            <p:ph idx="1"/>
          </p:nvPr>
        </p:nvSpPr>
        <p:spPr/>
        <p:txBody>
          <a:bodyPr/>
          <a:lstStyle/>
          <a:p>
            <a:r>
              <a:rPr lang="en-IN" b="1" dirty="0">
                <a:latin typeface="Georgia" panose="02040502050405020303" pitchFamily="18" charset="0"/>
              </a:rPr>
              <a:t>Authors : </a:t>
            </a:r>
            <a:r>
              <a:rPr lang="en-IN" b="1" dirty="0" err="1">
                <a:latin typeface="Georgia" panose="02040502050405020303" pitchFamily="18" charset="0"/>
              </a:rPr>
              <a:t>F.Wang</a:t>
            </a:r>
            <a:r>
              <a:rPr lang="en-IN" b="1" dirty="0">
                <a:latin typeface="Georgia" panose="02040502050405020303" pitchFamily="18" charset="0"/>
              </a:rPr>
              <a:t>, </a:t>
            </a:r>
            <a:r>
              <a:rPr lang="en-IN" b="1" dirty="0" err="1">
                <a:latin typeface="Georgia" panose="02040502050405020303" pitchFamily="18" charset="0"/>
              </a:rPr>
              <a:t>L.Bai</a:t>
            </a:r>
            <a:r>
              <a:rPr lang="en-IN" b="1" dirty="0">
                <a:latin typeface="Georgia" panose="02040502050405020303" pitchFamily="18" charset="0"/>
              </a:rPr>
              <a:t>, </a:t>
            </a:r>
            <a:r>
              <a:rPr lang="en-IN" b="1" dirty="0" err="1">
                <a:latin typeface="Georgia" panose="02040502050405020303" pitchFamily="18" charset="0"/>
              </a:rPr>
              <a:t>J.Fletcher</a:t>
            </a:r>
            <a:r>
              <a:rPr lang="en-IN" b="1" dirty="0">
                <a:latin typeface="Georgia" panose="02040502050405020303" pitchFamily="18" charset="0"/>
              </a:rPr>
              <a:t>, </a:t>
            </a:r>
            <a:r>
              <a:rPr lang="en-IN" b="1" dirty="0" err="1">
                <a:latin typeface="Georgia" panose="02040502050405020303" pitchFamily="18" charset="0"/>
              </a:rPr>
              <a:t>J.Whiteford</a:t>
            </a:r>
            <a:r>
              <a:rPr lang="en-IN" b="1" dirty="0">
                <a:latin typeface="Georgia" panose="02040502050405020303" pitchFamily="18" charset="0"/>
              </a:rPr>
              <a:t>, </a:t>
            </a:r>
            <a:r>
              <a:rPr lang="en-IN" b="1" dirty="0" err="1">
                <a:latin typeface="Georgia" panose="02040502050405020303" pitchFamily="18" charset="0"/>
              </a:rPr>
              <a:t>D.Cullen</a:t>
            </a:r>
            <a:endParaRPr lang="en-IN" b="1" dirty="0">
              <a:latin typeface="Georgia" panose="02040502050405020303" pitchFamily="18" charset="0"/>
            </a:endParaRPr>
          </a:p>
          <a:p>
            <a:r>
              <a:rPr lang="en-US" dirty="0">
                <a:latin typeface="Georgia" panose="02040502050405020303" pitchFamily="18" charset="0"/>
              </a:rPr>
              <a:t>Based on an unperturbed airflow assumption and using a set of validated modelling methods, a series of activities were carried out to </a:t>
            </a:r>
            <a:r>
              <a:rPr lang="en-US" dirty="0" err="1">
                <a:latin typeface="Georgia" panose="02040502050405020303" pitchFamily="18" charset="0"/>
              </a:rPr>
              <a:t>optimise</a:t>
            </a:r>
            <a:r>
              <a:rPr lang="en-US" dirty="0">
                <a:latin typeface="Georgia" panose="02040502050405020303" pitchFamily="18" charset="0"/>
              </a:rPr>
              <a:t> an aerodynamic design of a small wind turbine for a built up area, where wind is significantly weaker and more turbulent than those open sites preferable for wind farms. These activities includes design of the blades using a FORTRAN code; design of the nose cones and nacelles, which then constituted the rotor along with the blades; </a:t>
            </a:r>
            <a:r>
              <a:rPr lang="en-US" dirty="0" err="1">
                <a:latin typeface="Georgia" panose="02040502050405020303" pitchFamily="18" charset="0"/>
              </a:rPr>
              <a:t>optimisation</a:t>
            </a:r>
            <a:r>
              <a:rPr lang="en-US" dirty="0">
                <a:latin typeface="Georgia" panose="02040502050405020303" pitchFamily="18" charset="0"/>
              </a:rPr>
              <a:t> of the rotor designs in the virtual wind tunnel developed in the first part of the study; and finally, estimation of the annual power output of this wind turbine calculated using hourly wind data of a real Scottish Weather Station. The predicted annual output of the </a:t>
            </a:r>
            <a:r>
              <a:rPr lang="en-US" dirty="0" err="1">
                <a:latin typeface="Georgia" panose="02040502050405020303" pitchFamily="18" charset="0"/>
              </a:rPr>
              <a:t>finalised</a:t>
            </a:r>
            <a:r>
              <a:rPr lang="en-US" dirty="0">
                <a:latin typeface="Georgia" panose="02040502050405020303" pitchFamily="18" charset="0"/>
              </a:rPr>
              <a:t> rotor was then compared with other commercial turbines and result was rather competitive.</a:t>
            </a:r>
            <a:endParaRPr lang="en-IN" dirty="0">
              <a:latin typeface="Georgia" panose="02040502050405020303" pitchFamily="18" charset="0"/>
            </a:endParaRPr>
          </a:p>
        </p:txBody>
      </p:sp>
    </p:spTree>
    <p:extLst>
      <p:ext uri="{BB962C8B-B14F-4D97-AF65-F5344CB8AC3E}">
        <p14:creationId xmlns:p14="http://schemas.microsoft.com/office/powerpoint/2010/main" val="157027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5BA5-2A1C-54FD-F1A7-AFFE70BDEDA7}"/>
              </a:ext>
            </a:extLst>
          </p:cNvPr>
          <p:cNvSpPr>
            <a:spLocks noGrp="1"/>
          </p:cNvSpPr>
          <p:nvPr>
            <p:ph type="title"/>
          </p:nvPr>
        </p:nvSpPr>
        <p:spPr/>
        <p:txBody>
          <a:bodyPr>
            <a:normAutofit fontScale="90000"/>
          </a:bodyPr>
          <a:lstStyle/>
          <a:p>
            <a:r>
              <a:rPr lang="en-US" b="0" i="0" dirty="0">
                <a:solidFill>
                  <a:srgbClr val="505050"/>
                </a:solidFill>
                <a:effectLst/>
                <a:latin typeface="Georgia" panose="02040502050405020303" pitchFamily="18" charset="0"/>
              </a:rPr>
              <a:t>Analysis of wind power generation and prediction using ANN: A case study</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8A6F9E17-507B-0110-B950-071554939DD2}"/>
              </a:ext>
            </a:extLst>
          </p:cNvPr>
          <p:cNvSpPr>
            <a:spLocks noGrp="1"/>
          </p:cNvSpPr>
          <p:nvPr>
            <p:ph idx="1"/>
          </p:nvPr>
        </p:nvSpPr>
        <p:spPr/>
        <p:txBody>
          <a:bodyPr>
            <a:normAutofit fontScale="85000" lnSpcReduction="10000"/>
          </a:bodyPr>
          <a:lstStyle/>
          <a:p>
            <a:r>
              <a:rPr lang="en-US" b="1" dirty="0">
                <a:latin typeface="Georgia" panose="02040502050405020303" pitchFamily="18" charset="0"/>
              </a:rPr>
              <a:t>Authors : </a:t>
            </a:r>
            <a:r>
              <a:rPr lang="en-IN" b="1" i="0" dirty="0">
                <a:solidFill>
                  <a:srgbClr val="2E2E2E"/>
                </a:solidFill>
                <a:effectLst/>
                <a:latin typeface="Georgia" panose="02040502050405020303" pitchFamily="18" charset="0"/>
              </a:rPr>
              <a:t>M. </a:t>
            </a:r>
            <a:r>
              <a:rPr lang="en-IN" b="1" i="0" dirty="0" err="1">
                <a:solidFill>
                  <a:srgbClr val="2E2E2E"/>
                </a:solidFill>
                <a:effectLst/>
                <a:latin typeface="Georgia" panose="02040502050405020303" pitchFamily="18" charset="0"/>
              </a:rPr>
              <a:t>Carolin</a:t>
            </a:r>
            <a:r>
              <a:rPr lang="en-IN" b="1" i="0" dirty="0">
                <a:solidFill>
                  <a:srgbClr val="2E2E2E"/>
                </a:solidFill>
                <a:effectLst/>
                <a:latin typeface="Georgia" panose="02040502050405020303" pitchFamily="18" charset="0"/>
              </a:rPr>
              <a:t> Mabel</a:t>
            </a:r>
            <a:r>
              <a:rPr lang="en-IN" b="1" i="0" dirty="0">
                <a:solidFill>
                  <a:srgbClr val="0C7DBB"/>
                </a:solidFill>
                <a:effectLst/>
                <a:latin typeface="Georgia" panose="02040502050405020303" pitchFamily="18" charset="0"/>
              </a:rPr>
              <a:t>, </a:t>
            </a:r>
            <a:r>
              <a:rPr lang="en-IN" b="1" i="0" dirty="0">
                <a:solidFill>
                  <a:srgbClr val="2E2E2E"/>
                </a:solidFill>
                <a:effectLst/>
                <a:latin typeface="Georgia" panose="02040502050405020303" pitchFamily="18" charset="0"/>
              </a:rPr>
              <a:t>E. Fernandez</a:t>
            </a:r>
            <a:endParaRPr lang="en-IN" b="1" i="0" dirty="0">
              <a:solidFill>
                <a:srgbClr val="0C7DBB"/>
              </a:solidFill>
              <a:effectLst/>
              <a:latin typeface="Georgia" panose="02040502050405020303" pitchFamily="18" charset="0"/>
            </a:endParaRPr>
          </a:p>
          <a:p>
            <a:pPr algn="just">
              <a:lnSpc>
                <a:spcPct val="110000"/>
              </a:lnSpc>
            </a:pPr>
            <a:r>
              <a:rPr lang="en-US" b="0" i="0" dirty="0">
                <a:solidFill>
                  <a:srgbClr val="2E2E2E"/>
                </a:solidFill>
                <a:effectLst/>
                <a:latin typeface="Georgia" panose="02040502050405020303" pitchFamily="18" charset="0"/>
              </a:rPr>
              <a:t>Many developing nations, such as India have embarked upon wind energy programs for areas experiencing high average wind speeds throughout the year. One of the states in India that is actively pursuing wind power generation programs is Tamil Nadu. Within this state, </a:t>
            </a:r>
            <a:r>
              <a:rPr lang="en-US" b="0" i="0" dirty="0" err="1">
                <a:solidFill>
                  <a:srgbClr val="2E2E2E"/>
                </a:solidFill>
                <a:effectLst/>
                <a:latin typeface="Georgia" panose="02040502050405020303" pitchFamily="18" charset="0"/>
              </a:rPr>
              <a:t>Muppandal</a:t>
            </a:r>
            <a:r>
              <a:rPr lang="en-US" b="0" i="0" dirty="0">
                <a:solidFill>
                  <a:srgbClr val="2E2E2E"/>
                </a:solidFill>
                <a:effectLst/>
                <a:latin typeface="Georgia" panose="02040502050405020303" pitchFamily="18" charset="0"/>
              </a:rPr>
              <a:t> area is one of the identified regions where wind farm concentration is high. Wind energy engineers are interested in studies that aim at assessing the output of wind farms, for which, artificial intelligence techniques can be usefully adapted. The present paper attempts to apply this concept for assessment of the wind energy output of wind farms in </a:t>
            </a:r>
            <a:r>
              <a:rPr lang="en-US" b="0" i="0" dirty="0" err="1">
                <a:solidFill>
                  <a:srgbClr val="2E2E2E"/>
                </a:solidFill>
                <a:effectLst/>
                <a:latin typeface="Georgia" panose="02040502050405020303" pitchFamily="18" charset="0"/>
              </a:rPr>
              <a:t>Muppandal</a:t>
            </a:r>
            <a:r>
              <a:rPr lang="en-US" b="0" i="0" dirty="0">
                <a:solidFill>
                  <a:srgbClr val="2E2E2E"/>
                </a:solidFill>
                <a:effectLst/>
                <a:latin typeface="Georgia" panose="02040502050405020303" pitchFamily="18" charset="0"/>
              </a:rPr>
              <a:t>, Tamil Nadu (India). Field data are collected from seven wind farms at this site over a period of 3 years from April 2002 to March 2005 and used for the analysis and prediction of power generation from wind farms. The model has been developed with the help of neural network methodology. It involves three input variables—wind speed, relative humidity and generation hours and one output variable-energy output of wind farms. The modeling is done using MATLAB toolbox. The model accuracy is evaluated by comparing the simulated results with the actual measured values at the wind farms and is found to be in good agreement.</a:t>
            </a:r>
            <a:endParaRPr lang="en-IN" dirty="0">
              <a:latin typeface="Georgia" panose="02040502050405020303" pitchFamily="18" charset="0"/>
            </a:endParaRPr>
          </a:p>
        </p:txBody>
      </p:sp>
    </p:spTree>
    <p:extLst>
      <p:ext uri="{BB962C8B-B14F-4D97-AF65-F5344CB8AC3E}">
        <p14:creationId xmlns:p14="http://schemas.microsoft.com/office/powerpoint/2010/main" val="3744793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465763-A5E7-329F-B1E9-208E5521CF96}"/>
              </a:ext>
            </a:extLst>
          </p:cNvPr>
          <p:cNvSpPr txBox="1">
            <a:spLocks/>
          </p:cNvSpPr>
          <p:nvPr/>
        </p:nvSpPr>
        <p:spPr>
          <a:xfrm>
            <a:off x="1097280" y="2622430"/>
            <a:ext cx="10058400" cy="170268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7200" dirty="0">
                <a:latin typeface="Georgia" panose="02040502050405020303" pitchFamily="18" charset="0"/>
              </a:rPr>
              <a:t>THANK YOU</a:t>
            </a:r>
            <a:endParaRPr lang="en-IN" sz="7200" dirty="0">
              <a:latin typeface="Georgia" panose="02040502050405020303" pitchFamily="18" charset="0"/>
            </a:endParaRPr>
          </a:p>
        </p:txBody>
      </p:sp>
    </p:spTree>
    <p:extLst>
      <p:ext uri="{BB962C8B-B14F-4D97-AF65-F5344CB8AC3E}">
        <p14:creationId xmlns:p14="http://schemas.microsoft.com/office/powerpoint/2010/main" val="333834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465763-A5E7-329F-B1E9-208E5521CF96}"/>
              </a:ext>
            </a:extLst>
          </p:cNvPr>
          <p:cNvSpPr txBox="1">
            <a:spLocks/>
          </p:cNvSpPr>
          <p:nvPr/>
        </p:nvSpPr>
        <p:spPr>
          <a:xfrm>
            <a:off x="985137" y="2104845"/>
            <a:ext cx="10058400" cy="170268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7200" dirty="0">
                <a:latin typeface="Georgia" panose="02040502050405020303" pitchFamily="18" charset="0"/>
              </a:rPr>
              <a:t>LITERATURE </a:t>
            </a:r>
          </a:p>
          <a:p>
            <a:pPr algn="ctr"/>
            <a:r>
              <a:rPr lang="en-US" sz="7200" dirty="0">
                <a:latin typeface="Georgia" panose="02040502050405020303" pitchFamily="18" charset="0"/>
              </a:rPr>
              <a:t>SURVEY</a:t>
            </a:r>
            <a:endParaRPr lang="en-IN" sz="7200" dirty="0">
              <a:latin typeface="Georgia" panose="02040502050405020303" pitchFamily="18" charset="0"/>
            </a:endParaRPr>
          </a:p>
        </p:txBody>
      </p:sp>
    </p:spTree>
    <p:extLst>
      <p:ext uri="{BB962C8B-B14F-4D97-AF65-F5344CB8AC3E}">
        <p14:creationId xmlns:p14="http://schemas.microsoft.com/office/powerpoint/2010/main" val="408303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2055-6FDA-6E15-2E50-A31B616A8796}"/>
              </a:ext>
            </a:extLst>
          </p:cNvPr>
          <p:cNvSpPr>
            <a:spLocks noGrp="1"/>
          </p:cNvSpPr>
          <p:nvPr>
            <p:ph type="title"/>
          </p:nvPr>
        </p:nvSpPr>
        <p:spPr/>
        <p:txBody>
          <a:bodyPr>
            <a:normAutofit/>
          </a:bodyPr>
          <a:lstStyle/>
          <a:p>
            <a:r>
              <a:rPr lang="en-US" dirty="0">
                <a:latin typeface="Georgia" panose="02040502050405020303" pitchFamily="18" charset="0"/>
              </a:rPr>
              <a:t>Forecast of Regional Power Output of Wind Turbines</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65D69426-D7BA-B522-5D43-0BE0BADB57AB}"/>
              </a:ext>
            </a:extLst>
          </p:cNvPr>
          <p:cNvSpPr>
            <a:spLocks noGrp="1"/>
          </p:cNvSpPr>
          <p:nvPr>
            <p:ph idx="1"/>
          </p:nvPr>
        </p:nvSpPr>
        <p:spPr/>
        <p:txBody>
          <a:bodyPr/>
          <a:lstStyle/>
          <a:p>
            <a:pPr algn="just"/>
            <a:r>
              <a:rPr lang="en-IN" b="1" dirty="0">
                <a:latin typeface="Georgia" panose="02040502050405020303" pitchFamily="18" charset="0"/>
              </a:rPr>
              <a:t>Authors : Hans Georg Beyer , </a:t>
            </a:r>
            <a:r>
              <a:rPr lang="en-IN" b="1" dirty="0" err="1">
                <a:latin typeface="Georgia" panose="02040502050405020303" pitchFamily="18" charset="0"/>
              </a:rPr>
              <a:t>Detlev</a:t>
            </a:r>
            <a:r>
              <a:rPr lang="en-IN" b="1" dirty="0">
                <a:latin typeface="Georgia" panose="02040502050405020303" pitchFamily="18" charset="0"/>
              </a:rPr>
              <a:t> Heinemann, Harald </a:t>
            </a:r>
            <a:r>
              <a:rPr lang="en-IN" b="1" dirty="0" err="1">
                <a:latin typeface="Georgia" panose="02040502050405020303" pitchFamily="18" charset="0"/>
              </a:rPr>
              <a:t>Mellinghoff</a:t>
            </a:r>
            <a:r>
              <a:rPr lang="en-IN" b="1" dirty="0">
                <a:latin typeface="Georgia" panose="02040502050405020303" pitchFamily="18" charset="0"/>
              </a:rPr>
              <a:t>,        Kai </a:t>
            </a:r>
            <a:r>
              <a:rPr lang="en-IN" b="1" dirty="0" err="1">
                <a:latin typeface="Georgia" panose="02040502050405020303" pitchFamily="18" charset="0"/>
              </a:rPr>
              <a:t>M¨onnich</a:t>
            </a:r>
            <a:r>
              <a:rPr lang="en-IN" b="1" dirty="0">
                <a:latin typeface="Georgia" panose="02040502050405020303" pitchFamily="18" charset="0"/>
              </a:rPr>
              <a:t>, Hans-Peter </a:t>
            </a:r>
            <a:r>
              <a:rPr lang="en-IN" b="1" dirty="0" err="1">
                <a:latin typeface="Georgia" panose="02040502050405020303" pitchFamily="18" charset="0"/>
              </a:rPr>
              <a:t>Waldl</a:t>
            </a:r>
            <a:endParaRPr lang="en-IN" b="1" dirty="0">
              <a:latin typeface="Georgia" panose="02040502050405020303" pitchFamily="18" charset="0"/>
            </a:endParaRPr>
          </a:p>
          <a:p>
            <a:pPr algn="just"/>
            <a:r>
              <a:rPr lang="en-US" dirty="0">
                <a:latin typeface="Georgia" panose="02040502050405020303" pitchFamily="18" charset="0"/>
              </a:rPr>
              <a:t>A method for predicting the power output of wind turbines connected to the public electricity grid will be introduced. Using this procedure it is possible to forecast – over a time horizon of 6 - 48 hours – the wind power to be expected. Base of the method are the operational, large scale wind field predictions of the numerical </a:t>
            </a:r>
            <a:r>
              <a:rPr lang="en-US" dirty="0" err="1">
                <a:latin typeface="Georgia" panose="02040502050405020303" pitchFamily="18" charset="0"/>
              </a:rPr>
              <a:t>Deutschlandmodell</a:t>
            </a:r>
            <a:r>
              <a:rPr lang="en-US" dirty="0">
                <a:latin typeface="Georgia" panose="02040502050405020303" pitchFamily="18" charset="0"/>
              </a:rPr>
              <a:t> of the </a:t>
            </a:r>
            <a:r>
              <a:rPr lang="en-US" dirty="0" err="1">
                <a:latin typeface="Georgia" panose="02040502050405020303" pitchFamily="18" charset="0"/>
              </a:rPr>
              <a:t>german</a:t>
            </a:r>
            <a:r>
              <a:rPr lang="en-US" dirty="0">
                <a:latin typeface="Georgia" panose="02040502050405020303" pitchFamily="18" charset="0"/>
              </a:rPr>
              <a:t> weather service DWD. For wind power forecast, these predictions have to be spatially refined. The local roughness and orography conditions have to be taken into consideration for this. The procedure has been used for wind and power prediction for several sites distributed over the northern part of Germany. The quality of the predictions will be discussed in comparison to measured values of a one-year database.</a:t>
            </a:r>
            <a:endParaRPr lang="en-IN" dirty="0">
              <a:latin typeface="Georgia" panose="02040502050405020303" pitchFamily="18" charset="0"/>
            </a:endParaRPr>
          </a:p>
        </p:txBody>
      </p:sp>
    </p:spTree>
    <p:extLst>
      <p:ext uri="{BB962C8B-B14F-4D97-AF65-F5344CB8AC3E}">
        <p14:creationId xmlns:p14="http://schemas.microsoft.com/office/powerpoint/2010/main" val="278526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B909-988C-14B3-0CAB-D714F4CD11DD}"/>
              </a:ext>
            </a:extLst>
          </p:cNvPr>
          <p:cNvSpPr>
            <a:spLocks noGrp="1"/>
          </p:cNvSpPr>
          <p:nvPr>
            <p:ph type="title"/>
          </p:nvPr>
        </p:nvSpPr>
        <p:spPr/>
        <p:txBody>
          <a:bodyPr>
            <a:normAutofit/>
          </a:bodyPr>
          <a:lstStyle/>
          <a:p>
            <a:r>
              <a:rPr lang="en-US" b="0" i="0" dirty="0">
                <a:solidFill>
                  <a:srgbClr val="333333"/>
                </a:solidFill>
                <a:effectLst/>
                <a:latin typeface="Georgia" panose="02040502050405020303" pitchFamily="18" charset="0"/>
              </a:rPr>
              <a:t>Using machine learning to predict wind turbine power output</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B811ADDF-CA57-7ABB-ABB7-92C1F3AB24CB}"/>
              </a:ext>
            </a:extLst>
          </p:cNvPr>
          <p:cNvSpPr>
            <a:spLocks noGrp="1"/>
          </p:cNvSpPr>
          <p:nvPr>
            <p:ph idx="1"/>
          </p:nvPr>
        </p:nvSpPr>
        <p:spPr/>
        <p:txBody>
          <a:bodyPr>
            <a:normAutofit fontScale="92500" lnSpcReduction="10000"/>
          </a:bodyPr>
          <a:lstStyle/>
          <a:p>
            <a:r>
              <a:rPr lang="en-IN" b="1" dirty="0">
                <a:latin typeface="Georgia" panose="02040502050405020303" pitchFamily="18" charset="0"/>
              </a:rPr>
              <a:t>Authors : </a:t>
            </a:r>
            <a:r>
              <a:rPr lang="en-US" b="1" i="0" dirty="0">
                <a:solidFill>
                  <a:srgbClr val="333333"/>
                </a:solidFill>
                <a:effectLst/>
                <a:latin typeface="Georgia" panose="02040502050405020303" pitchFamily="18" charset="0"/>
              </a:rPr>
              <a:t>A Clifton, L </a:t>
            </a:r>
            <a:r>
              <a:rPr lang="en-US" b="1" i="0" dirty="0" err="1">
                <a:solidFill>
                  <a:srgbClr val="333333"/>
                </a:solidFill>
                <a:effectLst/>
                <a:latin typeface="Georgia" panose="02040502050405020303" pitchFamily="18" charset="0"/>
              </a:rPr>
              <a:t>Kilcher</a:t>
            </a:r>
            <a:r>
              <a:rPr lang="en-US" b="1" i="0" dirty="0">
                <a:solidFill>
                  <a:srgbClr val="333333"/>
                </a:solidFill>
                <a:effectLst/>
                <a:latin typeface="Georgia" panose="02040502050405020303" pitchFamily="18" charset="0"/>
              </a:rPr>
              <a:t>, J K Lundquist and P Fleming</a:t>
            </a:r>
          </a:p>
          <a:p>
            <a:pPr marL="0" indent="0" algn="just">
              <a:lnSpc>
                <a:spcPct val="110000"/>
              </a:lnSpc>
              <a:buNone/>
            </a:pPr>
            <a:r>
              <a:rPr lang="en-US" b="0" i="0" dirty="0">
                <a:solidFill>
                  <a:srgbClr val="333333"/>
                </a:solidFill>
                <a:effectLst/>
                <a:latin typeface="Georgia" panose="02040502050405020303" pitchFamily="18" charset="0"/>
              </a:rPr>
              <a:t>Wind turbine power output is known to be a strong function of wind speed, but is also affected by turbulence and shear. In this work, new </a:t>
            </a:r>
            <a:r>
              <a:rPr lang="en-US" b="0" i="0" dirty="0" err="1">
                <a:solidFill>
                  <a:srgbClr val="333333"/>
                </a:solidFill>
                <a:effectLst/>
                <a:latin typeface="Georgia" panose="02040502050405020303" pitchFamily="18" charset="0"/>
              </a:rPr>
              <a:t>aerostructural</a:t>
            </a:r>
            <a:r>
              <a:rPr lang="en-US" b="0" i="0" dirty="0">
                <a:solidFill>
                  <a:srgbClr val="333333"/>
                </a:solidFill>
                <a:effectLst/>
                <a:latin typeface="Georgia" panose="02040502050405020303" pitchFamily="18" charset="0"/>
              </a:rPr>
              <a:t> simulations of a generic 1.5 MW turbine are used to rank atmospheric influences on power output. Most significant is the hub height wind speed, followed by hub height turbulence intensity and then wind speed shear across the rotor disk. These simulation data are used to train regression trees that predict the turbine response for any combination of wind speed, turbulence intensity, and wind shear that might be expected at a turbine site. For a randomly selected atmospheric condition, the accuracy of the regression tree power predictions is three times higher than that from the traditional power curve methodology. The regression tree method can also be applied to turbine test data and used to predict turbine performance at a new site. Such an approach could significantly reduce bias in power predictions that arise because of the different turbulence and shear at the new site, compared to the test site.</a:t>
            </a:r>
          </a:p>
        </p:txBody>
      </p:sp>
    </p:spTree>
    <p:extLst>
      <p:ext uri="{BB962C8B-B14F-4D97-AF65-F5344CB8AC3E}">
        <p14:creationId xmlns:p14="http://schemas.microsoft.com/office/powerpoint/2010/main" val="347929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CF63-087A-791B-104B-8E342D52C1FD}"/>
              </a:ext>
            </a:extLst>
          </p:cNvPr>
          <p:cNvSpPr>
            <a:spLocks noGrp="1"/>
          </p:cNvSpPr>
          <p:nvPr>
            <p:ph type="title"/>
          </p:nvPr>
        </p:nvSpPr>
        <p:spPr/>
        <p:txBody>
          <a:bodyPr>
            <a:normAutofit/>
          </a:bodyPr>
          <a:lstStyle/>
          <a:p>
            <a:r>
              <a:rPr lang="en-US" b="0" i="0" dirty="0">
                <a:solidFill>
                  <a:srgbClr val="505050"/>
                </a:solidFill>
                <a:effectLst/>
                <a:latin typeface="Georgia" panose="02040502050405020303" pitchFamily="18" charset="0"/>
              </a:rPr>
              <a:t>Short-term prediction of the power production from wind farms</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F2253877-BF97-A2A6-3D98-8786DDED8A54}"/>
              </a:ext>
            </a:extLst>
          </p:cNvPr>
          <p:cNvSpPr>
            <a:spLocks noGrp="1"/>
          </p:cNvSpPr>
          <p:nvPr>
            <p:ph idx="1"/>
          </p:nvPr>
        </p:nvSpPr>
        <p:spPr/>
        <p:txBody>
          <a:bodyPr/>
          <a:lstStyle/>
          <a:p>
            <a:r>
              <a:rPr lang="en-IN" b="1" dirty="0">
                <a:latin typeface="Georgia" panose="02040502050405020303" pitchFamily="18" charset="0"/>
              </a:rPr>
              <a:t>Author : </a:t>
            </a:r>
            <a:r>
              <a:rPr lang="en-IN" b="1" i="0" dirty="0">
                <a:solidFill>
                  <a:srgbClr val="2E2E2E"/>
                </a:solidFill>
                <a:effectLst/>
                <a:latin typeface="Georgia" panose="02040502050405020303" pitchFamily="18" charset="0"/>
              </a:rPr>
              <a:t>L. </a:t>
            </a:r>
            <a:r>
              <a:rPr lang="en-IN" b="1" i="0" dirty="0" err="1">
                <a:solidFill>
                  <a:srgbClr val="2E2E2E"/>
                </a:solidFill>
                <a:effectLst/>
                <a:latin typeface="Georgia" panose="02040502050405020303" pitchFamily="18" charset="0"/>
              </a:rPr>
              <a:t>Landberg</a:t>
            </a:r>
            <a:endParaRPr lang="en-IN" b="1" i="0" dirty="0">
              <a:solidFill>
                <a:srgbClr val="2E2E2E"/>
              </a:solidFill>
              <a:effectLst/>
              <a:latin typeface="Georgia" panose="02040502050405020303" pitchFamily="18" charset="0"/>
            </a:endParaRPr>
          </a:p>
          <a:p>
            <a:pPr algn="just"/>
            <a:r>
              <a:rPr lang="en-US" b="0" i="0" dirty="0">
                <a:solidFill>
                  <a:srgbClr val="2E2E2E"/>
                </a:solidFill>
                <a:effectLst/>
                <a:latin typeface="Georgia" panose="02040502050405020303" pitchFamily="18" charset="0"/>
              </a:rPr>
              <a:t>This paper describes a model for prediction of the power produced by wind farms connected to the electrical grid. The time frame is from 0 to 36 h ahead. The goal is to develop a model that can be integrated in the dispatching system at a utility. The physical basis of the model is the predictions generated from forecasts from the high-resolution limited area model (HIRLAM) of the Danish Meteorological Institute. These predictions are then made specific for individual sites (wind farms) by applying a matrix generated by the </a:t>
            </a:r>
            <a:r>
              <a:rPr lang="en-US" b="0" i="0" dirty="0" err="1">
                <a:solidFill>
                  <a:srgbClr val="2E2E2E"/>
                </a:solidFill>
                <a:effectLst/>
                <a:latin typeface="Georgia" panose="02040502050405020303" pitchFamily="18" charset="0"/>
              </a:rPr>
              <a:t>submodels</a:t>
            </a:r>
            <a:r>
              <a:rPr lang="en-US" b="0" i="0" dirty="0">
                <a:solidFill>
                  <a:srgbClr val="2E2E2E"/>
                </a:solidFill>
                <a:effectLst/>
                <a:latin typeface="Georgia" panose="02040502050405020303" pitchFamily="18" charset="0"/>
              </a:rPr>
              <a:t> of WA</a:t>
            </a:r>
            <a:r>
              <a:rPr lang="en-US" b="0" i="0" baseline="30000" dirty="0">
                <a:solidFill>
                  <a:srgbClr val="2E2E2E"/>
                </a:solidFill>
                <a:effectLst/>
                <a:latin typeface="Georgia" panose="02040502050405020303" pitchFamily="18" charset="0"/>
              </a:rPr>
              <a:t>S</a:t>
            </a:r>
            <a:r>
              <a:rPr lang="en-US" b="0" i="0" dirty="0">
                <a:solidFill>
                  <a:srgbClr val="2E2E2E"/>
                </a:solidFill>
                <a:effectLst/>
                <a:latin typeface="Georgia" panose="02040502050405020303" pitchFamily="18" charset="0"/>
              </a:rPr>
              <a:t>P (Wind Atlas Application and Analysis Program). To verify the model one year's worth of data from 17 wind farms have been used. The farms are located in Denmark on the Zealand (14) and Bornholm (3) islands and are all controlled by the Danish utility ELKRAFT/SK Power.</a:t>
            </a:r>
            <a:r>
              <a:rPr lang="en-IN" dirty="0">
                <a:latin typeface="Georgia" panose="02040502050405020303" pitchFamily="18" charset="0"/>
              </a:rPr>
              <a:t> </a:t>
            </a:r>
          </a:p>
        </p:txBody>
      </p:sp>
    </p:spTree>
    <p:extLst>
      <p:ext uri="{BB962C8B-B14F-4D97-AF65-F5344CB8AC3E}">
        <p14:creationId xmlns:p14="http://schemas.microsoft.com/office/powerpoint/2010/main" val="7773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A666-F82F-85C9-824E-C82F9A650413}"/>
              </a:ext>
            </a:extLst>
          </p:cNvPr>
          <p:cNvSpPr>
            <a:spLocks noGrp="1"/>
          </p:cNvSpPr>
          <p:nvPr>
            <p:ph type="title"/>
          </p:nvPr>
        </p:nvSpPr>
        <p:spPr/>
        <p:txBody>
          <a:bodyPr>
            <a:normAutofit fontScale="90000"/>
          </a:bodyPr>
          <a:lstStyle/>
          <a:p>
            <a:r>
              <a:rPr lang="en-US" b="0" i="0" dirty="0">
                <a:solidFill>
                  <a:srgbClr val="333333"/>
                </a:solidFill>
                <a:effectLst/>
                <a:latin typeface="Georgia" panose="02040502050405020303" pitchFamily="18" charset="0"/>
              </a:rPr>
              <a:t>Predicting the Energy Output of Wind Turbine Based on Weather Condition</a:t>
            </a:r>
            <a:endParaRPr lang="en-IN" dirty="0"/>
          </a:p>
        </p:txBody>
      </p:sp>
      <p:sp>
        <p:nvSpPr>
          <p:cNvPr id="3" name="Content Placeholder 2">
            <a:extLst>
              <a:ext uri="{FF2B5EF4-FFF2-40B4-BE49-F238E27FC236}">
                <a16:creationId xmlns:a16="http://schemas.microsoft.com/office/drawing/2014/main" id="{C0DA0DA3-F962-90D1-D9B5-E07B47715FFC}"/>
              </a:ext>
            </a:extLst>
          </p:cNvPr>
          <p:cNvSpPr>
            <a:spLocks noGrp="1"/>
          </p:cNvSpPr>
          <p:nvPr>
            <p:ph idx="1"/>
          </p:nvPr>
        </p:nvSpPr>
        <p:spPr/>
        <p:txBody>
          <a:bodyPr/>
          <a:lstStyle/>
          <a:p>
            <a:r>
              <a:rPr lang="en-IN" b="1" i="0" dirty="0">
                <a:solidFill>
                  <a:srgbClr val="333333"/>
                </a:solidFill>
                <a:effectLst/>
                <a:latin typeface="Georgia" panose="02040502050405020303" pitchFamily="18" charset="0"/>
              </a:rPr>
              <a:t>Authors : P. R. Anisha, C. Kishor Kumar Reddy, </a:t>
            </a:r>
            <a:r>
              <a:rPr lang="en-IN" b="1" i="0" dirty="0" err="1">
                <a:solidFill>
                  <a:srgbClr val="333333"/>
                </a:solidFill>
                <a:effectLst/>
                <a:latin typeface="Georgia" panose="02040502050405020303" pitchFamily="18" charset="0"/>
              </a:rPr>
              <a:t>Nuzhat</a:t>
            </a:r>
            <a:r>
              <a:rPr lang="en-IN" b="1" i="0" dirty="0">
                <a:solidFill>
                  <a:srgbClr val="333333"/>
                </a:solidFill>
                <a:effectLst/>
                <a:latin typeface="Georgia" panose="02040502050405020303" pitchFamily="18" charset="0"/>
              </a:rPr>
              <a:t> Yasmeen</a:t>
            </a:r>
          </a:p>
          <a:p>
            <a:pPr marL="0" indent="0" algn="just">
              <a:lnSpc>
                <a:spcPct val="100000"/>
              </a:lnSpc>
              <a:buNone/>
            </a:pPr>
            <a:r>
              <a:rPr lang="en-IN" b="1" dirty="0">
                <a:solidFill>
                  <a:srgbClr val="333333"/>
                </a:solidFill>
                <a:latin typeface="Georgia" panose="02040502050405020303" pitchFamily="18" charset="0"/>
              </a:rPr>
              <a:t>	</a:t>
            </a:r>
            <a:r>
              <a:rPr lang="en-US" b="0" i="0" dirty="0">
                <a:solidFill>
                  <a:srgbClr val="333333"/>
                </a:solidFill>
                <a:effectLst/>
                <a:latin typeface="Georgia" panose="02040502050405020303" pitchFamily="18" charset="0"/>
              </a:rPr>
              <a:t>Wind energy plays an increasing role in the supply of energy worldwide. The energy output of a wind farm is highly dependent on the weather conditions present at its site. If the output can be predicted more accurately, energy suppliers can coordinate the collaborative production of different energy sources more efficiently to avoid costly overproduction. In this paper, we take a computer science perspective on energy prediction based on weather data and analyze the important parameters as well as their correlation on the energy output. To deal with the interaction of the different parameters, we use random forest regression of machine learning algorithms. Our studies are carried out on publicly available weather and energy data for a wind farm. We report on the correlation of the different variables for the energy output. The model obtained for energy prediction gives a very reliable prediction of the energy output for supplied weather data.</a:t>
            </a:r>
            <a:endParaRPr lang="en-IN" b="1" i="0" dirty="0">
              <a:solidFill>
                <a:srgbClr val="333333"/>
              </a:solidFill>
              <a:effectLst/>
              <a:latin typeface="Georgia" panose="02040502050405020303" pitchFamily="18" charset="0"/>
            </a:endParaRPr>
          </a:p>
          <a:p>
            <a:endParaRPr lang="en-IN" b="1" i="0" dirty="0">
              <a:solidFill>
                <a:srgbClr val="333333"/>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72896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A6BE-FF42-0900-4472-E62A415363CE}"/>
              </a:ext>
            </a:extLst>
          </p:cNvPr>
          <p:cNvSpPr>
            <a:spLocks noGrp="1"/>
          </p:cNvSpPr>
          <p:nvPr>
            <p:ph type="title"/>
          </p:nvPr>
        </p:nvSpPr>
        <p:spPr/>
        <p:txBody>
          <a:bodyPr>
            <a:normAutofit/>
          </a:bodyPr>
          <a:lstStyle/>
          <a:p>
            <a:r>
              <a:rPr lang="en-US" i="0" dirty="0">
                <a:solidFill>
                  <a:srgbClr val="505050"/>
                </a:solidFill>
                <a:effectLst/>
                <a:latin typeface="Georgia" panose="02040502050405020303" pitchFamily="18" charset="0"/>
              </a:rPr>
              <a:t>Predicting the energy output of wind farms based on weather data</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9E454976-7773-29C8-2723-589779A3351D}"/>
              </a:ext>
            </a:extLst>
          </p:cNvPr>
          <p:cNvSpPr>
            <a:spLocks noGrp="1"/>
          </p:cNvSpPr>
          <p:nvPr>
            <p:ph idx="1"/>
          </p:nvPr>
        </p:nvSpPr>
        <p:spPr/>
        <p:txBody>
          <a:bodyPr>
            <a:normAutofit fontScale="92500" lnSpcReduction="10000"/>
          </a:bodyPr>
          <a:lstStyle/>
          <a:p>
            <a:r>
              <a:rPr lang="en-IN" b="1" dirty="0">
                <a:latin typeface="Georgia" panose="02040502050405020303" pitchFamily="18" charset="0"/>
              </a:rPr>
              <a:t>Authors: </a:t>
            </a:r>
            <a:r>
              <a:rPr lang="en-IN" b="1" i="0" dirty="0">
                <a:solidFill>
                  <a:srgbClr val="2E2E2E"/>
                </a:solidFill>
                <a:effectLst/>
                <a:latin typeface="Georgia" panose="02040502050405020303" pitchFamily="18" charset="0"/>
              </a:rPr>
              <a:t>Ekaterina </a:t>
            </a:r>
            <a:r>
              <a:rPr lang="en-IN" b="1" i="0" dirty="0" err="1">
                <a:solidFill>
                  <a:srgbClr val="2E2E2E"/>
                </a:solidFill>
                <a:effectLst/>
                <a:latin typeface="Georgia" panose="02040502050405020303" pitchFamily="18" charset="0"/>
              </a:rPr>
              <a:t>Vladislavleva</a:t>
            </a:r>
            <a:r>
              <a:rPr lang="en-IN" b="1" i="0" dirty="0">
                <a:solidFill>
                  <a:srgbClr val="2E2E2E"/>
                </a:solidFill>
                <a:effectLst/>
                <a:latin typeface="Georgia" panose="02040502050405020303" pitchFamily="18" charset="0"/>
              </a:rPr>
              <a:t>, Tobias Friedrich, Frank Neumann, Markus Wagner</a:t>
            </a:r>
          </a:p>
          <a:p>
            <a:pPr algn="just">
              <a:lnSpc>
                <a:spcPct val="110000"/>
              </a:lnSpc>
            </a:pPr>
            <a:r>
              <a:rPr lang="en-US" b="0" i="0" dirty="0">
                <a:solidFill>
                  <a:srgbClr val="2E2E2E"/>
                </a:solidFill>
                <a:effectLst/>
                <a:latin typeface="Georgia" panose="02040502050405020303" pitchFamily="18" charset="0"/>
              </a:rPr>
              <a:t>Wind energy plays an increasing role in the supply of energy world wide. The energy output of a wind farm is highly dependent on the weather conditions present at its site. If the output can be predicted more accurately, energy suppliers can coordinate the collaborative production of different energy sources more efficiently to avoid costly overproduction. In this paper, we take a computer science perspective on energy prediction based on weather data and analyze the important parameters as well as their correlation on the energy output. To deal with the interaction of the different parameters, we use symbolic regression based on the genetic programming tool </a:t>
            </a:r>
            <a:r>
              <a:rPr lang="en-US" b="0" i="0" dirty="0" err="1">
                <a:solidFill>
                  <a:srgbClr val="2E2E2E"/>
                </a:solidFill>
                <a:effectLst/>
                <a:latin typeface="Georgia" panose="02040502050405020303" pitchFamily="18" charset="0"/>
              </a:rPr>
              <a:t>DataModeler</a:t>
            </a:r>
            <a:r>
              <a:rPr lang="en-US" b="0" i="0" dirty="0">
                <a:solidFill>
                  <a:srgbClr val="2E2E2E"/>
                </a:solidFill>
                <a:effectLst/>
                <a:latin typeface="Georgia" panose="02040502050405020303" pitchFamily="18" charset="0"/>
              </a:rPr>
              <a:t>. Our studies are carried out on publicly available weather and energy data for a wind farm in Australia. We report on the correlation of the different variables for the energy output. The model obtained for energy prediction gives a very reliable prediction of the energy output for newly supplied weather data.</a:t>
            </a:r>
            <a:endParaRPr lang="en-IN" b="0" i="0" dirty="0">
              <a:solidFill>
                <a:srgbClr val="2E2E2E"/>
              </a:solidFill>
              <a:effectLst/>
              <a:latin typeface="Georgia" panose="02040502050405020303" pitchFamily="18" charset="0"/>
            </a:endParaRPr>
          </a:p>
        </p:txBody>
      </p:sp>
    </p:spTree>
    <p:extLst>
      <p:ext uri="{BB962C8B-B14F-4D97-AF65-F5344CB8AC3E}">
        <p14:creationId xmlns:p14="http://schemas.microsoft.com/office/powerpoint/2010/main" val="272481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6DC2-CA29-3BEF-A777-995C00D24CDB}"/>
              </a:ext>
            </a:extLst>
          </p:cNvPr>
          <p:cNvSpPr>
            <a:spLocks noGrp="1"/>
          </p:cNvSpPr>
          <p:nvPr>
            <p:ph type="title"/>
          </p:nvPr>
        </p:nvSpPr>
        <p:spPr/>
        <p:txBody>
          <a:bodyPr>
            <a:normAutofit/>
          </a:bodyPr>
          <a:lstStyle/>
          <a:p>
            <a:r>
              <a:rPr lang="en-US" dirty="0">
                <a:latin typeface="Georgia" panose="02040502050405020303" pitchFamily="18" charset="0"/>
              </a:rPr>
              <a:t>Short-Term Prediction of Wind Farm Power : A Data Mining Approach</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93D373F2-F5AF-1DCB-8D0F-39BECCA59D5C}"/>
              </a:ext>
            </a:extLst>
          </p:cNvPr>
          <p:cNvSpPr>
            <a:spLocks noGrp="1"/>
          </p:cNvSpPr>
          <p:nvPr>
            <p:ph idx="1"/>
          </p:nvPr>
        </p:nvSpPr>
        <p:spPr/>
        <p:txBody>
          <a:bodyPr/>
          <a:lstStyle/>
          <a:p>
            <a:pPr algn="l"/>
            <a:r>
              <a:rPr lang="en-IN" b="1" dirty="0">
                <a:latin typeface="Georgia" panose="02040502050405020303" pitchFamily="18" charset="0"/>
              </a:rPr>
              <a:t>Authors : </a:t>
            </a:r>
            <a:r>
              <a:rPr lang="en-IN" b="1" dirty="0">
                <a:solidFill>
                  <a:srgbClr val="111111"/>
                </a:solidFill>
                <a:latin typeface="Georgia" panose="02040502050405020303" pitchFamily="18" charset="0"/>
              </a:rPr>
              <a:t>Andrew </a:t>
            </a:r>
            <a:r>
              <a:rPr lang="en-IN" b="1" dirty="0" err="1">
                <a:solidFill>
                  <a:srgbClr val="111111"/>
                </a:solidFill>
                <a:latin typeface="Georgia" panose="02040502050405020303" pitchFamily="18" charset="0"/>
              </a:rPr>
              <a:t>Kusiak</a:t>
            </a:r>
            <a:r>
              <a:rPr lang="en-IN" b="1" dirty="0">
                <a:solidFill>
                  <a:srgbClr val="111111"/>
                </a:solidFill>
                <a:latin typeface="Georgia" panose="02040502050405020303" pitchFamily="18" charset="0"/>
              </a:rPr>
              <a:t>, Haiyang Zheng, </a:t>
            </a:r>
            <a:r>
              <a:rPr lang="en-IN" b="1" dirty="0" err="1">
                <a:solidFill>
                  <a:srgbClr val="111111"/>
                </a:solidFill>
                <a:latin typeface="Georgia" panose="02040502050405020303" pitchFamily="18" charset="0"/>
              </a:rPr>
              <a:t>Zhe</a:t>
            </a:r>
            <a:r>
              <a:rPr lang="en-IN" b="1" dirty="0">
                <a:solidFill>
                  <a:srgbClr val="111111"/>
                </a:solidFill>
                <a:latin typeface="Georgia" panose="02040502050405020303" pitchFamily="18" charset="0"/>
              </a:rPr>
              <a:t> Song</a:t>
            </a:r>
          </a:p>
          <a:p>
            <a:pPr algn="just"/>
            <a:r>
              <a:rPr lang="en-US" b="0" i="0" dirty="0">
                <a:solidFill>
                  <a:srgbClr val="333333"/>
                </a:solidFill>
                <a:effectLst/>
                <a:latin typeface="Georgia" panose="02040502050405020303" pitchFamily="18" charset="0"/>
              </a:rPr>
              <a:t>This paper examines time series models for predicting the power of a wind farm at different time scales, i.e., 10-min and hour-long intervals. The time series models are built with data mining algorithms. Five different data mining algorithms have been tested on various wind farm datasets. Two of the five algorithms performed particularly well. The support vector machine regression algorithm provides accurate predictions of wind power and wind speed at 10-min intervals up to 1 h into the future, while the multilayer perceptron algorithm is accurate in predicting power over hour-long intervals up to 4 h ahead. Wind speed can be predicted fairly accurately based on its historical values; however, the power cannot be accurately determined given a power curve model and the predicted wind speed. Test computational results of all time series models and data mining algorithms are discussed. The tests were performed on data generated at a wind farm of 100 turbines. Suggestions for future research are provided.</a:t>
            </a:r>
            <a:endParaRPr lang="en-IN" b="1" i="0" dirty="0">
              <a:effectLst/>
              <a:latin typeface="Georgia" panose="02040502050405020303" pitchFamily="18" charset="0"/>
            </a:endParaRPr>
          </a:p>
        </p:txBody>
      </p:sp>
    </p:spTree>
    <p:extLst>
      <p:ext uri="{BB962C8B-B14F-4D97-AF65-F5344CB8AC3E}">
        <p14:creationId xmlns:p14="http://schemas.microsoft.com/office/powerpoint/2010/main" val="384458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7D81-8933-8222-69B8-9AF61EA2918E}"/>
              </a:ext>
            </a:extLst>
          </p:cNvPr>
          <p:cNvSpPr>
            <a:spLocks noGrp="1"/>
          </p:cNvSpPr>
          <p:nvPr>
            <p:ph type="title"/>
          </p:nvPr>
        </p:nvSpPr>
        <p:spPr/>
        <p:txBody>
          <a:bodyPr>
            <a:normAutofit/>
          </a:bodyPr>
          <a:lstStyle/>
          <a:p>
            <a:r>
              <a:rPr lang="en-US" dirty="0">
                <a:latin typeface="Georgia" panose="02040502050405020303" pitchFamily="18" charset="0"/>
              </a:rPr>
              <a:t>Virtual Models for Prediction of Wind Turbine Parameters</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77C54104-5090-311C-450C-1C9D8195B322}"/>
              </a:ext>
            </a:extLst>
          </p:cNvPr>
          <p:cNvSpPr>
            <a:spLocks noGrp="1"/>
          </p:cNvSpPr>
          <p:nvPr>
            <p:ph idx="1"/>
          </p:nvPr>
        </p:nvSpPr>
        <p:spPr/>
        <p:txBody>
          <a:bodyPr/>
          <a:lstStyle/>
          <a:p>
            <a:pPr algn="l"/>
            <a:r>
              <a:rPr lang="en-IN" b="1" dirty="0">
                <a:latin typeface="Georgia" panose="02040502050405020303" pitchFamily="18" charset="0"/>
              </a:rPr>
              <a:t>Authors : Andrew </a:t>
            </a:r>
            <a:r>
              <a:rPr lang="en-IN" b="1" dirty="0" err="1">
                <a:latin typeface="Georgia" panose="02040502050405020303" pitchFamily="18" charset="0"/>
              </a:rPr>
              <a:t>Kusiak</a:t>
            </a:r>
            <a:r>
              <a:rPr lang="en-IN" b="1" dirty="0">
                <a:latin typeface="Georgia" panose="02040502050405020303" pitchFamily="18" charset="0"/>
              </a:rPr>
              <a:t> and </a:t>
            </a:r>
            <a:r>
              <a:rPr lang="en-IN" b="1" dirty="0" err="1">
                <a:latin typeface="Georgia" panose="02040502050405020303" pitchFamily="18" charset="0"/>
              </a:rPr>
              <a:t>Wenyan</a:t>
            </a:r>
            <a:r>
              <a:rPr lang="en-IN" b="1" dirty="0">
                <a:latin typeface="Georgia" panose="02040502050405020303" pitchFamily="18" charset="0"/>
              </a:rPr>
              <a:t> Li</a:t>
            </a:r>
          </a:p>
          <a:p>
            <a:pPr algn="just"/>
            <a:r>
              <a:rPr lang="en-US" b="0" i="0" dirty="0">
                <a:solidFill>
                  <a:srgbClr val="333333"/>
                </a:solidFill>
                <a:effectLst/>
                <a:latin typeface="Georgia" panose="02040502050405020303" pitchFamily="18" charset="0"/>
              </a:rPr>
              <a:t>In this paper, a data-driven methodology for the development of virtual models of a wind turbine is presented. To demonstrate the proposed methodology, two parameters of the wind turbine have been selected for modeling, namely, power output and rotor speed. A virtual model for each of the two parameters is developed and tested with data collected at a wind farm. Both models consider controllable and noncontrollable parameters of the wind turbine, as well as the delay effect of wind speed and other parameters. To mitigate data bias of each virtual model and ensure its robustness, a training set is assembled from ten randomly selected turbines. The performance of a virtual model is largely determined by the input parameters selected and the data mining algorithms used to extract the model. Several data mining algorithms for parameter selection and model extraction are analyzed. The research presented in the paper is illustrated with computational results</a:t>
            </a:r>
            <a:endParaRPr lang="en-IN" dirty="0">
              <a:latin typeface="Georgia" panose="02040502050405020303" pitchFamily="18" charset="0"/>
            </a:endParaRPr>
          </a:p>
        </p:txBody>
      </p:sp>
    </p:spTree>
    <p:extLst>
      <p:ext uri="{BB962C8B-B14F-4D97-AF65-F5344CB8AC3E}">
        <p14:creationId xmlns:p14="http://schemas.microsoft.com/office/powerpoint/2010/main" val="4435802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100</TotalTime>
  <Words>1773</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Georgia</vt:lpstr>
      <vt:lpstr>Retrospect</vt:lpstr>
      <vt:lpstr>Predicting the energy output of wind turbine based on weather condition</vt:lpstr>
      <vt:lpstr>PowerPoint Presentation</vt:lpstr>
      <vt:lpstr>Forecast of Regional Power Output of Wind Turbines</vt:lpstr>
      <vt:lpstr>Using machine learning to predict wind turbine power output</vt:lpstr>
      <vt:lpstr>Short-term prediction of the power production from wind farms</vt:lpstr>
      <vt:lpstr>Predicting the Energy Output of Wind Turbine Based on Weather Condition</vt:lpstr>
      <vt:lpstr>Predicting the energy output of wind farms based on weather data</vt:lpstr>
      <vt:lpstr>Short-Term Prediction of Wind Farm Power : A Data Mining Approach</vt:lpstr>
      <vt:lpstr>Virtual Models for Prediction of Wind Turbine Parameters</vt:lpstr>
      <vt:lpstr>Development of small domestic wind turbine with scoop and prediction of its annual power output</vt:lpstr>
      <vt:lpstr>Analysis of wind power generation and prediction using ANN: A case study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dc:title>
  <dc:creator>Nagul V</dc:creator>
  <cp:lastModifiedBy>Nagul V</cp:lastModifiedBy>
  <cp:revision>9</cp:revision>
  <dcterms:created xsi:type="dcterms:W3CDTF">2022-09-03T09:42:51Z</dcterms:created>
  <dcterms:modified xsi:type="dcterms:W3CDTF">2022-09-05T06:53:32Z</dcterms:modified>
</cp:coreProperties>
</file>