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4" y="2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0EE7-126E-4708-A032-01C9D0F95158}" type="datetimeFigureOut">
              <a:rPr lang="en-IN" smtClean="0"/>
              <a:t>19-11-2022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F64-472C-48AE-9BE1-2FD9C7802824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0EE7-126E-4708-A032-01C9D0F95158}" type="datetimeFigureOut">
              <a:rPr lang="en-IN" smtClean="0"/>
              <a:t>19-11-2022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F64-472C-48AE-9BE1-2FD9C780282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0EE7-126E-4708-A032-01C9D0F95158}" type="datetimeFigureOut">
              <a:rPr lang="en-IN" smtClean="0"/>
              <a:t>19-11-2022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F64-472C-48AE-9BE1-2FD9C780282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0EE7-126E-4708-A032-01C9D0F95158}" type="datetimeFigureOut">
              <a:rPr lang="en-IN" smtClean="0"/>
              <a:t>19-11-2022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F64-472C-48AE-9BE1-2FD9C780282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0EE7-126E-4708-A032-01C9D0F95158}" type="datetimeFigureOut">
              <a:rPr lang="en-IN" smtClean="0"/>
              <a:t>19-11-2022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F64-472C-48AE-9BE1-2FD9C7802824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0EE7-126E-4708-A032-01C9D0F95158}" type="datetimeFigureOut">
              <a:rPr lang="en-IN" smtClean="0"/>
              <a:t>19-11-2022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F64-472C-48AE-9BE1-2FD9C780282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0EE7-126E-4708-A032-01C9D0F95158}" type="datetimeFigureOut">
              <a:rPr lang="en-IN" smtClean="0"/>
              <a:t>19-11-2022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F64-472C-48AE-9BE1-2FD9C780282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0EE7-126E-4708-A032-01C9D0F95158}" type="datetimeFigureOut">
              <a:rPr lang="en-IN" smtClean="0"/>
              <a:t>19-11-2022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F64-472C-48AE-9BE1-2FD9C780282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0EE7-126E-4708-A032-01C9D0F95158}" type="datetimeFigureOut">
              <a:rPr lang="en-IN" smtClean="0"/>
              <a:t>19-11-2022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F64-472C-48AE-9BE1-2FD9C780282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0EE7-126E-4708-A032-01C9D0F95158}" type="datetimeFigureOut">
              <a:rPr lang="en-IN" smtClean="0"/>
              <a:t>19-11-2022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F64-472C-48AE-9BE1-2FD9C780282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0EE7-126E-4708-A032-01C9D0F95158}" type="datetimeFigureOut">
              <a:rPr lang="en-IN" smtClean="0"/>
              <a:t>19-11-2022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531C2F64-472C-48AE-9BE1-2FD9C780282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FD0EE7-126E-4708-A032-01C9D0F95158}" type="datetimeFigureOut">
              <a:rPr lang="en-IN" smtClean="0"/>
              <a:t>19-11-2022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1C2F64-472C-48AE-9BE1-2FD9C7802824}" type="slidenum">
              <a:rPr lang="en-IN" smtClean="0"/>
              <a:t>‹#›</a:t>
            </a:fld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71C213-65E4-06CC-D5A8-342639AC3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5739"/>
            <a:ext cx="9144000" cy="1783068"/>
          </a:xfrm>
        </p:spPr>
        <p:txBody>
          <a:bodyPr>
            <a:noAutofit/>
          </a:bodyPr>
          <a:lstStyle/>
          <a:p>
            <a:r>
              <a:rPr lang="en-GB" sz="5400" b="1" dirty="0"/>
              <a:t>SMART WASTE MANAGEMENT FOR METROPOLITAN CITIES</a:t>
            </a:r>
            <a:endParaRPr lang="en-IN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5697CF7-2219-C7E1-F063-7F3B120FB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9365" y="3825551"/>
            <a:ext cx="4536141" cy="227044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GB" dirty="0"/>
              <a:t>Team ID		:</a:t>
            </a:r>
            <a:r>
              <a:rPr lang="en-IN" dirty="0"/>
              <a:t> </a:t>
            </a:r>
            <a:r>
              <a:rPr lang="en-US" dirty="0"/>
              <a:t>PNT2022TMID41308</a:t>
            </a:r>
            <a:endParaRPr lang="en-GB" dirty="0"/>
          </a:p>
          <a:p>
            <a:pPr algn="l"/>
            <a:r>
              <a:rPr lang="en-GB" dirty="0"/>
              <a:t>Team Lead	: Vihashni G</a:t>
            </a:r>
          </a:p>
          <a:p>
            <a:pPr algn="l"/>
            <a:r>
              <a:rPr lang="en-GB" dirty="0"/>
              <a:t>Team Member 1	: Ishwarya S</a:t>
            </a:r>
          </a:p>
          <a:p>
            <a:pPr algn="l"/>
            <a:r>
              <a:rPr lang="en-GB" dirty="0"/>
              <a:t>Team Member 2	: Priyadharshini T	</a:t>
            </a:r>
          </a:p>
          <a:p>
            <a:pPr algn="l"/>
            <a:r>
              <a:rPr lang="en-GB" dirty="0"/>
              <a:t>Team Member 3	: Sneka S</a:t>
            </a:r>
          </a:p>
          <a:p>
            <a:pPr algn="l"/>
            <a:r>
              <a:rPr lang="en-GB" dirty="0"/>
              <a:t>Mentor		: Dr.G.Dinesh</a:t>
            </a:r>
            <a:r>
              <a:rPr lang="en-US" b="0" i="0" dirty="0">
                <a:solidFill>
                  <a:srgbClr val="35475C"/>
                </a:solidFill>
                <a:effectLst/>
                <a:latin typeface="Open Sans" panose="020B0606030504020204" pitchFamily="34" charset="0"/>
              </a:rPr>
              <a:t> </a:t>
            </a:r>
            <a:endParaRPr lang="en-IN" dirty="0"/>
          </a:p>
        </p:txBody>
      </p:sp>
      <p:pic>
        <p:nvPicPr>
          <p:cNvPr id="2052" name="Picture 4" descr="Kerbside Collection png images | PNGWing">
            <a:extLst>
              <a:ext uri="{FF2B5EF4-FFF2-40B4-BE49-F238E27FC236}">
                <a16:creationId xmlns:a16="http://schemas.microsoft.com/office/drawing/2014/main" xmlns="" id="{3AC8CD57-937B-9B53-CC7C-F72C1F5D2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19400"/>
            <a:ext cx="2956560" cy="29845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77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10310F-23FE-77D9-D433-45F4E96B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895654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rgbClr val="FFC000"/>
                </a:solidFill>
              </a:rPr>
              <a:t>Features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C5D3CB-47D0-5722-2D75-223003E6E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440" y="2506662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0" i="0" dirty="0">
                <a:effectLst/>
              </a:rPr>
              <a:t>Real-time waste monitoring.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Predictions for bin fullness.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Detailed database of </a:t>
            </a:r>
            <a:r>
              <a:rPr lang="en-US" sz="1800" b="0" i="0" dirty="0" smtClean="0">
                <a:effectLst/>
              </a:rPr>
              <a:t>bins.</a:t>
            </a:r>
            <a:endParaRPr lang="en-US" sz="1800" b="0" i="0" dirty="0">
              <a:effectLst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Interactive bin map including Street view</a:t>
            </a:r>
            <a:r>
              <a:rPr lang="en-US" sz="1800" b="0" i="0" dirty="0" smtClean="0">
                <a:effectLst/>
              </a:rPr>
              <a:t>.</a:t>
            </a:r>
            <a:endParaRPr lang="en-GB" sz="1800" dirty="0"/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i="0" dirty="0" smtClean="0">
                <a:effectLst/>
              </a:rPr>
              <a:t>Empowers clean and green city programs.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0" i="0" dirty="0">
              <a:effectLst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559" y="1975803"/>
            <a:ext cx="3928701" cy="3899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07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417DED-6805-0F5A-9450-E37706AB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" y="704088"/>
            <a:ext cx="10965180" cy="781812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References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88643D-AA28-F1CD-5882-4D5148ED4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922"/>
            <a:ext cx="10515600" cy="476804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Belal Chowdhury, Morshed U Chowdhury, “RFID-based real time smart waste management system.” Australian telecommunications networks and applications conference (ATNAC) (2007)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Md. Shafiqul Islam, Maher Arebey, M.A. Hannan, Hasan Basri “Overview of solid waste bin monitoring and collection system,” International conference on innovation, management and technology research (ICIMTR) (2012)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Theodoros Vasileios Anagnostopoulos and Arkady Zaslavsky, “Effective waste collection with shortest path semi-static and dynamic routing.” LNCS vol.8638, pp. 95-105, Springer (2014).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Ala Al-Fuqaha, Mohsen Guizani, Mehdi Mohammadi, Mohammad Aledhari, Moussa Ayyash, “Internet of Things: A survey on enabling technologies, Protocols and applications.”IEEE communications surveys and tutorials.1553-877x © (2015).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Kusum Lata, Shri S K Singh, “IOT based smart waste management system using Wireless Sensor Network and Embedded Linux Board.” International journal of current trends in engineering and research (IJCTER)(2016)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4462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DEMONSTRATION VIDEO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https://drive.google.com/file/d/1hWFRqtPmkCZo5PHA_Hu9LlqL3hGnRFyX/view?usp=share_link</a:t>
            </a:r>
          </a:p>
        </p:txBody>
      </p:sp>
    </p:spTree>
    <p:extLst>
      <p:ext uri="{BB962C8B-B14F-4D97-AF65-F5344CB8AC3E}">
        <p14:creationId xmlns:p14="http://schemas.microsoft.com/office/powerpoint/2010/main" val="2052865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12D703-CC40-8992-006C-24384FF7B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2700"/>
            <a:ext cx="10515600" cy="1285875"/>
          </a:xfrm>
        </p:spPr>
        <p:txBody>
          <a:bodyPr/>
          <a:lstStyle/>
          <a:p>
            <a:r>
              <a:rPr lang="en-IN" dirty="0"/>
              <a:t>				</a:t>
            </a:r>
            <a:r>
              <a:rPr lang="en-GB" b="1" dirty="0"/>
              <a:t>Thank</a:t>
            </a:r>
            <a:r>
              <a:rPr lang="en-GB" dirty="0"/>
              <a:t> </a:t>
            </a:r>
            <a:r>
              <a:rPr lang="en-GB" b="1" dirty="0"/>
              <a:t>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4223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152B1B-F090-E333-620F-7B42631D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C000"/>
                </a:solidFill>
              </a:rPr>
              <a:t>Introduction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D23EA8-124C-50EB-C9AC-FCD7254E6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0" y="1825624"/>
            <a:ext cx="110388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/>
              <a:t>Existing System</a:t>
            </a:r>
          </a:p>
          <a:p>
            <a:pPr lvl="1">
              <a:lnSpc>
                <a:spcPct val="150000"/>
              </a:lnSpc>
            </a:pPr>
            <a:r>
              <a:rPr lang="en-US" sz="1800" b="0" i="0" dirty="0">
                <a:effectLst/>
              </a:rPr>
              <a:t>The system uses GPS </a:t>
            </a:r>
            <a:r>
              <a:rPr lang="en-US" sz="1800" b="0" i="0" dirty="0" smtClean="0">
                <a:effectLst/>
              </a:rPr>
              <a:t>location</a:t>
            </a:r>
            <a:endParaRPr lang="en-US" sz="1800" b="0" i="0" dirty="0"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sz="1800" b="0" i="0" dirty="0">
                <a:effectLst/>
              </a:rPr>
              <a:t>Software applications </a:t>
            </a:r>
            <a:endParaRPr lang="en-US" sz="1800" b="0" i="0" dirty="0" smtClean="0">
              <a:effectLst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</a:t>
            </a:r>
            <a:r>
              <a:rPr lang="en-US" sz="1800" b="0" i="0" dirty="0" smtClean="0">
                <a:effectLst/>
              </a:rPr>
              <a:t>=&gt; </a:t>
            </a:r>
            <a:r>
              <a:rPr lang="en-US" sz="1800" b="0" i="0" dirty="0">
                <a:effectLst/>
              </a:rPr>
              <a:t>guided trucks</a:t>
            </a:r>
          </a:p>
          <a:p>
            <a:pPr marL="1371600" lvl="3" indent="0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b="0" i="0" dirty="0" smtClean="0">
                <a:effectLst/>
              </a:rPr>
              <a:t>=&gt;</a:t>
            </a:r>
            <a:r>
              <a:rPr lang="en-US" dirty="0" smtClean="0"/>
              <a:t> </a:t>
            </a:r>
            <a:r>
              <a:rPr lang="en-US" b="0" i="0" dirty="0">
                <a:effectLst/>
              </a:rPr>
              <a:t>choose the shortest </a:t>
            </a:r>
            <a:r>
              <a:rPr lang="en-US" b="0" i="0" dirty="0" smtClean="0">
                <a:effectLst/>
              </a:rPr>
              <a:t>path</a:t>
            </a:r>
            <a:endParaRPr lang="en-GB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Short flaws</a:t>
            </a:r>
            <a:endParaRPr lang="en-GB" sz="1800" dirty="0"/>
          </a:p>
          <a:p>
            <a:pPr lvl="1">
              <a:lnSpc>
                <a:spcPct val="150000"/>
              </a:lnSpc>
            </a:pPr>
            <a:r>
              <a:rPr lang="en-US" sz="1800" b="0" i="0" dirty="0">
                <a:effectLst/>
              </a:rPr>
              <a:t> High initial cost </a:t>
            </a:r>
            <a:r>
              <a:rPr lang="en-US" sz="1800" dirty="0"/>
              <a:t>-</a:t>
            </a:r>
            <a:r>
              <a:rPr lang="en-US" sz="1800" b="0" i="0" dirty="0" smtClean="0">
                <a:effectLst/>
              </a:rPr>
              <a:t> expensive bins (smart bins)</a:t>
            </a:r>
            <a:r>
              <a:rPr lang="en-US" sz="1800" dirty="0" smtClean="0"/>
              <a:t>.</a:t>
            </a:r>
            <a:endParaRPr lang="en-IN" sz="1800" b="0" i="0" dirty="0"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sz="1800" b="0" i="0" dirty="0">
                <a:effectLst/>
              </a:rPr>
              <a:t>Sensor nodes - </a:t>
            </a:r>
            <a:r>
              <a:rPr lang="en-US" sz="1800" dirty="0"/>
              <a:t>limited</a:t>
            </a:r>
            <a:r>
              <a:rPr lang="en-US" sz="1800" b="0" i="0" dirty="0">
                <a:effectLst/>
              </a:rPr>
              <a:t> memory size.</a:t>
            </a: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IN" sz="1800" dirty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5" name="AutoShape 2" descr="Urban smart waste management system">
            <a:extLst>
              <a:ext uri="{FF2B5EF4-FFF2-40B4-BE49-F238E27FC236}">
                <a16:creationId xmlns:a16="http://schemas.microsoft.com/office/drawing/2014/main" xmlns="" id="{407DE6A8-11E8-0D7E-64CE-0F93461F01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8B2FA2B-80D8-62E6-D9E7-57E6D7661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079" y="2071891"/>
            <a:ext cx="4200525" cy="287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69B459-0F71-A9EC-D86D-00EC97C3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C000"/>
                </a:solidFill>
              </a:rPr>
              <a:t>Objectives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9D7697-83AA-FFA5-97C9-E565DE395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1859280"/>
            <a:ext cx="10515600" cy="4896803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  <a:spcBef>
                <a:spcPts val="1200"/>
              </a:spcBef>
            </a:pPr>
            <a:r>
              <a:rPr lang="en-US" sz="1800" dirty="0" smtClean="0"/>
              <a:t>To ensure protection of the environment through effective waste management.</a:t>
            </a:r>
          </a:p>
          <a:p>
            <a:pPr fontAlgn="base">
              <a:lnSpc>
                <a:spcPct val="150000"/>
              </a:lnSpc>
              <a:spcBef>
                <a:spcPts val="1200"/>
              </a:spcBef>
            </a:pPr>
            <a:r>
              <a:rPr lang="en-US" sz="1800" dirty="0" smtClean="0"/>
              <a:t>To collect the level, weight and location of the bins.</a:t>
            </a:r>
          </a:p>
          <a:p>
            <a:pPr fontAlgn="base">
              <a:lnSpc>
                <a:spcPct val="150000"/>
              </a:lnSpc>
              <a:spcBef>
                <a:spcPts val="1200"/>
              </a:spcBef>
            </a:pPr>
            <a:r>
              <a:rPr lang="en-US" sz="1800" dirty="0" smtClean="0"/>
              <a:t>To alert the user when the bin crosses its threshold level.</a:t>
            </a:r>
            <a:endParaRPr lang="en-US" sz="1800" dirty="0"/>
          </a:p>
          <a:p>
            <a:pPr fontAlgn="base">
              <a:lnSpc>
                <a:spcPct val="150000"/>
              </a:lnSpc>
              <a:spcBef>
                <a:spcPts val="1200"/>
              </a:spcBef>
            </a:pPr>
            <a:r>
              <a:rPr lang="en-US" sz="1800" dirty="0" smtClean="0"/>
              <a:t>To s</a:t>
            </a:r>
            <a:r>
              <a:rPr lang="en-US" sz="1800" b="0" i="0" dirty="0" smtClean="0">
                <a:effectLst/>
              </a:rPr>
              <a:t>end the data to the IBM Watso</a:t>
            </a:r>
            <a:r>
              <a:rPr lang="en-US" sz="1800" dirty="0" smtClean="0"/>
              <a:t>n IOT platform (cloud service).</a:t>
            </a:r>
            <a:endParaRPr lang="en-US" sz="1800" dirty="0"/>
          </a:p>
          <a:p>
            <a:pPr fontAlgn="base">
              <a:lnSpc>
                <a:spcPct val="150000"/>
              </a:lnSpc>
              <a:spcBef>
                <a:spcPts val="1200"/>
              </a:spcBef>
            </a:pPr>
            <a:r>
              <a:rPr lang="en-US" sz="1800" dirty="0" smtClean="0"/>
              <a:t>To send the data from the cloud service to the Node red service.</a:t>
            </a:r>
          </a:p>
          <a:p>
            <a:pPr fontAlgn="base">
              <a:lnSpc>
                <a:spcPct val="150000"/>
              </a:lnSpc>
              <a:spcBef>
                <a:spcPts val="1200"/>
              </a:spcBef>
            </a:pPr>
            <a:r>
              <a:rPr lang="en-US" sz="1800" dirty="0" smtClean="0"/>
              <a:t>The node red dashboard is the user interface (web UI).</a:t>
            </a:r>
          </a:p>
          <a:p>
            <a:pPr marL="0" indent="0" fontAlgn="base">
              <a:lnSpc>
                <a:spcPct val="150000"/>
              </a:lnSpc>
              <a:spcBef>
                <a:spcPts val="1200"/>
              </a:spcBef>
              <a:buNone/>
            </a:pPr>
            <a:endParaRPr lang="en-US" sz="1800" dirty="0" smtClean="0"/>
          </a:p>
        </p:txBody>
      </p:sp>
      <p:sp>
        <p:nvSpPr>
          <p:cNvPr id="4" name="AutoShape 2" descr="blob:https://web.whatsapp.com/ae3e7af6-ddbb-4aca-8215-3e77b42fe23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720" y="2308225"/>
            <a:ext cx="3747361" cy="277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77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AEAC0A-132F-B20F-3D41-C577B361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41" y="7453"/>
            <a:ext cx="10515600" cy="1231249"/>
          </a:xfrm>
        </p:spPr>
        <p:txBody>
          <a:bodyPr/>
          <a:lstStyle/>
          <a:p>
            <a:r>
              <a:rPr lang="en-GB" b="1" dirty="0">
                <a:solidFill>
                  <a:srgbClr val="FFC000"/>
                </a:solidFill>
              </a:rPr>
              <a:t>Flow</a:t>
            </a:r>
            <a:r>
              <a:rPr lang="en-GB" dirty="0"/>
              <a:t> </a:t>
            </a:r>
            <a:r>
              <a:rPr lang="en-GB" b="1" dirty="0">
                <a:solidFill>
                  <a:srgbClr val="FFC000"/>
                </a:solidFill>
              </a:rPr>
              <a:t>Diagram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580C96-9C96-D29E-6B31-B0CB5C92A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65" y="1955159"/>
            <a:ext cx="10515600" cy="4351338"/>
          </a:xfrm>
        </p:spPr>
        <p:txBody>
          <a:bodyPr/>
          <a:lstStyle/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2C29C0CA-2A9B-1958-E4DB-129E40E26F1E}"/>
              </a:ext>
            </a:extLst>
          </p:cNvPr>
          <p:cNvSpPr/>
          <p:nvPr/>
        </p:nvSpPr>
        <p:spPr>
          <a:xfrm>
            <a:off x="1632253" y="1238702"/>
            <a:ext cx="1390988" cy="4916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  <a:endParaRPr lang="en-US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xmlns="" id="{CFB4F6B6-4E29-0020-5152-D282B915E2C3}"/>
              </a:ext>
            </a:extLst>
          </p:cNvPr>
          <p:cNvSpPr/>
          <p:nvPr/>
        </p:nvSpPr>
        <p:spPr>
          <a:xfrm>
            <a:off x="1350548" y="2046262"/>
            <a:ext cx="1928015" cy="121788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Check whether dustbin is full=?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F609CF6-7C01-C703-19BA-D5892D687D31}"/>
              </a:ext>
            </a:extLst>
          </p:cNvPr>
          <p:cNvSpPr/>
          <p:nvPr/>
        </p:nvSpPr>
        <p:spPr>
          <a:xfrm>
            <a:off x="984396" y="4437408"/>
            <a:ext cx="2772513" cy="5236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Send cleaning vehicle for cleaning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9EA54CC-07BF-051F-D0CC-8219F1D120D5}"/>
              </a:ext>
            </a:extLst>
          </p:cNvPr>
          <p:cNvSpPr/>
          <p:nvPr/>
        </p:nvSpPr>
        <p:spPr>
          <a:xfrm>
            <a:off x="896317" y="3632576"/>
            <a:ext cx="2772513" cy="4473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Send message to the admin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B652F9E-330F-C8F8-61C2-9C87E25188B0}"/>
              </a:ext>
            </a:extLst>
          </p:cNvPr>
          <p:cNvSpPr/>
          <p:nvPr/>
        </p:nvSpPr>
        <p:spPr>
          <a:xfrm>
            <a:off x="967885" y="5299367"/>
            <a:ext cx="2772513" cy="4525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Update status of </a:t>
            </a:r>
            <a:r>
              <a:rPr lang="en-IN" sz="1400" dirty="0">
                <a:solidFill>
                  <a:schemeClr val="tx1"/>
                </a:solidFill>
              </a:rPr>
              <a:t>dustbin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F13EFCEF-B6E6-D07A-1CC3-AE77A4793919}"/>
              </a:ext>
            </a:extLst>
          </p:cNvPr>
          <p:cNvSpPr/>
          <p:nvPr/>
        </p:nvSpPr>
        <p:spPr>
          <a:xfrm>
            <a:off x="1495108" y="6059052"/>
            <a:ext cx="1574932" cy="4788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repeat</a:t>
            </a:r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12A6610-CDBE-C32F-5685-8EC67B521459}"/>
              </a:ext>
            </a:extLst>
          </p:cNvPr>
          <p:cNvSpPr/>
          <p:nvPr/>
        </p:nvSpPr>
        <p:spPr>
          <a:xfrm>
            <a:off x="3220753" y="1517756"/>
            <a:ext cx="1312502" cy="55959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repeat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5174E362-997B-B720-94F1-CBBE39A59BD8}"/>
              </a:ext>
            </a:extLst>
          </p:cNvPr>
          <p:cNvCxnSpPr>
            <a:cxnSpLocks/>
          </p:cNvCxnSpPr>
          <p:nvPr/>
        </p:nvCxnSpPr>
        <p:spPr>
          <a:xfrm flipH="1">
            <a:off x="2315542" y="1730350"/>
            <a:ext cx="492" cy="315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7E9247CC-056D-E976-B958-940A18EB586A}"/>
              </a:ext>
            </a:extLst>
          </p:cNvPr>
          <p:cNvCxnSpPr>
            <a:cxnSpLocks/>
          </p:cNvCxnSpPr>
          <p:nvPr/>
        </p:nvCxnSpPr>
        <p:spPr>
          <a:xfrm flipH="1">
            <a:off x="2314556" y="3276600"/>
            <a:ext cx="493" cy="386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8C3F0B48-4A33-2D3E-46C2-F9B7F0208475}"/>
              </a:ext>
            </a:extLst>
          </p:cNvPr>
          <p:cNvCxnSpPr>
            <a:cxnSpLocks/>
          </p:cNvCxnSpPr>
          <p:nvPr/>
        </p:nvCxnSpPr>
        <p:spPr>
          <a:xfrm flipH="1">
            <a:off x="2283558" y="4130828"/>
            <a:ext cx="492" cy="315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59778224-A866-D6F0-DF68-DD1F19732650}"/>
              </a:ext>
            </a:extLst>
          </p:cNvPr>
          <p:cNvCxnSpPr>
            <a:cxnSpLocks/>
          </p:cNvCxnSpPr>
          <p:nvPr/>
        </p:nvCxnSpPr>
        <p:spPr>
          <a:xfrm flipH="1">
            <a:off x="2283066" y="4961053"/>
            <a:ext cx="492" cy="315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C66593E2-B63E-8B5D-11E4-7A2BD35EDE82}"/>
              </a:ext>
            </a:extLst>
          </p:cNvPr>
          <p:cNvCxnSpPr>
            <a:cxnSpLocks/>
          </p:cNvCxnSpPr>
          <p:nvPr/>
        </p:nvCxnSpPr>
        <p:spPr>
          <a:xfrm flipH="1">
            <a:off x="2282574" y="5741152"/>
            <a:ext cx="492" cy="315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DBD64FF8-1566-8060-2FD7-2E920202447C}"/>
              </a:ext>
            </a:extLst>
          </p:cNvPr>
          <p:cNvCxnSpPr>
            <a:cxnSpLocks/>
          </p:cNvCxnSpPr>
          <p:nvPr/>
        </p:nvCxnSpPr>
        <p:spPr>
          <a:xfrm>
            <a:off x="648785" y="1786008"/>
            <a:ext cx="1678962" cy="23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59FD53D3-DCAA-6EFF-0CB8-27301F7765C7}"/>
              </a:ext>
            </a:extLst>
          </p:cNvPr>
          <p:cNvCxnSpPr>
            <a:cxnSpLocks/>
          </p:cNvCxnSpPr>
          <p:nvPr/>
        </p:nvCxnSpPr>
        <p:spPr>
          <a:xfrm flipH="1">
            <a:off x="2316034" y="1821577"/>
            <a:ext cx="9058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AA7F1D5-E31F-41AF-3E1D-E54057826CB6}"/>
              </a:ext>
            </a:extLst>
          </p:cNvPr>
          <p:cNvCxnSpPr/>
          <p:nvPr/>
        </p:nvCxnSpPr>
        <p:spPr>
          <a:xfrm>
            <a:off x="649088" y="1786008"/>
            <a:ext cx="0" cy="86919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B7FC5AEA-B280-49F1-385E-0548C557869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48785" y="2655204"/>
            <a:ext cx="70176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E05BEAC-A831-086E-82AC-F33E437D5F91}"/>
              </a:ext>
            </a:extLst>
          </p:cNvPr>
          <p:cNvSpPr txBox="1"/>
          <p:nvPr/>
        </p:nvSpPr>
        <p:spPr>
          <a:xfrm flipH="1">
            <a:off x="2314555" y="3262854"/>
            <a:ext cx="597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Yes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F855F27-A323-C111-3C86-1BCED2F58F6F}"/>
              </a:ext>
            </a:extLst>
          </p:cNvPr>
          <p:cNvSpPr txBox="1"/>
          <p:nvPr/>
        </p:nvSpPr>
        <p:spPr>
          <a:xfrm>
            <a:off x="755249" y="2250507"/>
            <a:ext cx="568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No</a:t>
            </a:r>
            <a:endParaRPr lang="en-US" sz="1400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C35F60CD-B1F3-CFBC-4C29-75473C3A5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5221" y="1530034"/>
            <a:ext cx="6955779" cy="420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2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D14D60-343F-3A97-6717-C9BD9B71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C000"/>
                </a:solidFill>
              </a:rPr>
              <a:t>Methodologies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0903E-8359-B8EC-4836-A52186807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/>
              <a:t>IBM Watson IOT                           </a:t>
            </a:r>
            <a:r>
              <a:rPr lang="en-GB" sz="1800" dirty="0"/>
              <a:t>P</a:t>
            </a:r>
            <a:r>
              <a:rPr lang="en-GB" sz="1800" dirty="0" smtClean="0"/>
              <a:t>ython script                       Node-red service                       Web user </a:t>
            </a:r>
            <a:r>
              <a:rPr lang="en-GB" sz="1800" dirty="0"/>
              <a:t> </a:t>
            </a:r>
            <a:r>
              <a:rPr lang="en-GB" sz="1800" dirty="0" smtClean="0"/>
              <a:t>                               platform                          </a:t>
            </a:r>
            <a:endParaRPr lang="en-GB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113B47E-CF34-2604-31D3-7AC6CA5A3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731" y="3105419"/>
            <a:ext cx="1397777" cy="14428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178E307-D753-6FA1-338F-BDC57549F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49" y="3052278"/>
            <a:ext cx="1993565" cy="25634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5C1EA66-CAE0-7919-9B17-12BCE3B56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759" y="3052278"/>
            <a:ext cx="1638133" cy="1549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CCC60FA-3FB1-63AF-ED74-011D7F55FA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0962" y="3084492"/>
            <a:ext cx="1824754" cy="154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4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C7A3E5-19C0-6B4C-537E-1188A99A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9605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rgbClr val="FFC000"/>
                </a:solidFill>
              </a:rPr>
              <a:t>Python</a:t>
            </a:r>
            <a:r>
              <a:rPr lang="en-GB" dirty="0"/>
              <a:t> </a:t>
            </a:r>
            <a:r>
              <a:rPr lang="en-GB" b="1" dirty="0">
                <a:solidFill>
                  <a:srgbClr val="FFC000"/>
                </a:solidFill>
              </a:rPr>
              <a:t>Script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18EBF0-3EB0-33E0-F018-702297F5C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320" y="1899920"/>
            <a:ext cx="10515600" cy="47850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Create </a:t>
            </a:r>
            <a:r>
              <a:rPr lang="en-US" sz="1800" dirty="0"/>
              <a:t>a python </a:t>
            </a:r>
            <a:r>
              <a:rPr lang="en-US" sz="1800" dirty="0" smtClean="0"/>
              <a:t>code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To detect the level , weight &amp; location of the bin </a:t>
            </a:r>
            <a:r>
              <a:rPr lang="en-US" sz="1800" dirty="0" smtClean="0"/>
              <a:t>.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Send the data to the IBM Watson using python script.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 </a:t>
            </a:r>
            <a:endParaRPr lang="en-GB" sz="1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BBD255C-039F-4338-8858-91E3FBB6F1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7" t="25406" r="13208" b="29901"/>
          <a:stretch/>
        </p:blipFill>
        <p:spPr>
          <a:xfrm>
            <a:off x="6624576" y="3920829"/>
            <a:ext cx="4317558" cy="198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6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1675D7-ABA7-A949-BBD7-5C80DA0E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60" y="590549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rgbClr val="FFC000"/>
                </a:solidFill>
              </a:rPr>
              <a:t>IBM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b="1" dirty="0">
                <a:solidFill>
                  <a:srgbClr val="FFC000"/>
                </a:solidFill>
              </a:rPr>
              <a:t>Watson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b="1" dirty="0">
                <a:solidFill>
                  <a:srgbClr val="FFC000"/>
                </a:solidFill>
              </a:rPr>
              <a:t>Platform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D6BC4A-D66B-CF61-34BD-1E91333C6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1391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i="0" dirty="0" smtClean="0">
              <a:effectLst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</a:rPr>
              <a:t>IBM Watson IoT platform acts as the mediator to connect the web application to IoT </a:t>
            </a:r>
            <a:r>
              <a:rPr lang="en-US" sz="1800" i="0" dirty="0" smtClean="0">
                <a:effectLst/>
              </a:rPr>
              <a:t>device</a:t>
            </a:r>
            <a:endParaRPr lang="en-US" sz="1800" dirty="0"/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0" dirty="0" smtClean="0">
                <a:effectLst/>
              </a:rPr>
              <a:t> </a:t>
            </a:r>
            <a:r>
              <a:rPr lang="en-US" sz="1800" dirty="0"/>
              <a:t>I</a:t>
            </a:r>
            <a:r>
              <a:rPr lang="en-US" sz="1800" dirty="0" smtClean="0"/>
              <a:t>n </a:t>
            </a:r>
            <a:r>
              <a:rPr lang="en-US" sz="1800" i="0" dirty="0" smtClean="0">
                <a:effectLst/>
              </a:rPr>
              <a:t>order </a:t>
            </a:r>
            <a:r>
              <a:rPr lang="en-US" sz="1800" i="0" dirty="0">
                <a:effectLst/>
              </a:rPr>
              <a:t>to connect the IoT device to the IBM cloud, create a device in the IBM Watson IoT platform and get the device credentials.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</a:rPr>
              <a:t>Configure the connection security and create API keys that are used in the Node-RED service for accessing the IBM IoT </a:t>
            </a:r>
            <a:r>
              <a:rPr lang="en-US" sz="1800" i="0" dirty="0" smtClean="0">
                <a:effectLst/>
              </a:rPr>
              <a:t>Platform.</a:t>
            </a:r>
            <a:endParaRPr lang="en-GB" sz="1800" dirty="0"/>
          </a:p>
          <a:p>
            <a:pPr marL="0" indent="0">
              <a:lnSpc>
                <a:spcPct val="150000"/>
              </a:lnSpc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5905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3D43A0-8DA9-0D47-8DB6-596006E0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C000"/>
                </a:solidFill>
              </a:rPr>
              <a:t>Node-Red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20A847-ABD5-37C5-025D-6EC605115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1800" dirty="0"/>
              <a:t>Used </a:t>
            </a:r>
            <a:r>
              <a:rPr lang="en-GB" sz="1800" dirty="0" smtClean="0"/>
              <a:t>for connection between  </a:t>
            </a:r>
            <a:r>
              <a:rPr lang="en-GB" sz="1800" dirty="0"/>
              <a:t>IBM IOT platform and Web UI.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    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Data </a:t>
            </a:r>
            <a:r>
              <a:rPr lang="en-GB" sz="1800" dirty="0"/>
              <a:t>from </a:t>
            </a:r>
          </a:p>
          <a:p>
            <a:pPr marL="0" indent="0">
              <a:buNone/>
            </a:pPr>
            <a:r>
              <a:rPr lang="en-GB" sz="1800" dirty="0"/>
              <a:t>the </a:t>
            </a:r>
            <a:r>
              <a:rPr lang="en-GB" sz="1800" dirty="0" smtClean="0"/>
              <a:t>bin</a:t>
            </a:r>
            <a:endParaRPr lang="en-GB" sz="1800" dirty="0"/>
          </a:p>
          <a:p>
            <a:pPr marL="457200" lvl="1" indent="0">
              <a:buNone/>
            </a:pPr>
            <a:r>
              <a:rPr lang="en-IN" sz="1800" dirty="0" smtClean="0"/>
              <a:t>                                  IBM </a:t>
            </a:r>
            <a:r>
              <a:rPr lang="en-IN" sz="1800" dirty="0"/>
              <a:t>cloud	</a:t>
            </a:r>
            <a:r>
              <a:rPr lang="en-IN" dirty="0"/>
              <a:t>			 </a:t>
            </a:r>
            <a:r>
              <a:rPr lang="en-IN" dirty="0" smtClean="0"/>
              <a:t>                              </a:t>
            </a:r>
            <a:r>
              <a:rPr lang="en-IN" sz="1800" dirty="0" smtClean="0"/>
              <a:t>  Web </a:t>
            </a:r>
            <a:r>
              <a:rPr lang="en-IN" sz="1800" dirty="0"/>
              <a:t>UI</a:t>
            </a:r>
            <a:endParaRPr lang="en-GB" sz="1800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8DAA8B4-B968-28FB-1003-2F5CB71FB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982" y="3474337"/>
            <a:ext cx="1940118" cy="15425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84A447B-5983-0BEA-C2BE-6195A3FB7F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14" r="17171"/>
          <a:stretch/>
        </p:blipFill>
        <p:spPr>
          <a:xfrm>
            <a:off x="5786757" y="3168809"/>
            <a:ext cx="2285808" cy="21536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0FE7A55-C08E-7D4E-A724-71FE95E3AF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317" y="3374380"/>
            <a:ext cx="1945023" cy="1742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DE128BBE-1E1A-7AD9-8D63-820D21DF7FFF}"/>
              </a:ext>
            </a:extLst>
          </p:cNvPr>
          <p:cNvSpPr/>
          <p:nvPr/>
        </p:nvSpPr>
        <p:spPr>
          <a:xfrm flipV="1">
            <a:off x="4874340" y="4245614"/>
            <a:ext cx="912417" cy="157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46EF4EAC-8AB4-D779-FE32-4433D5346243}"/>
              </a:ext>
            </a:extLst>
          </p:cNvPr>
          <p:cNvSpPr/>
          <p:nvPr/>
        </p:nvSpPr>
        <p:spPr>
          <a:xfrm flipV="1">
            <a:off x="8072565" y="4166485"/>
            <a:ext cx="912417" cy="157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11">
            <a:extLst>
              <a:ext uri="{FF2B5EF4-FFF2-40B4-BE49-F238E27FC236}">
                <a16:creationId xmlns:a16="http://schemas.microsoft.com/office/drawing/2014/main" xmlns="" id="{DE128BBE-1E1A-7AD9-8D63-820D21DF7FFF}"/>
              </a:ext>
            </a:extLst>
          </p:cNvPr>
          <p:cNvSpPr/>
          <p:nvPr/>
        </p:nvSpPr>
        <p:spPr>
          <a:xfrm flipV="1">
            <a:off x="2016900" y="4121091"/>
            <a:ext cx="912417" cy="157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95" y="3331350"/>
            <a:ext cx="1656605" cy="165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996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2BBB91-71A4-D1A8-D5BD-CAF7A48F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" y="365125"/>
            <a:ext cx="10286728" cy="80073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C000"/>
                </a:solidFill>
              </a:rPr>
              <a:t>Web</a:t>
            </a:r>
            <a:r>
              <a:rPr lang="en-IN" dirty="0">
                <a:solidFill>
                  <a:srgbClr val="FFC000"/>
                </a:solidFill>
              </a:rPr>
              <a:t> </a:t>
            </a:r>
            <a:r>
              <a:rPr lang="en-IN" b="1" dirty="0">
                <a:solidFill>
                  <a:srgbClr val="FFC000"/>
                </a:solidFill>
              </a:rPr>
              <a:t>User</a:t>
            </a:r>
            <a:r>
              <a:rPr lang="en-IN" dirty="0">
                <a:solidFill>
                  <a:srgbClr val="FFC000"/>
                </a:solidFill>
              </a:rPr>
              <a:t> </a:t>
            </a:r>
            <a:r>
              <a:rPr lang="en-IN" b="1" dirty="0">
                <a:solidFill>
                  <a:srgbClr val="FFC000"/>
                </a:solidFill>
              </a:rPr>
              <a:t>interface</a:t>
            </a:r>
            <a:r>
              <a:rPr lang="en-IN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9B4DC9-CFF9-A353-1F9F-AB602B27C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83AECE4-43FF-36E6-A45F-46AB217BC3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64"/>
          <a:stretch/>
        </p:blipFill>
        <p:spPr>
          <a:xfrm>
            <a:off x="350521" y="1402080"/>
            <a:ext cx="10972800" cy="539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1305</TotalTime>
  <Words>477</Words>
  <Application>Microsoft Office PowerPoint</Application>
  <PresentationFormat>Custom</PresentationFormat>
  <Paragraphs>83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SMART WASTE MANAGEMENT FOR METROPOLITAN CITIES</vt:lpstr>
      <vt:lpstr>Introduction</vt:lpstr>
      <vt:lpstr>Objectives</vt:lpstr>
      <vt:lpstr>Flow Diagram</vt:lpstr>
      <vt:lpstr>Methodologies</vt:lpstr>
      <vt:lpstr>Python Script</vt:lpstr>
      <vt:lpstr>IBM Watson Platform</vt:lpstr>
      <vt:lpstr>Node-Red</vt:lpstr>
      <vt:lpstr>Web User interface </vt:lpstr>
      <vt:lpstr>Features</vt:lpstr>
      <vt:lpstr>References</vt:lpstr>
      <vt:lpstr>DEMONSTRATION VIDEO LINK</vt:lpstr>
      <vt:lpstr>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Mithun S</dc:creator>
  <cp:lastModifiedBy>vihashni</cp:lastModifiedBy>
  <cp:revision>33</cp:revision>
  <dcterms:created xsi:type="dcterms:W3CDTF">2022-11-15T10:00:09Z</dcterms:created>
  <dcterms:modified xsi:type="dcterms:W3CDTF">2022-11-19T08:07:01Z</dcterms:modified>
</cp:coreProperties>
</file>