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EB Garamond Medium"/>
      <p:regular r:id="rId21"/>
      <p:bold r:id="rId22"/>
      <p:italic r:id="rId23"/>
      <p:boldItalic r:id="rId24"/>
    </p:embeddedFont>
    <p:embeddedFont>
      <p:font typeface="EB Garamond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9" roundtripDataSignature="AMtx7miG9F0iXcMYoES6jGMdaRPs1kjdH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22" Type="http://schemas.openxmlformats.org/officeDocument/2006/relationships/font" Target="fonts/EBGaramondMedium-bold.fntdata"/><Relationship Id="rId21" Type="http://schemas.openxmlformats.org/officeDocument/2006/relationships/font" Target="fonts/EBGaramondMedium-regular.fntdata"/><Relationship Id="rId24" Type="http://schemas.openxmlformats.org/officeDocument/2006/relationships/font" Target="fonts/EBGaramondMedium-boldItalic.fntdata"/><Relationship Id="rId23" Type="http://schemas.openxmlformats.org/officeDocument/2006/relationships/font" Target="fonts/EBGaramondMedium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EBGaramond-bold.fntdata"/><Relationship Id="rId25" Type="http://schemas.openxmlformats.org/officeDocument/2006/relationships/font" Target="fonts/EBGaramond-regular.fntdata"/><Relationship Id="rId28" Type="http://schemas.openxmlformats.org/officeDocument/2006/relationships/font" Target="fonts/EBGaramond-boldItalic.fntdata"/><Relationship Id="rId27" Type="http://schemas.openxmlformats.org/officeDocument/2006/relationships/font" Target="fonts/EBGaramond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customschemas.google.com/relationships/presentationmetadata" Target="meta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oboto-regular.fntdata"/><Relationship Id="rId16" Type="http://schemas.openxmlformats.org/officeDocument/2006/relationships/slide" Target="slides/slide12.xml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g193d9538164_0_288"/>
          <p:cNvGrpSpPr/>
          <p:nvPr/>
        </p:nvGrpSpPr>
        <p:grpSpPr>
          <a:xfrm>
            <a:off x="8130968" y="7"/>
            <a:ext cx="4060732" cy="2707359"/>
            <a:chOff x="6098378" y="5"/>
            <a:chExt cx="3045625" cy="2030570"/>
          </a:xfrm>
        </p:grpSpPr>
        <p:sp>
          <p:nvSpPr>
            <p:cNvPr id="11" name="Google Shape;11;g193d9538164_0_28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g193d9538164_0_28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g193d9538164_0_28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g193d9538164_0_28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g193d9538164_0_28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g193d9538164_0_288"/>
          <p:cNvSpPr txBox="1"/>
          <p:nvPr>
            <p:ph type="ctrTitle"/>
          </p:nvPr>
        </p:nvSpPr>
        <p:spPr>
          <a:xfrm>
            <a:off x="797467" y="2366963"/>
            <a:ext cx="10962900" cy="11184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g193d9538164_0_288"/>
          <p:cNvSpPr txBox="1"/>
          <p:nvPr>
            <p:ph idx="1" type="subTitle"/>
          </p:nvPr>
        </p:nvSpPr>
        <p:spPr>
          <a:xfrm>
            <a:off x="797451" y="3621217"/>
            <a:ext cx="10962900" cy="577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g193d9538164_0_288"/>
          <p:cNvSpPr txBox="1"/>
          <p:nvPr>
            <p:ph idx="12" type="sldNum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g193d9538164_0_348"/>
          <p:cNvGrpSpPr/>
          <p:nvPr/>
        </p:nvGrpSpPr>
        <p:grpSpPr>
          <a:xfrm>
            <a:off x="8130968" y="7"/>
            <a:ext cx="4060732" cy="2707359"/>
            <a:chOff x="6098378" y="5"/>
            <a:chExt cx="3045625" cy="2030570"/>
          </a:xfrm>
        </p:grpSpPr>
        <p:sp>
          <p:nvSpPr>
            <p:cNvPr id="71" name="Google Shape;71;g193d9538164_0_34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g193d9538164_0_34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g193d9538164_0_34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g193d9538164_0_34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g193d9538164_0_34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g193d9538164_0_348"/>
          <p:cNvSpPr txBox="1"/>
          <p:nvPr>
            <p:ph hasCustomPrompt="1" type="title"/>
          </p:nvPr>
        </p:nvSpPr>
        <p:spPr>
          <a:xfrm>
            <a:off x="415600" y="1674733"/>
            <a:ext cx="11360700" cy="27075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g193d9538164_0_348"/>
          <p:cNvSpPr txBox="1"/>
          <p:nvPr>
            <p:ph idx="1" type="body"/>
          </p:nvPr>
        </p:nvSpPr>
        <p:spPr>
          <a:xfrm>
            <a:off x="415600" y="4492300"/>
            <a:ext cx="11360700" cy="1709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indent="-3492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2pPr>
            <a:lvl3pPr indent="-3492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3pPr>
            <a:lvl4pPr indent="-3492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4pPr>
            <a:lvl5pPr indent="-3492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5pPr>
            <a:lvl6pPr indent="-3492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6pPr>
            <a:lvl7pPr indent="-3492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7pPr>
            <a:lvl8pPr indent="-3492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8pPr>
            <a:lvl9pPr indent="-3492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g193d9538164_0_348"/>
          <p:cNvSpPr txBox="1"/>
          <p:nvPr>
            <p:ph idx="12" type="sldNum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93d9538164_0_358"/>
          <p:cNvSpPr txBox="1"/>
          <p:nvPr>
            <p:ph idx="12" type="sldNum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93d9538164_0_36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83" name="Google Shape;83;g193d9538164_0_36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84" name="Google Shape;84;g193d9538164_0_360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g193d9538164_0_360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g193d9538164_0_36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93d9538164_0_366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89" name="Google Shape;89;g193d9538164_0_366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g193d9538164_0_36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g193d9538164_0_36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g193d9538164_0_36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g193d9538164_0_298"/>
          <p:cNvGrpSpPr/>
          <p:nvPr/>
        </p:nvGrpSpPr>
        <p:grpSpPr>
          <a:xfrm>
            <a:off x="8130968" y="7"/>
            <a:ext cx="4060732" cy="2707359"/>
            <a:chOff x="6098378" y="5"/>
            <a:chExt cx="3045625" cy="2030570"/>
          </a:xfrm>
        </p:grpSpPr>
        <p:sp>
          <p:nvSpPr>
            <p:cNvPr id="21" name="Google Shape;21;g193d9538164_0_29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g193d9538164_0_29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g193d9538164_0_29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g193d9538164_0_29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g193d9538164_0_29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g193d9538164_0_298"/>
          <p:cNvSpPr txBox="1"/>
          <p:nvPr>
            <p:ph type="title"/>
          </p:nvPr>
        </p:nvSpPr>
        <p:spPr>
          <a:xfrm>
            <a:off x="797467" y="2869796"/>
            <a:ext cx="10962900" cy="11184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g193d9538164_0_298"/>
          <p:cNvSpPr txBox="1"/>
          <p:nvPr>
            <p:ph idx="12" type="sldNum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g193d9538164_0_307"/>
          <p:cNvGrpSpPr/>
          <p:nvPr/>
        </p:nvGrpSpPr>
        <p:grpSpPr>
          <a:xfrm>
            <a:off x="0" y="5204762"/>
            <a:ext cx="12191695" cy="1653192"/>
            <a:chOff x="0" y="3903669"/>
            <a:chExt cx="9144000" cy="1239925"/>
          </a:xfrm>
        </p:grpSpPr>
        <p:sp>
          <p:nvSpPr>
            <p:cNvPr id="30" name="Google Shape;30;g193d9538164_0_307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g193d9538164_0_307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g193d9538164_0_307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g193d9538164_0_307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g193d9538164_0_307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g193d9538164_0_307"/>
          <p:cNvSpPr txBox="1"/>
          <p:nvPr>
            <p:ph type="title"/>
          </p:nvPr>
        </p:nvSpPr>
        <p:spPr>
          <a:xfrm>
            <a:off x="415600" y="546667"/>
            <a:ext cx="11360700" cy="810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36" name="Google Shape;36;g193d9538164_0_307"/>
          <p:cNvSpPr txBox="1"/>
          <p:nvPr>
            <p:ph idx="1" type="body"/>
          </p:nvPr>
        </p:nvSpPr>
        <p:spPr>
          <a:xfrm>
            <a:off x="415600" y="1639833"/>
            <a:ext cx="11360700" cy="4452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37" name="Google Shape;37;g193d9538164_0_307"/>
          <p:cNvSpPr txBox="1"/>
          <p:nvPr>
            <p:ph idx="12" type="sldNum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193d9538164_0_317"/>
          <p:cNvSpPr txBox="1"/>
          <p:nvPr>
            <p:ph type="title"/>
          </p:nvPr>
        </p:nvSpPr>
        <p:spPr>
          <a:xfrm>
            <a:off x="415600" y="546667"/>
            <a:ext cx="11360700" cy="810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40" name="Google Shape;40;g193d9538164_0_317"/>
          <p:cNvSpPr txBox="1"/>
          <p:nvPr>
            <p:ph idx="1" type="body"/>
          </p:nvPr>
        </p:nvSpPr>
        <p:spPr>
          <a:xfrm>
            <a:off x="415600" y="1639967"/>
            <a:ext cx="5333100" cy="4452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1" name="Google Shape;41;g193d9538164_0_317"/>
          <p:cNvSpPr txBox="1"/>
          <p:nvPr>
            <p:ph idx="2" type="body"/>
          </p:nvPr>
        </p:nvSpPr>
        <p:spPr>
          <a:xfrm>
            <a:off x="6443200" y="1639967"/>
            <a:ext cx="5333100" cy="4452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2" name="Google Shape;42;g193d9538164_0_317"/>
          <p:cNvSpPr txBox="1"/>
          <p:nvPr>
            <p:ph idx="12" type="sldNum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193d9538164_0_322"/>
          <p:cNvSpPr txBox="1"/>
          <p:nvPr>
            <p:ph type="title"/>
          </p:nvPr>
        </p:nvSpPr>
        <p:spPr>
          <a:xfrm>
            <a:off x="415600" y="546667"/>
            <a:ext cx="11360700" cy="810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45" name="Google Shape;45;g193d9538164_0_322"/>
          <p:cNvSpPr txBox="1"/>
          <p:nvPr>
            <p:ph idx="12" type="sldNum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93d9538164_0_325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48" name="Google Shape;48;g193d9538164_0_325"/>
          <p:cNvSpPr txBox="1"/>
          <p:nvPr>
            <p:ph idx="1" type="body"/>
          </p:nvPr>
        </p:nvSpPr>
        <p:spPr>
          <a:xfrm>
            <a:off x="415600" y="1954405"/>
            <a:ext cx="3744000" cy="4137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9" name="Google Shape;49;g193d9538164_0_325"/>
          <p:cNvSpPr txBox="1"/>
          <p:nvPr>
            <p:ph idx="12" type="sldNum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g193d9538164_0_329"/>
          <p:cNvGrpSpPr/>
          <p:nvPr/>
        </p:nvGrpSpPr>
        <p:grpSpPr>
          <a:xfrm>
            <a:off x="8130968" y="7"/>
            <a:ext cx="4060732" cy="2707359"/>
            <a:chOff x="6098378" y="5"/>
            <a:chExt cx="3045625" cy="2030570"/>
          </a:xfrm>
        </p:grpSpPr>
        <p:sp>
          <p:nvSpPr>
            <p:cNvPr id="52" name="Google Shape;52;g193d9538164_0_329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g193d9538164_0_329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g193d9538164_0_329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g193d9538164_0_329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g193d9538164_0_329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g193d9538164_0_329"/>
          <p:cNvSpPr txBox="1"/>
          <p:nvPr>
            <p:ph type="title"/>
          </p:nvPr>
        </p:nvSpPr>
        <p:spPr>
          <a:xfrm>
            <a:off x="653667" y="701800"/>
            <a:ext cx="74916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g193d9538164_0_329"/>
          <p:cNvSpPr txBox="1"/>
          <p:nvPr>
            <p:ph idx="12" type="sldNum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93d9538164_0_338"/>
          <p:cNvSpPr/>
          <p:nvPr/>
        </p:nvSpPr>
        <p:spPr>
          <a:xfrm>
            <a:off x="6096000" y="-233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g193d9538164_0_338"/>
          <p:cNvCxnSpPr/>
          <p:nvPr/>
        </p:nvCxnSpPr>
        <p:spPr>
          <a:xfrm>
            <a:off x="6706233" y="5994000"/>
            <a:ext cx="624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g193d9538164_0_338"/>
          <p:cNvSpPr txBox="1"/>
          <p:nvPr>
            <p:ph type="title"/>
          </p:nvPr>
        </p:nvSpPr>
        <p:spPr>
          <a:xfrm>
            <a:off x="354000" y="1534800"/>
            <a:ext cx="5393700" cy="2085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63" name="Google Shape;63;g193d9538164_0_338"/>
          <p:cNvSpPr txBox="1"/>
          <p:nvPr>
            <p:ph idx="1" type="subTitle"/>
          </p:nvPr>
        </p:nvSpPr>
        <p:spPr>
          <a:xfrm>
            <a:off x="354000" y="3692002"/>
            <a:ext cx="5393700" cy="1692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4" name="Google Shape;64;g193d9538164_0_338"/>
          <p:cNvSpPr txBox="1"/>
          <p:nvPr>
            <p:ph idx="2" type="body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g193d9538164_0_338"/>
          <p:cNvSpPr txBox="1"/>
          <p:nvPr>
            <p:ph idx="12" type="sldNum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93d9538164_0_345"/>
          <p:cNvSpPr txBox="1"/>
          <p:nvPr>
            <p:ph idx="1" type="body"/>
          </p:nvPr>
        </p:nvSpPr>
        <p:spPr>
          <a:xfrm>
            <a:off x="426000" y="5640767"/>
            <a:ext cx="7998300" cy="798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68" name="Google Shape;68;g193d9538164_0_345"/>
          <p:cNvSpPr txBox="1"/>
          <p:nvPr>
            <p:ph idx="12" type="sldNum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93d9538164_0_284"/>
          <p:cNvSpPr txBox="1"/>
          <p:nvPr>
            <p:ph type="title"/>
          </p:nvPr>
        </p:nvSpPr>
        <p:spPr>
          <a:xfrm>
            <a:off x="415600" y="546667"/>
            <a:ext cx="11360700" cy="8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g193d9538164_0_284"/>
          <p:cNvSpPr txBox="1"/>
          <p:nvPr>
            <p:ph idx="1" type="body"/>
          </p:nvPr>
        </p:nvSpPr>
        <p:spPr>
          <a:xfrm>
            <a:off x="415600" y="1639833"/>
            <a:ext cx="11360700" cy="44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"/>
              <a:buChar char="●"/>
              <a:defRPr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92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○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492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■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92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●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92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○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92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■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92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●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92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○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92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■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g193d9538164_0_284"/>
          <p:cNvSpPr txBox="1"/>
          <p:nvPr>
            <p:ph idx="12" type="sldNum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jpg"/><Relationship Id="rId4" Type="http://schemas.openxmlformats.org/officeDocument/2006/relationships/hyperlink" Target="http://www.youtube.com/watch?v=btlY61icF_A" TargetMode="External"/><Relationship Id="rId5" Type="http://schemas.openxmlformats.org/officeDocument/2006/relationships/image" Target="../media/image19.jpg"/><Relationship Id="rId6" Type="http://schemas.openxmlformats.org/officeDocument/2006/relationships/hyperlink" Target="https://youtu.be/btlY61icF_A" TargetMode="External"/><Relationship Id="rId7" Type="http://schemas.openxmlformats.org/officeDocument/2006/relationships/hyperlink" Target="https://drive.google.com/file/d/1Fg9_3K-Ofv4vhRPhaOuWFD91CQljuVcL/view?usp=share_link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atlantis-press.com/proceedings/ifmeita-16/25850411" TargetMode="External"/><Relationship Id="rId4" Type="http://schemas.openxmlformats.org/officeDocument/2006/relationships/hyperlink" Target="https://ieeexplore.ieee.org/abstract/document/8833958" TargetMode="External"/><Relationship Id="rId5" Type="http://schemas.openxmlformats.org/officeDocument/2006/relationships/hyperlink" Target="https://www.sciencedirect.com/science/article/pii/S1877705817362574" TargetMode="External"/><Relationship Id="rId6" Type="http://schemas.openxmlformats.org/officeDocument/2006/relationships/image" Target="../media/image20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9" Type="http://schemas.openxmlformats.org/officeDocument/2006/relationships/image" Target="../media/image17.png"/><Relationship Id="rId5" Type="http://schemas.openxmlformats.org/officeDocument/2006/relationships/image" Target="../media/image5.png"/><Relationship Id="rId6" Type="http://schemas.openxmlformats.org/officeDocument/2006/relationships/image" Target="../media/image4.png"/><Relationship Id="rId7" Type="http://schemas.openxmlformats.org/officeDocument/2006/relationships/image" Target="../media/image13.png"/><Relationship Id="rId8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22.png"/><Relationship Id="rId5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"/>
          <p:cNvSpPr txBox="1"/>
          <p:nvPr>
            <p:ph idx="1" type="subTitle"/>
          </p:nvPr>
        </p:nvSpPr>
        <p:spPr>
          <a:xfrm>
            <a:off x="7836325" y="3919200"/>
            <a:ext cx="5827200" cy="29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GB" sz="2300">
                <a:solidFill>
                  <a:srgbClr val="000000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Team ID: PNT2022TMID41278</a:t>
            </a:r>
            <a:endParaRPr sz="2300">
              <a:solidFill>
                <a:srgbClr val="000000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GB" sz="2300">
                <a:solidFill>
                  <a:srgbClr val="000000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Team Lead: Elankumaran  R</a:t>
            </a:r>
            <a:endParaRPr sz="2300">
              <a:solidFill>
                <a:srgbClr val="000000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GB" sz="2300">
                <a:solidFill>
                  <a:srgbClr val="000000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Team Members: Dinesh  P</a:t>
            </a:r>
            <a:endParaRPr sz="2300">
              <a:solidFill>
                <a:srgbClr val="000000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GB" sz="2300">
                <a:solidFill>
                  <a:srgbClr val="000000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 Subash chandra bose C</a:t>
            </a:r>
            <a:endParaRPr sz="2300">
              <a:solidFill>
                <a:srgbClr val="000000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GB" sz="2300">
                <a:solidFill>
                  <a:srgbClr val="000000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 Raj kumar  KS</a:t>
            </a:r>
            <a:endParaRPr sz="2300">
              <a:solidFill>
                <a:srgbClr val="000000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GB" sz="2300">
                <a:solidFill>
                  <a:srgbClr val="000000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Mentor:Dr.Thiyagarajan Rathinam</a:t>
            </a:r>
            <a:endParaRPr sz="2300">
              <a:solidFill>
                <a:srgbClr val="000000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</p:txBody>
      </p:sp>
      <p:sp>
        <p:nvSpPr>
          <p:cNvPr id="98" name="Google Shape;98;p1"/>
          <p:cNvSpPr txBox="1"/>
          <p:nvPr/>
        </p:nvSpPr>
        <p:spPr>
          <a:xfrm>
            <a:off x="505075" y="1308550"/>
            <a:ext cx="65352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400">
                <a:solidFill>
                  <a:schemeClr val="accent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EMERGING METHODS FOR EARLY DETECTION </a:t>
            </a:r>
            <a:endParaRPr sz="3400">
              <a:solidFill>
                <a:schemeClr val="accent1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400">
                <a:solidFill>
                  <a:schemeClr val="accent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OF </a:t>
            </a:r>
            <a:r>
              <a:rPr lang="en-GB" sz="3400">
                <a:solidFill>
                  <a:srgbClr val="38761D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FOREST FIRES</a:t>
            </a:r>
            <a:endParaRPr sz="3500">
              <a:solidFill>
                <a:srgbClr val="38761D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</p:txBody>
      </p:sp>
      <p:pic>
        <p:nvPicPr>
          <p:cNvPr id="99" name="Google Shape;99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8300" y="3480325"/>
            <a:ext cx="3162294" cy="317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0"/>
          <p:cNvSpPr txBox="1"/>
          <p:nvPr>
            <p:ph type="title"/>
          </p:nvPr>
        </p:nvSpPr>
        <p:spPr>
          <a:xfrm>
            <a:off x="248700" y="365125"/>
            <a:ext cx="111051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GB">
                <a:latin typeface="EB Garamond Medium"/>
                <a:ea typeface="EB Garamond Medium"/>
                <a:cs typeface="EB Garamond Medium"/>
                <a:sym typeface="EB Garamond Medium"/>
              </a:rPr>
              <a:t>DEMONSTRATION </a:t>
            </a:r>
            <a:r>
              <a:rPr lang="en-GB">
                <a:latin typeface="EB Garamond Medium"/>
                <a:ea typeface="EB Garamond Medium"/>
                <a:cs typeface="EB Garamond Medium"/>
                <a:sym typeface="EB Garamond Medium"/>
              </a:rPr>
              <a:t>VIDEO</a:t>
            </a:r>
            <a:endParaRPr>
              <a:latin typeface="EB Garamond Medium"/>
              <a:ea typeface="EB Garamond Medium"/>
              <a:cs typeface="EB Garamond Medium"/>
              <a:sym typeface="EB Garamond Medium"/>
            </a:endParaRPr>
          </a:p>
        </p:txBody>
      </p:sp>
      <p:pic>
        <p:nvPicPr>
          <p:cNvPr id="176" name="Google Shape;176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28542" y="268842"/>
            <a:ext cx="2025264" cy="151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0" title="Project demo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45675" y="1714492"/>
            <a:ext cx="4572000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10"/>
          <p:cNvSpPr txBox="1"/>
          <p:nvPr/>
        </p:nvSpPr>
        <p:spPr>
          <a:xfrm>
            <a:off x="1101750" y="5592375"/>
            <a:ext cx="99885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>
                <a:latin typeface="EB Garamond"/>
                <a:ea typeface="EB Garamond"/>
                <a:cs typeface="EB Garamond"/>
                <a:sym typeface="EB Garamond"/>
              </a:rPr>
              <a:t>LINKS - </a:t>
            </a:r>
            <a:r>
              <a:rPr lang="en-GB" sz="2600" u="sng">
                <a:solidFill>
                  <a:schemeClr val="hlink"/>
                </a:solidFill>
                <a:latin typeface="EB Garamond"/>
                <a:ea typeface="EB Garamond"/>
                <a:cs typeface="EB Garamond"/>
                <a:sym typeface="EB Garamond"/>
                <a:hlinkClick r:id="rId6"/>
              </a:rPr>
              <a:t>https://youtu.be/btlY61icF_A</a:t>
            </a:r>
            <a:endParaRPr sz="2600"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>
                <a:latin typeface="EB Garamond"/>
                <a:ea typeface="EB Garamond"/>
                <a:cs typeface="EB Garamond"/>
                <a:sym typeface="EB Garamond"/>
              </a:rPr>
              <a:t>  -</a:t>
            </a:r>
            <a:r>
              <a:rPr lang="en-GB" sz="2600" u="sng">
                <a:solidFill>
                  <a:schemeClr val="hlink"/>
                </a:solidFill>
                <a:latin typeface="EB Garamond"/>
                <a:ea typeface="EB Garamond"/>
                <a:cs typeface="EB Garamond"/>
                <a:sym typeface="EB Garamond"/>
                <a:hlinkClick r:id="rId7"/>
              </a:rPr>
              <a:t>Drive link</a:t>
            </a:r>
            <a:r>
              <a:rPr lang="en-GB" sz="2600">
                <a:latin typeface="EB Garamond"/>
                <a:ea typeface="EB Garamond"/>
                <a:cs typeface="EB Garamond"/>
                <a:sym typeface="EB Garamond"/>
              </a:rPr>
              <a:t>  </a:t>
            </a:r>
            <a:endParaRPr sz="2600"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GB">
                <a:solidFill>
                  <a:srgbClr val="202124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REFERENCES</a:t>
            </a:r>
            <a:endParaRPr>
              <a:solidFill>
                <a:srgbClr val="202124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</p:txBody>
      </p:sp>
      <p:sp>
        <p:nvSpPr>
          <p:cNvPr id="184" name="Google Shape;184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202124"/>
                </a:solidFill>
              </a:rPr>
              <a:t>1].</a:t>
            </a:r>
            <a:r>
              <a:rPr lang="en-GB">
                <a:solidFill>
                  <a:schemeClr val="dk1"/>
                </a:solidFill>
              </a:rPr>
              <a:t> </a:t>
            </a:r>
            <a:r>
              <a:rPr lang="en-GB" sz="2600">
                <a:solidFill>
                  <a:schemeClr val="dk1"/>
                </a:solidFill>
                <a:uFill>
                  <a:noFill/>
                </a:uFill>
                <a:latin typeface="EB Garamond"/>
                <a:ea typeface="EB Garamond"/>
                <a:cs typeface="EB Garamond"/>
                <a:sym typeface="EB Garamon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Chen, Y., Zhang, Y., Xin, J., Wang, G., Mu, L., Yi, Y., Liu, H. and Liu, D., 2019, June. UAV image-based forest fire detection approach using convolutional neural network. In 2019 14th IEEE conference on industrial electronics and applications (ICIEA) (pp. 2118-2123). IEEE.</a:t>
            </a:r>
            <a:endParaRPr sz="26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>
                <a:solidFill>
                  <a:srgbClr val="202124"/>
                </a:solidFill>
                <a:latin typeface="EB Garamond"/>
                <a:ea typeface="EB Garamond"/>
                <a:cs typeface="EB Garamond"/>
                <a:sym typeface="EB Garamond"/>
              </a:rPr>
              <a:t>2].</a:t>
            </a:r>
            <a:r>
              <a:rPr lang="en-GB" sz="26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  </a:t>
            </a:r>
            <a:r>
              <a:rPr lang="en-GB" sz="2600">
                <a:solidFill>
                  <a:schemeClr val="dk1"/>
                </a:solidFill>
                <a:uFill>
                  <a:noFill/>
                </a:uFill>
                <a:latin typeface="EB Garamond"/>
                <a:ea typeface="EB Garamond"/>
                <a:cs typeface="EB Garamond"/>
                <a:sym typeface="EB Garamond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Chen, Y., Zhang, Y., Xin, J., Wang, G., Mu, L., Yi, Y., Liu, H. and Liu, D., 2019, June. UAV image-based forest fire detection approach using convolutional neural network. In 2019 14th IEEE conference on industrial electronics and applications (ICIEA) (pp. 2118-2123). IEEE.</a:t>
            </a:r>
            <a:endParaRPr sz="26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>
                <a:solidFill>
                  <a:srgbClr val="202124"/>
                </a:solidFill>
                <a:latin typeface="EB Garamond"/>
                <a:ea typeface="EB Garamond"/>
                <a:cs typeface="EB Garamond"/>
                <a:sym typeface="EB Garamond"/>
              </a:rPr>
              <a:t>3]</a:t>
            </a:r>
            <a:r>
              <a:rPr lang="en-GB" sz="26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.</a:t>
            </a:r>
            <a:r>
              <a:rPr lang="en-GB" sz="2600">
                <a:solidFill>
                  <a:schemeClr val="dk1"/>
                </a:solidFill>
                <a:uFill>
                  <a:noFill/>
                </a:uFill>
                <a:latin typeface="EB Garamond"/>
                <a:ea typeface="EB Garamond"/>
                <a:cs typeface="EB Garamond"/>
                <a:sym typeface="EB Garamond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Zhang, Q.X., Lin, G.H., Zhang, Y.M., Xu, G. and Wang, J.J., 2018. Wildland forest fire smoke detection based on faster R-CNN using synthetic smoke images. Procedia engineering, 211, pp.441-446.</a:t>
            </a:r>
            <a:endParaRPr sz="26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185" name="Google Shape;185;p12"/>
          <p:cNvPicPr preferRelativeResize="0"/>
          <p:nvPr/>
        </p:nvPicPr>
        <p:blipFill rotWithShape="1">
          <a:blip r:embed="rId6">
            <a:alphaModFix/>
          </a:blip>
          <a:srcRect b="43871" l="28350" r="28660" t="12119"/>
          <a:stretch/>
        </p:blipFill>
        <p:spPr>
          <a:xfrm>
            <a:off x="9137400" y="365125"/>
            <a:ext cx="1568125" cy="132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0825" y="304800"/>
            <a:ext cx="7281334" cy="6553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GB">
                <a:latin typeface="EB Garamond Medium"/>
                <a:ea typeface="EB Garamond Medium"/>
                <a:cs typeface="EB Garamond Medium"/>
                <a:sym typeface="EB Garamond Medium"/>
              </a:rPr>
              <a:t>INTRODUCTION</a:t>
            </a:r>
            <a:endParaRPr>
              <a:latin typeface="EB Garamond Medium"/>
              <a:ea typeface="EB Garamond Medium"/>
              <a:cs typeface="EB Garamond Medium"/>
              <a:sym typeface="EB Garamond Medium"/>
            </a:endParaRPr>
          </a:p>
        </p:txBody>
      </p:sp>
      <p:sp>
        <p:nvSpPr>
          <p:cNvPr id="105" name="Google Shape;105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095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500"/>
              <a:buFont typeface="EB Garamond"/>
              <a:buChar char="●"/>
            </a:pPr>
            <a:r>
              <a:t/>
            </a:r>
            <a:endParaRPr sz="2500">
              <a:solidFill>
                <a:srgbClr val="6AA84F"/>
              </a:solidFill>
              <a:highlight>
                <a:srgbClr val="FFFFFF"/>
              </a:highlight>
              <a:latin typeface="EB Garamond"/>
              <a:ea typeface="EB Garamond"/>
              <a:cs typeface="EB Garamond"/>
              <a:sym typeface="EB Garamond"/>
            </a:endParaRPr>
          </a:p>
          <a:p>
            <a:pPr indent="-209550" lvl="0" marL="228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500"/>
              <a:buFont typeface="EB Garamond"/>
              <a:buChar char="●"/>
            </a:pPr>
            <a:r>
              <a:rPr lang="en-GB" sz="2600">
                <a:solidFill>
                  <a:srgbClr val="6AA84F"/>
                </a:solidFill>
                <a:highlight>
                  <a:srgbClr val="FFFFFF"/>
                </a:highlight>
                <a:latin typeface="EB Garamond"/>
                <a:ea typeface="EB Garamond"/>
                <a:cs typeface="EB Garamond"/>
                <a:sym typeface="EB Garamond"/>
              </a:rPr>
              <a:t>Forest fires</a:t>
            </a:r>
            <a:r>
              <a:rPr lang="en-GB" sz="2500">
                <a:solidFill>
                  <a:srgbClr val="6AA84F"/>
                </a:solidFill>
                <a:highlight>
                  <a:srgbClr val="FFFFFF"/>
                </a:highlight>
                <a:latin typeface="EB Garamond"/>
                <a:ea typeface="EB Garamond"/>
                <a:cs typeface="EB Garamond"/>
                <a:sym typeface="EB Garamond"/>
              </a:rPr>
              <a:t> </a:t>
            </a:r>
            <a:r>
              <a:rPr lang="en-GB" sz="2500">
                <a:solidFill>
                  <a:srgbClr val="0000FF"/>
                </a:solidFill>
                <a:highlight>
                  <a:srgbClr val="FFFFFF"/>
                </a:highlight>
                <a:latin typeface="EB Garamond"/>
                <a:ea typeface="EB Garamond"/>
                <a:cs typeface="EB Garamond"/>
                <a:sym typeface="EB Garamond"/>
              </a:rPr>
              <a:t>- &gt;</a:t>
            </a:r>
            <a:r>
              <a:rPr lang="en-GB" sz="2500">
                <a:solidFill>
                  <a:srgbClr val="000000"/>
                </a:solidFill>
                <a:highlight>
                  <a:srgbClr val="FFFFFF"/>
                </a:highlight>
                <a:latin typeface="EB Garamond"/>
                <a:ea typeface="EB Garamond"/>
                <a:cs typeface="EB Garamond"/>
                <a:sym typeface="EB Garamond"/>
              </a:rPr>
              <a:t>environmental issue  - economic and ecological damage                                      about 100,000 wildfires -US .</a:t>
            </a:r>
            <a:endParaRPr sz="2500">
              <a:solidFill>
                <a:srgbClr val="000000"/>
              </a:solidFill>
              <a:highlight>
                <a:srgbClr val="FFFFFF"/>
              </a:highlight>
              <a:latin typeface="EB Garamond"/>
              <a:ea typeface="EB Garamond"/>
              <a:cs typeface="EB Garamond"/>
              <a:sym typeface="EB Garamond"/>
            </a:endParaRPr>
          </a:p>
          <a:p>
            <a:pPr indent="-209550" lvl="0" marL="228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500"/>
              <a:buFont typeface="EB Garamond"/>
              <a:buChar char="●"/>
            </a:pPr>
            <a:r>
              <a:rPr lang="en-GB" sz="2500">
                <a:solidFill>
                  <a:srgbClr val="000000"/>
                </a:solidFill>
                <a:highlight>
                  <a:srgbClr val="FFFFFF"/>
                </a:highlight>
                <a:latin typeface="EB Garamond"/>
                <a:ea typeface="EB Garamond"/>
                <a:cs typeface="EB Garamond"/>
                <a:sym typeface="EB Garamond"/>
              </a:rPr>
              <a:t>             </a:t>
            </a:r>
            <a:r>
              <a:rPr lang="en-GB" sz="2500">
                <a:solidFill>
                  <a:srgbClr val="0000FF"/>
                </a:solidFill>
                <a:highlight>
                  <a:srgbClr val="FFFFFF"/>
                </a:highlight>
                <a:latin typeface="EB Garamond"/>
                <a:ea typeface="EB Garamond"/>
                <a:cs typeface="EB Garamond"/>
                <a:sym typeface="EB Garamond"/>
              </a:rPr>
              <a:t> -&gt;</a:t>
            </a:r>
            <a:r>
              <a:rPr lang="en-GB" sz="2500">
                <a:solidFill>
                  <a:srgbClr val="000000"/>
                </a:solidFill>
                <a:highlight>
                  <a:srgbClr val="FFFFFF"/>
                </a:highlight>
                <a:latin typeface="EB Garamond"/>
                <a:ea typeface="EB Garamond"/>
                <a:cs typeface="EB Garamond"/>
                <a:sym typeface="EB Garamond"/>
              </a:rPr>
              <a:t> 9 million acres -destroyed -  difficult -  predict and detect - populated forest area- prediction -ground-based methods -Camera or Video-Based approach. </a:t>
            </a:r>
            <a:endParaRPr sz="2500">
              <a:solidFill>
                <a:srgbClr val="000000"/>
              </a:solidFill>
              <a:highlight>
                <a:srgbClr val="FFFFFF"/>
              </a:highlight>
              <a:latin typeface="EB Garamond"/>
              <a:ea typeface="EB Garamond"/>
              <a:cs typeface="EB Garamond"/>
              <a:sym typeface="EB Garamond"/>
            </a:endParaRPr>
          </a:p>
          <a:p>
            <a:pPr indent="-209550" lvl="0" marL="228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500"/>
              <a:buFont typeface="EB Garamond"/>
              <a:buChar char="●"/>
            </a:pPr>
            <a:r>
              <a:rPr lang="en-GB" sz="2500">
                <a:solidFill>
                  <a:srgbClr val="000000"/>
                </a:solidFill>
                <a:highlight>
                  <a:srgbClr val="FFFFFF"/>
                </a:highlight>
                <a:latin typeface="EB Garamond"/>
                <a:ea typeface="EB Garamond"/>
                <a:cs typeface="EB Garamond"/>
                <a:sym typeface="EB Garamond"/>
              </a:rPr>
              <a:t>                 </a:t>
            </a:r>
            <a:r>
              <a:rPr lang="en-GB" sz="2500">
                <a:solidFill>
                  <a:srgbClr val="0000FF"/>
                </a:solidFill>
                <a:highlight>
                  <a:srgbClr val="FFFFFF"/>
                </a:highlight>
                <a:latin typeface="EB Garamond"/>
                <a:ea typeface="EB Garamond"/>
                <a:cs typeface="EB Garamond"/>
                <a:sym typeface="EB Garamond"/>
              </a:rPr>
              <a:t>-&gt;</a:t>
            </a:r>
            <a:r>
              <a:rPr lang="en-GB" sz="2500">
                <a:solidFill>
                  <a:srgbClr val="000000"/>
                </a:solidFill>
                <a:highlight>
                  <a:srgbClr val="FFFFFF"/>
                </a:highlight>
                <a:latin typeface="EB Garamond"/>
                <a:ea typeface="EB Garamond"/>
                <a:cs typeface="EB Garamond"/>
                <a:sym typeface="EB Garamond"/>
              </a:rPr>
              <a:t>Satellites -  important source of data -reliability and efficiency.</a:t>
            </a:r>
            <a:endParaRPr sz="2500">
              <a:solidFill>
                <a:srgbClr val="000000"/>
              </a:solidFill>
              <a:highlight>
                <a:srgbClr val="FFFFFF"/>
              </a:highlight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rgbClr val="202124"/>
                </a:solidFill>
                <a:highlight>
                  <a:srgbClr val="FFFFFF"/>
                </a:highlight>
                <a:latin typeface="EB Garamond"/>
                <a:ea typeface="EB Garamond"/>
                <a:cs typeface="EB Garamond"/>
                <a:sym typeface="EB Garamond"/>
              </a:rPr>
              <a:t>                 </a:t>
            </a:r>
            <a:r>
              <a:rPr lang="en-GB" sz="2500">
                <a:solidFill>
                  <a:srgbClr val="0000FF"/>
                </a:solidFill>
                <a:highlight>
                  <a:srgbClr val="FFFFFF"/>
                </a:highlight>
                <a:latin typeface="EB Garamond"/>
                <a:ea typeface="EB Garamond"/>
                <a:cs typeface="EB Garamond"/>
                <a:sym typeface="EB Garamond"/>
              </a:rPr>
              <a:t> -&gt; </a:t>
            </a:r>
            <a:r>
              <a:rPr lang="en-GB" sz="2500">
                <a:solidFill>
                  <a:srgbClr val="202124"/>
                </a:solidFill>
                <a:highlight>
                  <a:srgbClr val="FFFFFF"/>
                </a:highlight>
                <a:latin typeface="EB Garamond"/>
                <a:ea typeface="EB Garamond"/>
                <a:cs typeface="EB Garamond"/>
                <a:sym typeface="EB Garamond"/>
              </a:rPr>
              <a:t> low spatial resolution - low temporal resolution-drawback of </a:t>
            </a:r>
            <a:endParaRPr sz="2500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209550" lvl="0" marL="2286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SzPts val="2500"/>
              <a:buFont typeface="EB Garamond"/>
              <a:buChar char="●"/>
            </a:pPr>
            <a:r>
              <a:t/>
            </a:r>
            <a:endParaRPr sz="2500"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106" name="Google Shape;106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51700" y="127913"/>
            <a:ext cx="1800000" cy="18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GB">
                <a:latin typeface="EB Garamond Medium"/>
                <a:ea typeface="EB Garamond Medium"/>
                <a:cs typeface="EB Garamond Medium"/>
                <a:sym typeface="EB Garamond Medium"/>
              </a:rPr>
              <a:t>MAIN OBJECTIVE</a:t>
            </a:r>
            <a:endParaRPr>
              <a:latin typeface="EB Garamond Medium"/>
              <a:ea typeface="EB Garamond Medium"/>
              <a:cs typeface="EB Garamond Medium"/>
              <a:sym typeface="EB Garamond Medium"/>
            </a:endParaRPr>
          </a:p>
        </p:txBody>
      </p:sp>
      <p:sp>
        <p:nvSpPr>
          <p:cNvPr id="112" name="Google Shape;112;p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600">
                <a:latin typeface="EB Garamond"/>
                <a:ea typeface="EB Garamond"/>
                <a:cs typeface="EB Garamond"/>
                <a:sym typeface="EB Garamond"/>
              </a:rPr>
              <a:t>Considering - impacts - main motive- IS</a:t>
            </a:r>
            <a:endParaRPr sz="2600"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600">
                <a:latin typeface="EB Garamond"/>
                <a:ea typeface="EB Garamond"/>
                <a:cs typeface="EB Garamond"/>
                <a:sym typeface="EB Garamond"/>
              </a:rPr>
              <a:t>TO</a:t>
            </a:r>
            <a:endParaRPr sz="2600">
              <a:latin typeface="EB Garamond"/>
              <a:ea typeface="EB Garamond"/>
              <a:cs typeface="EB Garamond"/>
              <a:sym typeface="EB Garamond"/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EB Garamond"/>
              <a:buChar char="❏"/>
            </a:pPr>
            <a:r>
              <a:rPr lang="en-GB" sz="2600">
                <a:latin typeface="EB Garamond"/>
                <a:ea typeface="EB Garamond"/>
                <a:cs typeface="EB Garamond"/>
                <a:sym typeface="EB Garamond"/>
              </a:rPr>
              <a:t>        1].  </a:t>
            </a:r>
            <a:r>
              <a:rPr lang="en-GB" sz="2600">
                <a:solidFill>
                  <a:srgbClr val="6AA84F"/>
                </a:solidFill>
                <a:latin typeface="EB Garamond"/>
                <a:ea typeface="EB Garamond"/>
                <a:cs typeface="EB Garamond"/>
                <a:sym typeface="EB Garamond"/>
              </a:rPr>
              <a:t>Detection</a:t>
            </a:r>
            <a:r>
              <a:rPr lang="en-GB" sz="2600">
                <a:latin typeface="EB Garamond"/>
                <a:ea typeface="EB Garamond"/>
                <a:cs typeface="EB Garamond"/>
                <a:sym typeface="EB Garamond"/>
              </a:rPr>
              <a:t> of fire as soon as possible</a:t>
            </a:r>
            <a:endParaRPr sz="2600">
              <a:latin typeface="EB Garamond"/>
              <a:ea typeface="EB Garamond"/>
              <a:cs typeface="EB Garamond"/>
              <a:sym typeface="EB Garamond"/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B Garamond"/>
              <a:buChar char="❏"/>
            </a:pPr>
            <a:r>
              <a:rPr lang="en-GB" sz="2600">
                <a:latin typeface="EB Garamond"/>
                <a:ea typeface="EB Garamond"/>
                <a:cs typeface="EB Garamond"/>
                <a:sym typeface="EB Garamond"/>
              </a:rPr>
              <a:t>         2].  Fast delivery of </a:t>
            </a:r>
            <a:r>
              <a:rPr lang="en-GB" sz="2600">
                <a:solidFill>
                  <a:srgbClr val="FF0000"/>
                </a:solidFill>
                <a:latin typeface="EB Garamond"/>
                <a:ea typeface="EB Garamond"/>
                <a:cs typeface="EB Garamond"/>
                <a:sym typeface="EB Garamond"/>
              </a:rPr>
              <a:t>alert</a:t>
            </a:r>
            <a:r>
              <a:rPr lang="en-GB" sz="2600">
                <a:latin typeface="EB Garamond"/>
                <a:ea typeface="EB Garamond"/>
                <a:cs typeface="EB Garamond"/>
                <a:sym typeface="EB Garamond"/>
              </a:rPr>
              <a:t> message to respective person</a:t>
            </a:r>
            <a:endParaRPr sz="2600"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113" name="Google Shape;113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00725" y="3923750"/>
            <a:ext cx="2253074" cy="2253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GB">
                <a:latin typeface="EB Garamond Medium"/>
                <a:ea typeface="EB Garamond Medium"/>
                <a:cs typeface="EB Garamond Medium"/>
                <a:sym typeface="EB Garamond Medium"/>
              </a:rPr>
              <a:t>FLOW DIAGRAM</a:t>
            </a:r>
            <a:endParaRPr>
              <a:latin typeface="EB Garamond Medium"/>
              <a:ea typeface="EB Garamond Medium"/>
              <a:cs typeface="EB Garamond Medium"/>
              <a:sym typeface="EB Garamond Medium"/>
            </a:endParaRPr>
          </a:p>
        </p:txBody>
      </p:sp>
      <p:pic>
        <p:nvPicPr>
          <p:cNvPr id="119" name="Google Shape;119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800" y="1914900"/>
            <a:ext cx="2947911" cy="1836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4"/>
          <p:cNvPicPr preferRelativeResize="0"/>
          <p:nvPr/>
        </p:nvPicPr>
        <p:blipFill rotWithShape="1">
          <a:blip r:embed="rId4">
            <a:alphaModFix/>
          </a:blip>
          <a:srcRect b="0" l="15765" r="13282" t="0"/>
          <a:stretch/>
        </p:blipFill>
        <p:spPr>
          <a:xfrm>
            <a:off x="4467925" y="2037050"/>
            <a:ext cx="1955907" cy="1835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4"/>
          <p:cNvPicPr preferRelativeResize="0"/>
          <p:nvPr/>
        </p:nvPicPr>
        <p:blipFill rotWithShape="1">
          <a:blip r:embed="rId5">
            <a:alphaModFix/>
          </a:blip>
          <a:srcRect b="40083" l="8074" r="10199" t="0"/>
          <a:stretch/>
        </p:blipFill>
        <p:spPr>
          <a:xfrm>
            <a:off x="7461625" y="365125"/>
            <a:ext cx="986850" cy="84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4"/>
          <p:cNvPicPr preferRelativeResize="0"/>
          <p:nvPr/>
        </p:nvPicPr>
        <p:blipFill rotWithShape="1">
          <a:blip r:embed="rId6">
            <a:alphaModFix/>
          </a:blip>
          <a:srcRect b="15328" l="17478" r="17472" t="19222"/>
          <a:stretch/>
        </p:blipFill>
        <p:spPr>
          <a:xfrm>
            <a:off x="7883475" y="5060925"/>
            <a:ext cx="1536575" cy="166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4"/>
          <p:cNvPicPr preferRelativeResize="0"/>
          <p:nvPr/>
        </p:nvPicPr>
        <p:blipFill rotWithShape="1">
          <a:blip r:embed="rId7">
            <a:alphaModFix/>
          </a:blip>
          <a:srcRect b="34593" l="0" r="0" t="32124"/>
          <a:stretch/>
        </p:blipFill>
        <p:spPr>
          <a:xfrm>
            <a:off x="3522700" y="3066200"/>
            <a:ext cx="846074" cy="14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4"/>
          <p:cNvPicPr preferRelativeResize="0"/>
          <p:nvPr/>
        </p:nvPicPr>
        <p:blipFill rotWithShape="1">
          <a:blip r:embed="rId7">
            <a:alphaModFix/>
          </a:blip>
          <a:srcRect b="34593" l="0" r="0" t="32124"/>
          <a:stretch/>
        </p:blipFill>
        <p:spPr>
          <a:xfrm>
            <a:off x="6523000" y="3066200"/>
            <a:ext cx="846074" cy="14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4"/>
          <p:cNvPicPr preferRelativeResize="0"/>
          <p:nvPr/>
        </p:nvPicPr>
        <p:blipFill rotWithShape="1">
          <a:blip r:embed="rId7">
            <a:alphaModFix/>
          </a:blip>
          <a:srcRect b="34592" l="-41843" r="0" t="32126"/>
          <a:stretch/>
        </p:blipFill>
        <p:spPr>
          <a:xfrm rot="5400026">
            <a:off x="8228723" y="4596137"/>
            <a:ext cx="846074" cy="1408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4"/>
          <p:cNvPicPr preferRelativeResize="0"/>
          <p:nvPr/>
        </p:nvPicPr>
        <p:blipFill rotWithShape="1">
          <a:blip r:embed="rId8">
            <a:alphaModFix/>
          </a:blip>
          <a:srcRect b="20217" l="15075" r="20303" t="0"/>
          <a:stretch/>
        </p:blipFill>
        <p:spPr>
          <a:xfrm rot="-3701359">
            <a:off x="3587922" y="3046396"/>
            <a:ext cx="3291650" cy="40640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883500" y="2304187"/>
            <a:ext cx="2471144" cy="166482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4"/>
          <p:cNvSpPr txBox="1"/>
          <p:nvPr/>
        </p:nvSpPr>
        <p:spPr>
          <a:xfrm>
            <a:off x="715250" y="3750900"/>
            <a:ext cx="2667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EB Garamond"/>
                <a:ea typeface="EB Garamond"/>
                <a:cs typeface="EB Garamond"/>
                <a:sym typeface="EB Garamond"/>
              </a:rPr>
              <a:t>VIDEO</a:t>
            </a:r>
            <a:r>
              <a:rPr lang="en-GB" sz="2000">
                <a:latin typeface="EB Garamond"/>
                <a:ea typeface="EB Garamond"/>
                <a:cs typeface="EB Garamond"/>
                <a:sym typeface="EB Garamond"/>
              </a:rPr>
              <a:t> TO FRAMES</a:t>
            </a:r>
            <a:endParaRPr sz="20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29" name="Google Shape;129;p4"/>
          <p:cNvSpPr txBox="1"/>
          <p:nvPr/>
        </p:nvSpPr>
        <p:spPr>
          <a:xfrm>
            <a:off x="4112375" y="3873050"/>
            <a:ext cx="2947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EB Garamond"/>
                <a:ea typeface="EB Garamond"/>
                <a:cs typeface="EB Garamond"/>
                <a:sym typeface="EB Garamond"/>
              </a:rPr>
              <a:t>MACHINE</a:t>
            </a:r>
            <a:r>
              <a:rPr lang="en-GB" sz="2000">
                <a:latin typeface="EB Garamond"/>
                <a:ea typeface="EB Garamond"/>
                <a:cs typeface="EB Garamond"/>
                <a:sym typeface="EB Garamond"/>
              </a:rPr>
              <a:t> LEARNING</a:t>
            </a:r>
            <a:endParaRPr sz="20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30" name="Google Shape;130;p4"/>
          <p:cNvSpPr txBox="1"/>
          <p:nvPr/>
        </p:nvSpPr>
        <p:spPr>
          <a:xfrm>
            <a:off x="8030875" y="3873050"/>
            <a:ext cx="2667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EB Garamond"/>
                <a:ea typeface="EB Garamond"/>
                <a:cs typeface="EB Garamond"/>
                <a:sym typeface="EB Garamond"/>
              </a:rPr>
              <a:t>CNN</a:t>
            </a:r>
            <a:endParaRPr sz="20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31" name="Google Shape;131;p4"/>
          <p:cNvSpPr txBox="1"/>
          <p:nvPr/>
        </p:nvSpPr>
        <p:spPr>
          <a:xfrm>
            <a:off x="8823575" y="4405488"/>
            <a:ext cx="2947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YES</a:t>
            </a:r>
            <a:endParaRPr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" name="Google Shape;132;p4"/>
          <p:cNvSpPr txBox="1"/>
          <p:nvPr/>
        </p:nvSpPr>
        <p:spPr>
          <a:xfrm>
            <a:off x="5815650" y="5977000"/>
            <a:ext cx="587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GB">
                <a:latin typeface="EB Garamond Medium"/>
                <a:ea typeface="EB Garamond Medium"/>
                <a:cs typeface="EB Garamond Medium"/>
                <a:sym typeface="EB Garamond Medium"/>
              </a:rPr>
              <a:t>METHODOLOGIES</a:t>
            </a:r>
            <a:endParaRPr>
              <a:latin typeface="EB Garamond Medium"/>
              <a:ea typeface="EB Garamond Medium"/>
              <a:cs typeface="EB Garamond Medium"/>
              <a:sym typeface="EB Garamond Medium"/>
            </a:endParaRPr>
          </a:p>
        </p:txBody>
      </p:sp>
      <p:sp>
        <p:nvSpPr>
          <p:cNvPr id="138" name="Google Shape;138;p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2600">
                <a:latin typeface="EB Garamond"/>
                <a:ea typeface="EB Garamond"/>
                <a:cs typeface="EB Garamond"/>
                <a:sym typeface="EB Garamond"/>
              </a:rPr>
              <a:t> 1]. Jupyter notebook</a:t>
            </a:r>
            <a:endParaRPr sz="2600"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600">
                <a:latin typeface="EB Garamond"/>
                <a:ea typeface="EB Garamond"/>
                <a:cs typeface="EB Garamond"/>
                <a:sym typeface="EB Garamond"/>
              </a:rPr>
              <a:t>2]. Anaconda </a:t>
            </a:r>
            <a:endParaRPr sz="2600"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600">
                <a:latin typeface="EB Garamond"/>
                <a:ea typeface="EB Garamond"/>
                <a:cs typeface="EB Garamond"/>
                <a:sym typeface="EB Garamond"/>
              </a:rPr>
              <a:t>3].  Python 3</a:t>
            </a:r>
            <a:endParaRPr sz="2600"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600">
                <a:latin typeface="EB Garamond"/>
                <a:ea typeface="EB Garamond"/>
                <a:cs typeface="EB Garamond"/>
                <a:sym typeface="EB Garamond"/>
              </a:rPr>
              <a:t>4]. Python flask</a:t>
            </a:r>
            <a:endParaRPr sz="2600"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600">
                <a:latin typeface="EB Garamond"/>
                <a:ea typeface="EB Garamond"/>
                <a:cs typeface="EB Garamond"/>
                <a:sym typeface="EB Garamond"/>
              </a:rPr>
              <a:t>5]. Twilio</a:t>
            </a:r>
            <a:endParaRPr sz="2600"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600">
                <a:latin typeface="EB Garamond"/>
                <a:ea typeface="EB Garamond"/>
                <a:cs typeface="EB Garamond"/>
                <a:sym typeface="EB Garamond"/>
              </a:rPr>
              <a:t>6].Google colab</a:t>
            </a:r>
            <a:endParaRPr sz="2600"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600">
                <a:latin typeface="EB Garamond"/>
                <a:ea typeface="EB Garamond"/>
                <a:cs typeface="EB Garamond"/>
                <a:sym typeface="EB Garamond"/>
              </a:rPr>
              <a:t>7]. IBM watson studio</a:t>
            </a:r>
            <a:endParaRPr sz="2600"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600">
                <a:latin typeface="EB Garamond"/>
                <a:ea typeface="EB Garamond"/>
                <a:cs typeface="EB Garamond"/>
                <a:sym typeface="EB Garamond"/>
              </a:rPr>
              <a:t>8].  IBM Cloud</a:t>
            </a:r>
            <a:endParaRPr sz="2600"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2800"/>
              <a:buNone/>
            </a:pPr>
            <a:r>
              <a:t/>
            </a:r>
            <a:endParaRPr sz="2600"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139" name="Google Shape;139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1475" y="665175"/>
            <a:ext cx="1928428" cy="102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14350" y="3209976"/>
            <a:ext cx="4098426" cy="85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35625" y="365125"/>
            <a:ext cx="3018175" cy="215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GB">
                <a:latin typeface="EB Garamond Medium"/>
                <a:ea typeface="EB Garamond Medium"/>
                <a:cs typeface="EB Garamond Medium"/>
                <a:sym typeface="EB Garamond Medium"/>
              </a:rPr>
              <a:t>GOOGLE COLAB</a:t>
            </a:r>
            <a:endParaRPr>
              <a:latin typeface="EB Garamond Medium"/>
              <a:ea typeface="EB Garamond Medium"/>
              <a:cs typeface="EB Garamond Medium"/>
              <a:sym typeface="EB Garamond Medium"/>
            </a:endParaRPr>
          </a:p>
        </p:txBody>
      </p:sp>
      <p:sp>
        <p:nvSpPr>
          <p:cNvPr id="147" name="Google Shape;147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GB" sz="2600">
                <a:latin typeface="EB Garamond"/>
                <a:ea typeface="EB Garamond"/>
                <a:cs typeface="EB Garamond"/>
                <a:sym typeface="EB Garamond"/>
              </a:rPr>
              <a:t>    </a:t>
            </a:r>
            <a:endParaRPr sz="2600"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t/>
            </a:r>
            <a:endParaRPr sz="2600"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GB" sz="2600">
                <a:latin typeface="EB Garamond"/>
                <a:ea typeface="EB Garamond"/>
                <a:cs typeface="EB Garamond"/>
                <a:sym typeface="EB Garamond"/>
              </a:rPr>
              <a:t>       </a:t>
            </a:r>
            <a:r>
              <a:rPr lang="en-GB" sz="2600">
                <a:solidFill>
                  <a:srgbClr val="0000FF"/>
                </a:solidFill>
                <a:latin typeface="EB Garamond"/>
                <a:ea typeface="EB Garamond"/>
                <a:cs typeface="EB Garamond"/>
                <a:sym typeface="EB Garamond"/>
              </a:rPr>
              <a:t>=&gt;</a:t>
            </a:r>
            <a:r>
              <a:rPr lang="en-GB" sz="2600">
                <a:latin typeface="EB Garamond"/>
                <a:ea typeface="EB Garamond"/>
                <a:cs typeface="EB Garamond"/>
                <a:sym typeface="EB Garamond"/>
              </a:rPr>
              <a:t>Developed a-code - deploy a-model o- detection -patterns -  </a:t>
            </a:r>
            <a:r>
              <a:rPr lang="en-GB" sz="2600">
                <a:solidFill>
                  <a:srgbClr val="38761D"/>
                </a:solidFill>
                <a:latin typeface="EB Garamond"/>
                <a:ea typeface="EB Garamond"/>
                <a:cs typeface="EB Garamond"/>
                <a:sym typeface="EB Garamond"/>
              </a:rPr>
              <a:t>forest fire</a:t>
            </a:r>
            <a:r>
              <a:rPr lang="en-GB" sz="2600">
                <a:latin typeface="EB Garamond"/>
                <a:ea typeface="EB Garamond"/>
                <a:cs typeface="EB Garamond"/>
                <a:sym typeface="EB Garamond"/>
              </a:rPr>
              <a:t> </a:t>
            </a:r>
            <a:endParaRPr sz="2600"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GB" sz="2600">
                <a:latin typeface="EB Garamond"/>
                <a:ea typeface="EB Garamond"/>
                <a:cs typeface="EB Garamond"/>
                <a:sym typeface="EB Garamond"/>
              </a:rPr>
              <a:t>        </a:t>
            </a:r>
            <a:r>
              <a:rPr lang="en-GB" sz="2600">
                <a:solidFill>
                  <a:srgbClr val="0000FF"/>
                </a:solidFill>
                <a:latin typeface="EB Garamond"/>
                <a:ea typeface="EB Garamond"/>
                <a:cs typeface="EB Garamond"/>
                <a:sym typeface="EB Garamond"/>
              </a:rPr>
              <a:t>=&gt;</a:t>
            </a:r>
            <a:r>
              <a:rPr lang="en-GB" sz="2600">
                <a:latin typeface="EB Garamond"/>
                <a:ea typeface="EB Garamond"/>
                <a:cs typeface="EB Garamond"/>
                <a:sym typeface="EB Garamond"/>
              </a:rPr>
              <a:t> if - pattern - detected - </a:t>
            </a:r>
            <a:r>
              <a:rPr lang="en-GB" sz="2600">
                <a:latin typeface="EB Garamond"/>
                <a:ea typeface="EB Garamond"/>
                <a:cs typeface="EB Garamond"/>
                <a:sym typeface="EB Garamond"/>
              </a:rPr>
              <a:t>succeeded</a:t>
            </a:r>
            <a:r>
              <a:rPr lang="en-GB" sz="2600">
                <a:latin typeface="EB Garamond"/>
                <a:ea typeface="EB Garamond"/>
                <a:cs typeface="EB Garamond"/>
                <a:sym typeface="EB Garamond"/>
              </a:rPr>
              <a:t> - </a:t>
            </a:r>
            <a:r>
              <a:rPr lang="en-GB" sz="2600">
                <a:latin typeface="EB Garamond"/>
                <a:ea typeface="EB Garamond"/>
                <a:cs typeface="EB Garamond"/>
                <a:sym typeface="EB Garamond"/>
              </a:rPr>
              <a:t>prediction</a:t>
            </a:r>
            <a:r>
              <a:rPr lang="en-GB" sz="2600">
                <a:latin typeface="EB Garamond"/>
                <a:ea typeface="EB Garamond"/>
                <a:cs typeface="EB Garamond"/>
                <a:sym typeface="EB Garamond"/>
              </a:rPr>
              <a:t> module.</a:t>
            </a:r>
            <a:endParaRPr sz="2600"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2800"/>
              <a:buNone/>
            </a:pPr>
            <a:r>
              <a:rPr lang="en-GB" sz="2600">
                <a:latin typeface="EB Garamond"/>
                <a:ea typeface="EB Garamond"/>
                <a:cs typeface="EB Garamond"/>
                <a:sym typeface="EB Garamond"/>
              </a:rPr>
              <a:t>        </a:t>
            </a:r>
            <a:r>
              <a:rPr lang="en-GB" sz="2600">
                <a:solidFill>
                  <a:srgbClr val="0000FF"/>
                </a:solidFill>
                <a:latin typeface="EB Garamond"/>
                <a:ea typeface="EB Garamond"/>
                <a:cs typeface="EB Garamond"/>
                <a:sym typeface="EB Garamond"/>
              </a:rPr>
              <a:t>=&gt;</a:t>
            </a:r>
            <a:r>
              <a:rPr lang="en-GB" sz="2600">
                <a:latin typeface="EB Garamond"/>
                <a:ea typeface="EB Garamond"/>
                <a:cs typeface="EB Garamond"/>
                <a:sym typeface="EB Garamond"/>
              </a:rPr>
              <a:t> provided -conditions - satisfied  - will -  interlinking - model to - </a:t>
            </a:r>
            <a:r>
              <a:rPr lang="en-GB" sz="2600">
                <a:solidFill>
                  <a:srgbClr val="85200C"/>
                </a:solidFill>
                <a:latin typeface="EB Garamond"/>
                <a:ea typeface="EB Garamond"/>
                <a:cs typeface="EB Garamond"/>
                <a:sym typeface="EB Garamond"/>
              </a:rPr>
              <a:t>Twilio</a:t>
            </a:r>
            <a:endParaRPr sz="2600">
              <a:solidFill>
                <a:srgbClr val="85200C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148" name="Google Shape;148;p6"/>
          <p:cNvPicPr preferRelativeResize="0"/>
          <p:nvPr/>
        </p:nvPicPr>
        <p:blipFill rotWithShape="1">
          <a:blip r:embed="rId3">
            <a:alphaModFix/>
          </a:blip>
          <a:srcRect b="7350" l="-299580" r="299580" t="-7350"/>
          <a:stretch/>
        </p:blipFill>
        <p:spPr>
          <a:xfrm>
            <a:off x="527933" y="0"/>
            <a:ext cx="2745390" cy="1690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58307" y="-48050"/>
            <a:ext cx="3494325" cy="2151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GB">
                <a:latin typeface="EB Garamond"/>
                <a:ea typeface="EB Garamond"/>
                <a:cs typeface="EB Garamond"/>
                <a:sym typeface="EB Garamond"/>
              </a:rPr>
              <a:t>IBM WATSON STUDIO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55" name="Google Shape;155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t/>
            </a:r>
            <a:endParaRPr sz="2600"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GB" sz="2600">
                <a:latin typeface="EB Garamond"/>
                <a:ea typeface="EB Garamond"/>
                <a:cs typeface="EB Garamond"/>
                <a:sym typeface="EB Garamond"/>
              </a:rPr>
              <a:t>                  </a:t>
            </a:r>
            <a:r>
              <a:rPr lang="en-GB" sz="26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=&gt;</a:t>
            </a:r>
            <a:r>
              <a:rPr lang="en-GB" sz="2600">
                <a:latin typeface="EB Garamond"/>
                <a:ea typeface="EB Garamond"/>
                <a:cs typeface="EB Garamond"/>
                <a:sym typeface="EB Garamond"/>
              </a:rPr>
              <a:t>A part - IBM cloud - </a:t>
            </a:r>
            <a:r>
              <a:rPr lang="en-GB" sz="2600">
                <a:latin typeface="EB Garamond"/>
                <a:ea typeface="EB Garamond"/>
                <a:cs typeface="EB Garamond"/>
                <a:sym typeface="EB Garamond"/>
              </a:rPr>
              <a:t>precise</a:t>
            </a:r>
            <a:r>
              <a:rPr lang="en-GB" sz="2600">
                <a:latin typeface="EB Garamond"/>
                <a:ea typeface="EB Garamond"/>
                <a:cs typeface="EB Garamond"/>
                <a:sym typeface="EB Garamond"/>
              </a:rPr>
              <a:t> - used - create -model</a:t>
            </a:r>
            <a:endParaRPr sz="2600"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GB" sz="2600">
                <a:latin typeface="EB Garamond"/>
                <a:ea typeface="EB Garamond"/>
                <a:cs typeface="EB Garamond"/>
                <a:sym typeface="EB Garamond"/>
              </a:rPr>
              <a:t>                  </a:t>
            </a:r>
            <a:r>
              <a:rPr lang="en-GB" sz="26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=&gt;</a:t>
            </a:r>
            <a:r>
              <a:rPr lang="en-GB" sz="2600">
                <a:latin typeface="EB Garamond"/>
                <a:ea typeface="EB Garamond"/>
                <a:cs typeface="EB Garamond"/>
                <a:sym typeface="EB Garamond"/>
              </a:rPr>
              <a:t>Hold- test - train -phase</a:t>
            </a:r>
            <a:endParaRPr sz="2600"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GB" sz="2600">
                <a:latin typeface="EB Garamond"/>
                <a:ea typeface="EB Garamond"/>
                <a:cs typeface="EB Garamond"/>
                <a:sym typeface="EB Garamond"/>
              </a:rPr>
              <a:t>                 </a:t>
            </a:r>
            <a:r>
              <a:rPr lang="en-GB" sz="2600">
                <a:solidFill>
                  <a:srgbClr val="0000FF"/>
                </a:solidFill>
                <a:latin typeface="EB Garamond"/>
                <a:ea typeface="EB Garamond"/>
                <a:cs typeface="EB Garamond"/>
                <a:sym typeface="EB Garamond"/>
              </a:rPr>
              <a:t> =&gt;</a:t>
            </a:r>
            <a:r>
              <a:rPr lang="en-GB" sz="2600">
                <a:latin typeface="EB Garamond"/>
                <a:ea typeface="EB Garamond"/>
                <a:cs typeface="EB Garamond"/>
                <a:sym typeface="EB Garamond"/>
              </a:rPr>
              <a:t>Datasets - </a:t>
            </a:r>
            <a:r>
              <a:rPr lang="en-GB" sz="2600">
                <a:latin typeface="EB Garamond"/>
                <a:ea typeface="EB Garamond"/>
                <a:cs typeface="EB Garamond"/>
                <a:sym typeface="EB Garamond"/>
              </a:rPr>
              <a:t>present</a:t>
            </a:r>
            <a:r>
              <a:rPr lang="en-GB" sz="2600">
                <a:latin typeface="EB Garamond"/>
                <a:ea typeface="EB Garamond"/>
                <a:cs typeface="EB Garamond"/>
                <a:sym typeface="EB Garamond"/>
              </a:rPr>
              <a:t> - cloud </a:t>
            </a:r>
            <a:endParaRPr sz="2600"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2800"/>
              <a:buNone/>
            </a:pPr>
            <a:r>
              <a:rPr lang="en-GB" sz="2600">
                <a:latin typeface="EB Garamond"/>
                <a:ea typeface="EB Garamond"/>
                <a:cs typeface="EB Garamond"/>
                <a:sym typeface="EB Garamond"/>
              </a:rPr>
              <a:t>                  </a:t>
            </a:r>
            <a:r>
              <a:rPr lang="en-GB" sz="26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=&gt;</a:t>
            </a:r>
            <a:r>
              <a:rPr lang="en-GB" sz="2600">
                <a:latin typeface="EB Garamond"/>
                <a:ea typeface="EB Garamond"/>
                <a:cs typeface="EB Garamond"/>
                <a:sym typeface="EB Garamond"/>
              </a:rPr>
              <a:t>Model - </a:t>
            </a:r>
            <a:r>
              <a:rPr lang="en-GB" sz="2600">
                <a:latin typeface="EB Garamond"/>
                <a:ea typeface="EB Garamond"/>
                <a:cs typeface="EB Garamond"/>
                <a:sym typeface="EB Garamond"/>
              </a:rPr>
              <a:t>accessed</a:t>
            </a:r>
            <a:r>
              <a:rPr lang="en-GB" sz="2600">
                <a:latin typeface="EB Garamond"/>
                <a:ea typeface="EB Garamond"/>
                <a:cs typeface="EB Garamond"/>
                <a:sym typeface="EB Garamond"/>
              </a:rPr>
              <a:t>  - registered model id -  space id - called - execution </a:t>
            </a:r>
            <a:endParaRPr sz="2600"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156" name="Google Shape;156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3350" y="558788"/>
            <a:ext cx="3600450" cy="126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GB">
                <a:latin typeface="EB Garamond Medium"/>
                <a:ea typeface="EB Garamond Medium"/>
                <a:cs typeface="EB Garamond Medium"/>
                <a:sym typeface="EB Garamond Medium"/>
              </a:rPr>
              <a:t>TWILIO</a:t>
            </a:r>
            <a:endParaRPr>
              <a:latin typeface="EB Garamond Medium"/>
              <a:ea typeface="EB Garamond Medium"/>
              <a:cs typeface="EB Garamond Medium"/>
              <a:sym typeface="EB Garamond Medium"/>
            </a:endParaRPr>
          </a:p>
        </p:txBody>
      </p:sp>
      <p:sp>
        <p:nvSpPr>
          <p:cNvPr id="162" name="Google Shape;162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GB" sz="2600">
                <a:latin typeface="EB Garamond"/>
                <a:ea typeface="EB Garamond"/>
                <a:cs typeface="EB Garamond"/>
                <a:sym typeface="EB Garamond"/>
              </a:rPr>
              <a:t>    </a:t>
            </a:r>
            <a:endParaRPr sz="2600">
              <a:latin typeface="EB Garamond"/>
              <a:ea typeface="EB Garamond"/>
              <a:cs typeface="EB Garamond"/>
              <a:sym typeface="EB Garamond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GB" sz="2600">
                <a:latin typeface="EB Garamond"/>
                <a:ea typeface="EB Garamond"/>
                <a:cs typeface="EB Garamond"/>
                <a:sym typeface="EB Garamond"/>
              </a:rPr>
              <a:t>     </a:t>
            </a:r>
            <a:r>
              <a:rPr lang="en-GB" sz="2600">
                <a:latin typeface="EB Garamond"/>
                <a:ea typeface="EB Garamond"/>
                <a:cs typeface="EB Garamond"/>
                <a:sym typeface="EB Garamond"/>
              </a:rPr>
              <a:t> </a:t>
            </a:r>
            <a:r>
              <a:rPr lang="en-GB" sz="2600">
                <a:solidFill>
                  <a:srgbClr val="0000FF"/>
                </a:solidFill>
                <a:latin typeface="EB Garamond"/>
                <a:ea typeface="EB Garamond"/>
                <a:cs typeface="EB Garamond"/>
                <a:sym typeface="EB Garamond"/>
              </a:rPr>
              <a:t>=&gt;</a:t>
            </a:r>
            <a:r>
              <a:rPr lang="en-GB" sz="2600">
                <a:latin typeface="EB Garamond"/>
                <a:ea typeface="EB Garamond"/>
                <a:cs typeface="EB Garamond"/>
                <a:sym typeface="EB Garamond"/>
              </a:rPr>
              <a:t>O</a:t>
            </a:r>
            <a:r>
              <a:rPr lang="en-GB" sz="2600">
                <a:latin typeface="EB Garamond"/>
                <a:ea typeface="EB Garamond"/>
                <a:cs typeface="EB Garamond"/>
                <a:sym typeface="EB Garamond"/>
              </a:rPr>
              <a:t>nline - </a:t>
            </a:r>
            <a:r>
              <a:rPr lang="en-GB" sz="2600">
                <a:latin typeface="EB Garamond"/>
                <a:ea typeface="EB Garamond"/>
                <a:cs typeface="EB Garamond"/>
                <a:sym typeface="EB Garamond"/>
              </a:rPr>
              <a:t>resource  </a:t>
            </a:r>
            <a:r>
              <a:rPr lang="en-GB" sz="2600">
                <a:latin typeface="EB Garamond"/>
                <a:ea typeface="EB Garamond"/>
                <a:cs typeface="EB Garamond"/>
                <a:sym typeface="EB Garamond"/>
              </a:rPr>
              <a:t> - used  - send sms- registered - numbers </a:t>
            </a:r>
            <a:endParaRPr sz="2600">
              <a:latin typeface="EB Garamond"/>
              <a:ea typeface="EB Garamond"/>
              <a:cs typeface="EB Garamond"/>
              <a:sym typeface="EB Garamond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GB" sz="2600">
                <a:latin typeface="EB Garamond"/>
                <a:ea typeface="EB Garamond"/>
                <a:cs typeface="EB Garamond"/>
                <a:sym typeface="EB Garamond"/>
              </a:rPr>
              <a:t>     </a:t>
            </a:r>
            <a:r>
              <a:rPr lang="en-GB" sz="2600">
                <a:solidFill>
                  <a:srgbClr val="0000FF"/>
                </a:solidFill>
                <a:latin typeface="EB Garamond"/>
                <a:ea typeface="EB Garamond"/>
                <a:cs typeface="EB Garamond"/>
                <a:sym typeface="EB Garamond"/>
              </a:rPr>
              <a:t>=&gt;</a:t>
            </a:r>
            <a:r>
              <a:rPr lang="en-GB" sz="2600">
                <a:latin typeface="EB Garamond"/>
                <a:ea typeface="EB Garamond"/>
                <a:cs typeface="EB Garamond"/>
                <a:sym typeface="EB Garamond"/>
              </a:rPr>
              <a:t> Project -  interlinked -  command prompt - jupyter notebook  - proper </a:t>
            </a:r>
            <a:r>
              <a:rPr lang="en-GB" sz="2600">
                <a:latin typeface="EB Garamond"/>
                <a:ea typeface="EB Garamond"/>
                <a:cs typeface="EB Garamond"/>
                <a:sym typeface="EB Garamond"/>
              </a:rPr>
              <a:t>coding</a:t>
            </a:r>
            <a:r>
              <a:rPr lang="en-GB" sz="2600">
                <a:latin typeface="EB Garamond"/>
                <a:ea typeface="EB Garamond"/>
                <a:cs typeface="EB Garamond"/>
                <a:sym typeface="EB Garamond"/>
              </a:rPr>
              <a:t> - providing  - account and token number -send alert -message .</a:t>
            </a:r>
            <a:endParaRPr sz="2600">
              <a:latin typeface="EB Garamond"/>
              <a:ea typeface="EB Garamond"/>
              <a:cs typeface="EB Garamond"/>
              <a:sym typeface="EB Garamond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2800"/>
              <a:buNone/>
            </a:pPr>
            <a:r>
              <a:rPr lang="en-GB" sz="2600">
                <a:latin typeface="EB Garamond"/>
                <a:ea typeface="EB Garamond"/>
                <a:cs typeface="EB Garamond"/>
                <a:sym typeface="EB Garamond"/>
              </a:rPr>
              <a:t>      </a:t>
            </a:r>
            <a:r>
              <a:rPr lang="en-GB" sz="2600">
                <a:solidFill>
                  <a:srgbClr val="0000FF"/>
                </a:solidFill>
                <a:latin typeface="EB Garamond"/>
                <a:ea typeface="EB Garamond"/>
                <a:cs typeface="EB Garamond"/>
                <a:sym typeface="EB Garamond"/>
              </a:rPr>
              <a:t>=&gt;</a:t>
            </a:r>
            <a:r>
              <a:rPr lang="en-GB" sz="2600">
                <a:latin typeface="EB Garamond"/>
                <a:ea typeface="EB Garamond"/>
                <a:cs typeface="EB Garamond"/>
                <a:sym typeface="EB Garamond"/>
              </a:rPr>
              <a:t> Can - interlinked -  jupyter - </a:t>
            </a:r>
            <a:r>
              <a:rPr lang="en-GB" sz="2600">
                <a:latin typeface="EB Garamond"/>
                <a:ea typeface="EB Garamond"/>
                <a:cs typeface="EB Garamond"/>
                <a:sym typeface="EB Garamond"/>
              </a:rPr>
              <a:t>installing</a:t>
            </a:r>
            <a:r>
              <a:rPr lang="en-GB" sz="2600">
                <a:latin typeface="EB Garamond"/>
                <a:ea typeface="EB Garamond"/>
                <a:cs typeface="EB Garamond"/>
                <a:sym typeface="EB Garamond"/>
              </a:rPr>
              <a:t>  - lib </a:t>
            </a:r>
            <a:r>
              <a:rPr lang="en-GB" sz="2600">
                <a:latin typeface="EB Garamond"/>
                <a:ea typeface="EB Garamond"/>
                <a:cs typeface="EB Garamond"/>
                <a:sym typeface="EB Garamond"/>
              </a:rPr>
              <a:t>functions</a:t>
            </a:r>
            <a:r>
              <a:rPr lang="en-GB" sz="2600">
                <a:latin typeface="EB Garamond"/>
                <a:ea typeface="EB Garamond"/>
                <a:cs typeface="EB Garamond"/>
                <a:sym typeface="EB Garamond"/>
              </a:rPr>
              <a:t> </a:t>
            </a:r>
            <a:endParaRPr sz="2600"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163" name="Google Shape;163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33371" y="365121"/>
            <a:ext cx="1520425" cy="152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GB">
                <a:latin typeface="EB Garamond Medium"/>
                <a:ea typeface="EB Garamond Medium"/>
                <a:cs typeface="EB Garamond Medium"/>
                <a:sym typeface="EB Garamond Medium"/>
              </a:rPr>
              <a:t>FUTURE CHALLENGES</a:t>
            </a:r>
            <a:endParaRPr>
              <a:latin typeface="EB Garamond Medium"/>
              <a:ea typeface="EB Garamond Medium"/>
              <a:cs typeface="EB Garamond Medium"/>
              <a:sym typeface="EB Garamond Medium"/>
            </a:endParaRPr>
          </a:p>
        </p:txBody>
      </p:sp>
      <p:sp>
        <p:nvSpPr>
          <p:cNvPr id="169" name="Google Shape;169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latin typeface="EB Garamond Medium"/>
                <a:ea typeface="EB Garamond Medium"/>
                <a:cs typeface="EB Garamond Medium"/>
                <a:sym typeface="EB Garamond Medium"/>
              </a:rPr>
              <a:t>        </a:t>
            </a:r>
            <a:r>
              <a:rPr lang="en-GB" sz="2600">
                <a:solidFill>
                  <a:srgbClr val="0000FF"/>
                </a:solidFill>
                <a:latin typeface="EB Garamond"/>
                <a:ea typeface="EB Garamond"/>
                <a:cs typeface="EB Garamond"/>
                <a:sym typeface="EB Garamond"/>
              </a:rPr>
              <a:t>=&gt;Forest</a:t>
            </a:r>
            <a:r>
              <a:rPr lang="en-GB" sz="260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- protection- extinction-species</a:t>
            </a:r>
            <a:endParaRPr sz="2600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60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        </a:t>
            </a:r>
            <a:r>
              <a:rPr lang="en-GB" sz="2600">
                <a:solidFill>
                  <a:srgbClr val="0000FF"/>
                </a:solidFill>
                <a:latin typeface="EB Garamond"/>
                <a:ea typeface="EB Garamond"/>
                <a:cs typeface="EB Garamond"/>
                <a:sym typeface="EB Garamond"/>
              </a:rPr>
              <a:t>=&gt;</a:t>
            </a:r>
            <a:r>
              <a:rPr lang="en-GB" sz="260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Model- upgrade</a:t>
            </a:r>
            <a:endParaRPr sz="2600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600">
                <a:solidFill>
                  <a:srgbClr val="0000FF"/>
                </a:solidFill>
                <a:latin typeface="EB Garamond"/>
                <a:ea typeface="EB Garamond"/>
                <a:cs typeface="EB Garamond"/>
                <a:sym typeface="EB Garamond"/>
              </a:rPr>
              <a:t>        =&gt; </a:t>
            </a:r>
            <a:r>
              <a:rPr lang="en-GB" sz="2600">
                <a:solidFill>
                  <a:srgbClr val="202124"/>
                </a:solidFill>
                <a:latin typeface="EB Garamond"/>
                <a:ea typeface="EB Garamond"/>
                <a:cs typeface="EB Garamond"/>
                <a:sym typeface="EB Garamond"/>
              </a:rPr>
              <a:t>Dynamic - adaptation</a:t>
            </a:r>
            <a:endParaRPr sz="2600">
              <a:solidFill>
                <a:srgbClr val="202124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600">
                <a:solidFill>
                  <a:srgbClr val="0000FF"/>
                </a:solidFill>
                <a:latin typeface="EB Garamond"/>
                <a:ea typeface="EB Garamond"/>
                <a:cs typeface="EB Garamond"/>
                <a:sym typeface="EB Garamond"/>
              </a:rPr>
              <a:t>         =&gt;</a:t>
            </a:r>
            <a:r>
              <a:rPr lang="en-GB" sz="260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Address - airpollution</a:t>
            </a:r>
            <a:endParaRPr sz="2600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0000FF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170" name="Google Shape;170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4750" y="1093325"/>
            <a:ext cx="4351350" cy="435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2022-11-15T10:00:09Z</dcterms:created>
  <dc:creator>Mithun S</dc:creator>
</cp:coreProperties>
</file>