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152" y="-1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78783" y="715518"/>
            <a:ext cx="2100833" cy="627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706" y="1707641"/>
            <a:ext cx="9066987" cy="2578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" TargetMode="External"/><Relationship Id="rId2" Type="http://schemas.openxmlformats.org/officeDocument/2006/relationships/hyperlink" Target="https://en.wikipedia.org/wiki/Analyt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1601" y="3920998"/>
            <a:ext cx="4550410" cy="21076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22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200" b="1" spc="-50" dirty="0">
                <a:solidFill>
                  <a:srgbClr val="0000FF"/>
                </a:solidFill>
                <a:latin typeface="Arial"/>
                <a:cs typeface="Arial"/>
              </a:rPr>
              <a:t>ea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2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id</a:t>
            </a:r>
            <a:r>
              <a:rPr sz="22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5" dirty="0" smtClean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lang="en-IN" sz="2200" b="1" spc="-5" dirty="0" smtClean="0">
                <a:solidFill>
                  <a:srgbClr val="0000FF"/>
                </a:solidFill>
                <a:latin typeface="Arial"/>
                <a:cs typeface="Arial"/>
              </a:rPr>
              <a:t>PNT2022TMID23224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200" b="1" spc="-5" dirty="0" smtClean="0">
                <a:solidFill>
                  <a:srgbClr val="0000FF"/>
                </a:solidFill>
                <a:latin typeface="Arial"/>
                <a:cs typeface="Arial"/>
              </a:rPr>
              <a:t>Team</a:t>
            </a:r>
            <a:r>
              <a:rPr lang="en-IN" sz="22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IN" sz="2200" b="1" spc="-15" dirty="0" smtClean="0">
                <a:solidFill>
                  <a:srgbClr val="0000FF"/>
                </a:solidFill>
                <a:latin typeface="Arial"/>
                <a:cs typeface="Arial"/>
              </a:rPr>
              <a:t>members: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2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IN" sz="2200" b="1" spc="-15" dirty="0" smtClean="0">
                <a:solidFill>
                  <a:srgbClr val="0000FF"/>
                </a:solidFill>
                <a:latin typeface="Arial"/>
                <a:cs typeface="Arial"/>
              </a:rPr>
              <a:t>      </a:t>
            </a:r>
            <a:r>
              <a:rPr lang="en-IN" sz="2200" b="1" spc="-15" dirty="0" err="1" smtClean="0">
                <a:solidFill>
                  <a:srgbClr val="0000FF"/>
                </a:solidFill>
                <a:latin typeface="Arial"/>
                <a:cs typeface="Arial"/>
              </a:rPr>
              <a:t>Dineshkumar</a:t>
            </a:r>
            <a:r>
              <a:rPr lang="en-IN" sz="2200" b="1" spc="-15" dirty="0" smtClean="0">
                <a:solidFill>
                  <a:srgbClr val="0000FF"/>
                </a:solidFill>
                <a:latin typeface="Arial"/>
                <a:cs typeface="Arial"/>
              </a:rPr>
              <a:t> P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2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IN" sz="2200" b="1" spc="-15" dirty="0" smtClean="0">
                <a:solidFill>
                  <a:srgbClr val="0000FF"/>
                </a:solidFill>
                <a:latin typeface="Arial"/>
                <a:cs typeface="Arial"/>
              </a:rPr>
              <a:t>      </a:t>
            </a:r>
            <a:r>
              <a:rPr lang="en-IN" sz="2200" b="1" spc="-15" dirty="0" err="1" smtClean="0">
                <a:solidFill>
                  <a:srgbClr val="0000FF"/>
                </a:solidFill>
                <a:latin typeface="Arial"/>
                <a:cs typeface="Arial"/>
              </a:rPr>
              <a:t>Darshan</a:t>
            </a:r>
            <a:r>
              <a:rPr lang="en-IN" sz="2200" b="1" spc="-1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IN" sz="2200" b="1" spc="-15" dirty="0" err="1" smtClean="0">
                <a:solidFill>
                  <a:srgbClr val="0000FF"/>
                </a:solidFill>
                <a:latin typeface="Arial"/>
                <a:cs typeface="Arial"/>
              </a:rPr>
              <a:t>Ajith</a:t>
            </a:r>
            <a:r>
              <a:rPr lang="en-IN" sz="2200" b="1" spc="-15" dirty="0" smtClean="0">
                <a:solidFill>
                  <a:srgbClr val="0000FF"/>
                </a:solidFill>
                <a:latin typeface="Arial"/>
                <a:cs typeface="Arial"/>
              </a:rPr>
              <a:t> K R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2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IN" sz="2200" b="1" spc="-15" dirty="0" smtClean="0">
                <a:solidFill>
                  <a:srgbClr val="0000FF"/>
                </a:solidFill>
                <a:latin typeface="Arial"/>
                <a:cs typeface="Arial"/>
              </a:rPr>
              <a:t>      </a:t>
            </a:r>
            <a:r>
              <a:rPr lang="en-IN" sz="2200" b="1" spc="-15" dirty="0" err="1" smtClean="0">
                <a:solidFill>
                  <a:srgbClr val="0000FF"/>
                </a:solidFill>
                <a:latin typeface="Arial"/>
                <a:cs typeface="Arial"/>
              </a:rPr>
              <a:t>Krithik</a:t>
            </a:r>
            <a:r>
              <a:rPr lang="en-IN" sz="2200" b="1" spc="-1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IN" sz="2200" b="1" spc="-15" dirty="0" err="1" smtClean="0">
                <a:solidFill>
                  <a:srgbClr val="0000FF"/>
                </a:solidFill>
                <a:latin typeface="Arial"/>
                <a:cs typeface="Arial"/>
              </a:rPr>
              <a:t>Deivarajan</a:t>
            </a:r>
            <a:r>
              <a:rPr lang="en-IN" sz="2200" b="1" spc="-15" dirty="0" smtClean="0">
                <a:solidFill>
                  <a:srgbClr val="0000FF"/>
                </a:solidFill>
                <a:latin typeface="Arial"/>
                <a:cs typeface="Arial"/>
              </a:rPr>
              <a:t> V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2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IN" sz="2200" b="1" spc="-15" dirty="0" smtClean="0">
                <a:solidFill>
                  <a:srgbClr val="0000FF"/>
                </a:solidFill>
                <a:latin typeface="Arial"/>
                <a:cs typeface="Arial"/>
              </a:rPr>
              <a:t>      Kishore Kumar 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4572" y="6899149"/>
            <a:ext cx="10069195" cy="765175"/>
            <a:chOff x="-4572" y="6899149"/>
            <a:chExt cx="10069195" cy="765175"/>
          </a:xfrm>
        </p:grpSpPr>
        <p:sp>
          <p:nvSpPr>
            <p:cNvPr id="4" name="object 4"/>
            <p:cNvSpPr/>
            <p:nvPr/>
          </p:nvSpPr>
          <p:spPr>
            <a:xfrm>
              <a:off x="0" y="6903721"/>
              <a:ext cx="10058400" cy="754380"/>
            </a:xfrm>
            <a:custGeom>
              <a:avLst/>
              <a:gdLst/>
              <a:ahLst/>
              <a:cxnLst/>
              <a:rect l="l" t="t" r="r" b="b"/>
              <a:pathLst>
                <a:path w="10058400" h="754379">
                  <a:moveTo>
                    <a:pt x="10058400" y="0"/>
                  </a:moveTo>
                  <a:lnTo>
                    <a:pt x="0" y="0"/>
                  </a:lnTo>
                  <a:lnTo>
                    <a:pt x="0" y="754380"/>
                  </a:lnTo>
                  <a:lnTo>
                    <a:pt x="10058400" y="75438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6904483"/>
              <a:ext cx="10058400" cy="754380"/>
            </a:xfrm>
            <a:custGeom>
              <a:avLst/>
              <a:gdLst/>
              <a:ahLst/>
              <a:cxnLst/>
              <a:rect l="l" t="t" r="r" b="b"/>
              <a:pathLst>
                <a:path w="10058400" h="754379">
                  <a:moveTo>
                    <a:pt x="0" y="754379"/>
                  </a:moveTo>
                  <a:lnTo>
                    <a:pt x="10058400" y="754379"/>
                  </a:lnTo>
                  <a:lnTo>
                    <a:pt x="10058400" y="0"/>
                  </a:lnTo>
                  <a:lnTo>
                    <a:pt x="0" y="0"/>
                  </a:lnTo>
                  <a:lnTo>
                    <a:pt x="0" y="754379"/>
                  </a:lnTo>
                  <a:close/>
                </a:path>
              </a:pathLst>
            </a:custGeom>
            <a:ln w="10668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8798" y="7062622"/>
            <a:ext cx="395859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000099"/>
                </a:solidFill>
                <a:latin typeface="Arial"/>
                <a:cs typeface="Arial"/>
              </a:rPr>
              <a:t>Department</a:t>
            </a:r>
            <a:r>
              <a:rPr sz="1300" b="1" spc="6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000099"/>
                </a:solidFill>
                <a:latin typeface="Arial"/>
                <a:cs typeface="Arial"/>
              </a:rPr>
              <a:t>of</a:t>
            </a:r>
            <a:r>
              <a:rPr sz="1300" b="1" spc="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000099"/>
                </a:solidFill>
                <a:latin typeface="Arial"/>
                <a:cs typeface="Arial"/>
              </a:rPr>
              <a:t>Information</a:t>
            </a:r>
            <a:r>
              <a:rPr sz="1300" b="1" spc="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000099"/>
                </a:solidFill>
                <a:latin typeface="Arial"/>
                <a:cs typeface="Arial"/>
              </a:rPr>
              <a:t>Technology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000099"/>
                </a:solidFill>
                <a:latin typeface="Arial"/>
                <a:cs typeface="Arial"/>
              </a:rPr>
              <a:t>Velammal </a:t>
            </a:r>
            <a:r>
              <a:rPr sz="1300" b="1" spc="-5" dirty="0">
                <a:solidFill>
                  <a:srgbClr val="000099"/>
                </a:solidFill>
                <a:latin typeface="Arial"/>
                <a:cs typeface="Arial"/>
              </a:rPr>
              <a:t>College</a:t>
            </a:r>
            <a:r>
              <a:rPr sz="1300" b="1" spc="7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000099"/>
                </a:solidFill>
                <a:latin typeface="Arial"/>
                <a:cs typeface="Arial"/>
              </a:rPr>
              <a:t>of</a:t>
            </a:r>
            <a:r>
              <a:rPr sz="1300" b="1" spc="4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0099"/>
                </a:solidFill>
                <a:latin typeface="Arial"/>
                <a:cs typeface="Arial"/>
              </a:rPr>
              <a:t>Engineering</a:t>
            </a:r>
            <a:r>
              <a:rPr sz="1300" b="1" spc="9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0099"/>
                </a:solidFill>
                <a:latin typeface="Arial"/>
                <a:cs typeface="Arial"/>
              </a:rPr>
              <a:t>and</a:t>
            </a:r>
            <a:r>
              <a:rPr sz="1300" b="1" spc="5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000099"/>
                </a:solidFill>
                <a:latin typeface="Arial"/>
                <a:cs typeface="Arial"/>
              </a:rPr>
              <a:t>Technology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890" y="3985005"/>
            <a:ext cx="237551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Project</a:t>
            </a:r>
            <a:r>
              <a:rPr sz="22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15" dirty="0">
                <a:solidFill>
                  <a:srgbClr val="0000FF"/>
                </a:solidFill>
                <a:latin typeface="Arial"/>
                <a:cs typeface="Arial"/>
              </a:rPr>
              <a:t>Mentor</a:t>
            </a:r>
            <a:r>
              <a:rPr sz="22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2200" b="1" spc="-5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25" dirty="0" smtClean="0">
                <a:solidFill>
                  <a:srgbClr val="0000FF"/>
                </a:solidFill>
                <a:latin typeface="Arial"/>
                <a:cs typeface="Arial"/>
              </a:rPr>
              <a:t>Mr.</a:t>
            </a:r>
            <a:r>
              <a:rPr lang="en-IN" sz="2200" b="1" spc="-25" dirty="0" smtClean="0">
                <a:solidFill>
                  <a:srgbClr val="0000FF"/>
                </a:solidFill>
                <a:latin typeface="Arial"/>
                <a:cs typeface="Arial"/>
              </a:rPr>
              <a:t>S. </a:t>
            </a:r>
            <a:r>
              <a:rPr lang="en-IN" sz="2200" b="1" spc="-25" dirty="0" err="1" smtClean="0">
                <a:solidFill>
                  <a:srgbClr val="0000FF"/>
                </a:solidFill>
                <a:latin typeface="Arial"/>
                <a:cs typeface="Arial"/>
              </a:rPr>
              <a:t>Jegadeesan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59663"/>
            <a:ext cx="9921239" cy="3459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85378" y="1219200"/>
            <a:ext cx="7289165" cy="95577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483234" marR="5080" indent="-471170">
              <a:lnSpc>
                <a:spcPct val="101000"/>
              </a:lnSpc>
              <a:spcBef>
                <a:spcPts val="60"/>
              </a:spcBef>
            </a:pPr>
            <a:r>
              <a:rPr lang="en-IN" sz="3050" dirty="0" smtClean="0">
                <a:latin typeface="Courier New"/>
                <a:cs typeface="Courier New"/>
              </a:rPr>
              <a:t>D</a:t>
            </a:r>
            <a:r>
              <a:rPr lang="en-IN" sz="3050" spc="-35" dirty="0" smtClean="0">
                <a:latin typeface="Courier New"/>
                <a:cs typeface="Courier New"/>
              </a:rPr>
              <a:t>etecting </a:t>
            </a:r>
            <a:r>
              <a:rPr lang="en-IN" sz="3050" spc="-35" dirty="0" err="1" smtClean="0">
                <a:latin typeface="Courier New"/>
                <a:cs typeface="Courier New"/>
              </a:rPr>
              <a:t>parkinsons</a:t>
            </a:r>
            <a:r>
              <a:rPr lang="en-IN" sz="3050" spc="-35" dirty="0" smtClean="0">
                <a:latin typeface="Courier New"/>
                <a:cs typeface="Courier New"/>
              </a:rPr>
              <a:t> Disease using Machine Learning</a:t>
            </a:r>
            <a:endParaRPr sz="3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2644" y="688339"/>
            <a:ext cx="228473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6261" y="2667000"/>
            <a:ext cx="8768715" cy="2578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241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33"/>
                </a:solidFill>
                <a:latin typeface="Georgia"/>
                <a:cs typeface="Georgia"/>
              </a:rPr>
              <a:t>Since the 1980s, </a:t>
            </a:r>
            <a:r>
              <a:rPr sz="2400" dirty="0">
                <a:solidFill>
                  <a:srgbClr val="333333"/>
                </a:solidFill>
                <a:latin typeface="Georgia"/>
                <a:cs typeface="Georgia"/>
              </a:rPr>
              <a:t>markets </a:t>
            </a:r>
            <a:r>
              <a:rPr sz="2400" spc="-5" dirty="0">
                <a:solidFill>
                  <a:srgbClr val="333333"/>
                </a:solidFill>
                <a:latin typeface="Georgia"/>
                <a:cs typeface="Georgia"/>
              </a:rPr>
              <a:t>have turned </a:t>
            </a:r>
            <a:r>
              <a:rPr sz="2400" dirty="0">
                <a:solidFill>
                  <a:srgbClr val="333333"/>
                </a:solidFill>
                <a:latin typeface="Georgia"/>
                <a:cs typeface="Georgia"/>
              </a:rPr>
              <a:t>increasingly </a:t>
            </a:r>
            <a:r>
              <a:rPr sz="2400" spc="-5" dirty="0">
                <a:solidFill>
                  <a:srgbClr val="333333"/>
                </a:solidFill>
                <a:latin typeface="Georgia"/>
                <a:cs typeface="Georgia"/>
              </a:rPr>
              <a:t>to intangible </a:t>
            </a:r>
            <a:r>
              <a:rPr sz="2400" spc="-56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Georgia"/>
                <a:cs typeface="Georgia"/>
              </a:rPr>
              <a:t>goods</a:t>
            </a:r>
            <a:r>
              <a:rPr sz="2400" spc="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33333"/>
                </a:solidFill>
                <a:latin typeface="Georgia"/>
                <a:cs typeface="Georgia"/>
              </a:rPr>
              <a:t>–</a:t>
            </a:r>
            <a:r>
              <a:rPr sz="2400" spc="-1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Georgia"/>
                <a:cs typeface="Georgia"/>
              </a:rPr>
              <a:t>healthcare,</a:t>
            </a:r>
            <a:r>
              <a:rPr sz="2400" spc="1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Georgia"/>
                <a:cs typeface="Georgia"/>
              </a:rPr>
              <a:t>education,</a:t>
            </a:r>
            <a:r>
              <a:rPr sz="2400" spc="-3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Georgia"/>
                <a:cs typeface="Georgia"/>
              </a:rPr>
              <a:t>the arts,</a:t>
            </a:r>
            <a:r>
              <a:rPr sz="2400" spc="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33333"/>
                </a:solidFill>
                <a:latin typeface="Georgia"/>
                <a:cs typeface="Georgia"/>
              </a:rPr>
              <a:t>and</a:t>
            </a:r>
            <a:r>
              <a:rPr sz="2400" spc="-2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Georgia"/>
                <a:cs typeface="Georgia"/>
              </a:rPr>
              <a:t>justice.</a:t>
            </a:r>
            <a:r>
              <a:rPr sz="2400" spc="-1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Georgia"/>
                <a:cs typeface="Georgia"/>
              </a:rPr>
              <a:t>Over</a:t>
            </a:r>
            <a:endParaRPr sz="2400" dirty="0">
              <a:latin typeface="Georgia"/>
              <a:cs typeface="Georgia"/>
            </a:endParaRPr>
          </a:p>
          <a:p>
            <a:pPr marL="12700">
              <a:lnSpc>
                <a:spcPts val="2870"/>
              </a:lnSpc>
            </a:pPr>
            <a:r>
              <a:rPr sz="2400" dirty="0">
                <a:solidFill>
                  <a:srgbClr val="333333"/>
                </a:solidFill>
                <a:latin typeface="Georgia"/>
                <a:cs typeface="Georgia"/>
              </a:rPr>
              <a:t>40</a:t>
            </a:r>
            <a:r>
              <a:rPr sz="2400" spc="-10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Georgia"/>
                <a:cs typeface="Georgia"/>
              </a:rPr>
              <a:t>years, the </a:t>
            </a:r>
            <a:r>
              <a:rPr sz="2400" dirty="0">
                <a:solidFill>
                  <a:srgbClr val="333333"/>
                </a:solidFill>
                <a:latin typeface="Georgia"/>
                <a:cs typeface="Georgia"/>
              </a:rPr>
              <a:t>authors</a:t>
            </a:r>
            <a:r>
              <a:rPr sz="2400" spc="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Georgia"/>
                <a:cs typeface="Georgia"/>
              </a:rPr>
              <a:t>investigated</a:t>
            </a:r>
            <a:r>
              <a:rPr sz="2400" spc="-3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Georgia"/>
                <a:cs typeface="Georgia"/>
              </a:rPr>
              <a:t>healthcare</a:t>
            </a:r>
            <a:r>
              <a:rPr sz="2400" spc="2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Georgia"/>
                <a:cs typeface="Georgia"/>
              </a:rPr>
              <a:t>commoditisation</a:t>
            </a:r>
            <a:r>
              <a:rPr sz="2400" spc="-2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Georgia"/>
                <a:cs typeface="Georgia"/>
              </a:rPr>
              <a:t>to</a:t>
            </a:r>
            <a:endParaRPr sz="2400" dirty="0">
              <a:latin typeface="Georgia"/>
              <a:cs typeface="Georgia"/>
            </a:endParaRPr>
          </a:p>
          <a:p>
            <a:pPr marL="12700" marR="5080">
              <a:lnSpc>
                <a:spcPct val="99300"/>
              </a:lnSpc>
              <a:spcBef>
                <a:spcPts val="30"/>
              </a:spcBef>
            </a:pPr>
            <a:r>
              <a:rPr sz="2400" spc="-5" dirty="0">
                <a:solidFill>
                  <a:srgbClr val="333333"/>
                </a:solidFill>
                <a:latin typeface="Georgia"/>
                <a:cs typeface="Georgia"/>
              </a:rPr>
              <a:t>produce</a:t>
            </a:r>
            <a:r>
              <a:rPr sz="240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Georgia"/>
                <a:cs typeface="Georgia"/>
              </a:rPr>
              <a:t>policy knowledge</a:t>
            </a:r>
            <a:r>
              <a:rPr sz="2400" spc="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33333"/>
                </a:solidFill>
                <a:latin typeface="Georgia"/>
                <a:cs typeface="Georgia"/>
              </a:rPr>
              <a:t>relevant</a:t>
            </a:r>
            <a:r>
              <a:rPr sz="2400" spc="-2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Georgia"/>
                <a:cs typeface="Georgia"/>
              </a:rPr>
              <a:t>to patients, physicians,</a:t>
            </a:r>
            <a:r>
              <a:rPr sz="2400" spc="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Georgia"/>
                <a:cs typeface="Georgia"/>
              </a:rPr>
              <a:t>health </a:t>
            </a:r>
            <a:r>
              <a:rPr sz="2400" spc="-56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Georgia"/>
                <a:cs typeface="Georgia"/>
              </a:rPr>
              <a:t>professionals, </a:t>
            </a:r>
            <a:r>
              <a:rPr sz="2400" dirty="0">
                <a:solidFill>
                  <a:srgbClr val="333333"/>
                </a:solidFill>
                <a:latin typeface="Georgia"/>
                <a:cs typeface="Georgia"/>
              </a:rPr>
              <a:t>and </a:t>
            </a:r>
            <a:r>
              <a:rPr sz="2400" spc="-5" dirty="0">
                <a:solidFill>
                  <a:srgbClr val="333333"/>
                </a:solidFill>
                <a:latin typeface="Georgia"/>
                <a:cs typeface="Georgia"/>
              </a:rPr>
              <a:t>taxpayers. </a:t>
            </a:r>
            <a:r>
              <a:rPr sz="2400" dirty="0">
                <a:solidFill>
                  <a:srgbClr val="333333"/>
                </a:solidFill>
                <a:latin typeface="Georgia"/>
                <a:cs typeface="Georgia"/>
              </a:rPr>
              <a:t>This </a:t>
            </a:r>
            <a:r>
              <a:rPr sz="2400" spc="-5" dirty="0">
                <a:solidFill>
                  <a:srgbClr val="333333"/>
                </a:solidFill>
                <a:latin typeface="Georgia"/>
                <a:cs typeface="Georgia"/>
              </a:rPr>
              <a:t>paper </a:t>
            </a:r>
            <a:r>
              <a:rPr sz="2400" dirty="0">
                <a:solidFill>
                  <a:srgbClr val="333333"/>
                </a:solidFill>
                <a:latin typeface="Georgia"/>
                <a:cs typeface="Georgia"/>
              </a:rPr>
              <a:t>revisits </a:t>
            </a:r>
            <a:r>
              <a:rPr sz="2400" spc="-5" dirty="0">
                <a:solidFill>
                  <a:srgbClr val="333333"/>
                </a:solidFill>
                <a:latin typeface="Georgia"/>
                <a:cs typeface="Georgia"/>
              </a:rPr>
              <a:t>their objectives, </a:t>
            </a:r>
            <a:r>
              <a:rPr sz="2400" dirty="0">
                <a:solidFill>
                  <a:srgbClr val="333333"/>
                </a:solidFill>
                <a:latin typeface="Georgia"/>
                <a:cs typeface="Georgia"/>
              </a:rPr>
              <a:t> methods, and results </a:t>
            </a:r>
            <a:r>
              <a:rPr sz="2400" spc="-5" dirty="0">
                <a:solidFill>
                  <a:srgbClr val="333333"/>
                </a:solidFill>
                <a:latin typeface="Georgia"/>
                <a:cs typeface="Georgia"/>
              </a:rPr>
              <a:t>to enlighten healthcare policy design </a:t>
            </a:r>
            <a:r>
              <a:rPr sz="2400" dirty="0">
                <a:solidFill>
                  <a:srgbClr val="333333"/>
                </a:solidFill>
                <a:latin typeface="Georgia"/>
                <a:cs typeface="Georgia"/>
              </a:rPr>
              <a:t>and </a:t>
            </a:r>
            <a:r>
              <a:rPr sz="2400" spc="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33333"/>
                </a:solidFill>
                <a:latin typeface="Georgia"/>
                <a:cs typeface="Georgia"/>
              </a:rPr>
              <a:t>research.</a:t>
            </a:r>
            <a:endParaRPr sz="2400" dirty="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59663"/>
            <a:ext cx="9921239" cy="3459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4572" y="6899149"/>
            <a:ext cx="10069195" cy="765175"/>
            <a:chOff x="-4572" y="6899149"/>
            <a:chExt cx="10069195" cy="765175"/>
          </a:xfrm>
        </p:grpSpPr>
        <p:sp>
          <p:nvSpPr>
            <p:cNvPr id="6" name="object 6"/>
            <p:cNvSpPr/>
            <p:nvPr/>
          </p:nvSpPr>
          <p:spPr>
            <a:xfrm>
              <a:off x="0" y="6903721"/>
              <a:ext cx="10058400" cy="754380"/>
            </a:xfrm>
            <a:custGeom>
              <a:avLst/>
              <a:gdLst/>
              <a:ahLst/>
              <a:cxnLst/>
              <a:rect l="l" t="t" r="r" b="b"/>
              <a:pathLst>
                <a:path w="10058400" h="754379">
                  <a:moveTo>
                    <a:pt x="10058400" y="0"/>
                  </a:moveTo>
                  <a:lnTo>
                    <a:pt x="0" y="0"/>
                  </a:lnTo>
                  <a:lnTo>
                    <a:pt x="0" y="754380"/>
                  </a:lnTo>
                  <a:lnTo>
                    <a:pt x="10058400" y="75438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6904483"/>
              <a:ext cx="10058400" cy="754380"/>
            </a:xfrm>
            <a:custGeom>
              <a:avLst/>
              <a:gdLst/>
              <a:ahLst/>
              <a:cxnLst/>
              <a:rect l="l" t="t" r="r" b="b"/>
              <a:pathLst>
                <a:path w="10058400" h="754379">
                  <a:moveTo>
                    <a:pt x="0" y="754379"/>
                  </a:moveTo>
                  <a:lnTo>
                    <a:pt x="10058400" y="754379"/>
                  </a:lnTo>
                  <a:lnTo>
                    <a:pt x="10058400" y="0"/>
                  </a:lnTo>
                  <a:lnTo>
                    <a:pt x="0" y="0"/>
                  </a:lnTo>
                  <a:lnTo>
                    <a:pt x="0" y="754379"/>
                  </a:lnTo>
                  <a:close/>
                </a:path>
              </a:pathLst>
            </a:custGeom>
            <a:ln w="10668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8798" y="7033883"/>
            <a:ext cx="4285615" cy="4756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300" b="1" spc="-5" dirty="0">
                <a:solidFill>
                  <a:srgbClr val="000099"/>
                </a:solidFill>
                <a:latin typeface="Arial"/>
                <a:cs typeface="Arial"/>
              </a:rPr>
              <a:t>Department</a:t>
            </a:r>
            <a:r>
              <a:rPr sz="1300" b="1" spc="6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000099"/>
                </a:solidFill>
                <a:latin typeface="Arial"/>
                <a:cs typeface="Arial"/>
              </a:rPr>
              <a:t>of</a:t>
            </a:r>
            <a:r>
              <a:rPr sz="1300" b="1" spc="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000099"/>
                </a:solidFill>
                <a:latin typeface="Arial"/>
                <a:cs typeface="Arial"/>
              </a:rPr>
              <a:t>Information</a:t>
            </a:r>
            <a:r>
              <a:rPr sz="1300" b="1" spc="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000099"/>
                </a:solidFill>
                <a:latin typeface="Arial"/>
                <a:cs typeface="Arial"/>
              </a:rPr>
              <a:t>Technology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000099"/>
                </a:solidFill>
                <a:latin typeface="Arial MT"/>
                <a:cs typeface="Arial MT"/>
              </a:rPr>
              <a:t>Velammal</a:t>
            </a:r>
            <a:r>
              <a:rPr sz="1500" spc="8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000099"/>
                </a:solidFill>
                <a:latin typeface="Arial MT"/>
                <a:cs typeface="Arial MT"/>
              </a:rPr>
              <a:t>College</a:t>
            </a:r>
            <a:r>
              <a:rPr sz="1500" spc="4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000099"/>
                </a:solidFill>
                <a:latin typeface="Arial MT"/>
                <a:cs typeface="Arial MT"/>
              </a:rPr>
              <a:t>of</a:t>
            </a:r>
            <a:r>
              <a:rPr sz="1500" spc="2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000099"/>
                </a:solidFill>
                <a:latin typeface="Arial MT"/>
                <a:cs typeface="Arial MT"/>
              </a:rPr>
              <a:t>Engineering </a:t>
            </a:r>
            <a:r>
              <a:rPr sz="1500" spc="5" dirty="0">
                <a:solidFill>
                  <a:srgbClr val="000099"/>
                </a:solidFill>
                <a:latin typeface="Arial MT"/>
                <a:cs typeface="Arial MT"/>
              </a:rPr>
              <a:t>and</a:t>
            </a:r>
            <a:r>
              <a:rPr sz="1500" spc="-1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000099"/>
                </a:solidFill>
                <a:latin typeface="Arial MT"/>
                <a:cs typeface="Arial MT"/>
              </a:rPr>
              <a:t>Technology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59663"/>
            <a:ext cx="9921239" cy="3459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0808" y="2925521"/>
            <a:ext cx="271462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Thank</a:t>
            </a:r>
            <a:r>
              <a:rPr spc="-235" dirty="0">
                <a:solidFill>
                  <a:srgbClr val="FF0000"/>
                </a:solidFill>
              </a:rPr>
              <a:t> </a:t>
            </a:r>
            <a:r>
              <a:rPr spc="-50" dirty="0" smtClean="0">
                <a:solidFill>
                  <a:srgbClr val="FF0000"/>
                </a:solidFill>
              </a:rPr>
              <a:t>You</a:t>
            </a:r>
            <a:endParaRPr spc="-50" dirty="0">
              <a:solidFill>
                <a:srgbClr val="FF0000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4572" y="6899149"/>
            <a:ext cx="10069195" cy="765175"/>
            <a:chOff x="-4572" y="6899149"/>
            <a:chExt cx="10069195" cy="765175"/>
          </a:xfrm>
        </p:grpSpPr>
        <p:sp>
          <p:nvSpPr>
            <p:cNvPr id="5" name="object 5"/>
            <p:cNvSpPr/>
            <p:nvPr/>
          </p:nvSpPr>
          <p:spPr>
            <a:xfrm>
              <a:off x="0" y="6903721"/>
              <a:ext cx="10058400" cy="754380"/>
            </a:xfrm>
            <a:custGeom>
              <a:avLst/>
              <a:gdLst/>
              <a:ahLst/>
              <a:cxnLst/>
              <a:rect l="l" t="t" r="r" b="b"/>
              <a:pathLst>
                <a:path w="10058400" h="754379">
                  <a:moveTo>
                    <a:pt x="10058400" y="0"/>
                  </a:moveTo>
                  <a:lnTo>
                    <a:pt x="0" y="0"/>
                  </a:lnTo>
                  <a:lnTo>
                    <a:pt x="0" y="754380"/>
                  </a:lnTo>
                  <a:lnTo>
                    <a:pt x="10058400" y="75438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" y="6904483"/>
              <a:ext cx="10058400" cy="754380"/>
            </a:xfrm>
            <a:custGeom>
              <a:avLst/>
              <a:gdLst/>
              <a:ahLst/>
              <a:cxnLst/>
              <a:rect l="l" t="t" r="r" b="b"/>
              <a:pathLst>
                <a:path w="10058400" h="754379">
                  <a:moveTo>
                    <a:pt x="0" y="754379"/>
                  </a:moveTo>
                  <a:lnTo>
                    <a:pt x="10058400" y="754379"/>
                  </a:lnTo>
                  <a:lnTo>
                    <a:pt x="10058400" y="0"/>
                  </a:lnTo>
                  <a:lnTo>
                    <a:pt x="0" y="0"/>
                  </a:lnTo>
                  <a:lnTo>
                    <a:pt x="0" y="754379"/>
                  </a:lnTo>
                  <a:close/>
                </a:path>
              </a:pathLst>
            </a:custGeom>
            <a:ln w="10668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798" y="7033883"/>
            <a:ext cx="4285615" cy="4756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300" b="1" spc="-5" dirty="0">
                <a:solidFill>
                  <a:srgbClr val="000099"/>
                </a:solidFill>
                <a:latin typeface="Arial"/>
                <a:cs typeface="Arial"/>
              </a:rPr>
              <a:t>Department</a:t>
            </a:r>
            <a:r>
              <a:rPr sz="1300" b="1" spc="6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000099"/>
                </a:solidFill>
                <a:latin typeface="Arial"/>
                <a:cs typeface="Arial"/>
              </a:rPr>
              <a:t>of</a:t>
            </a:r>
            <a:r>
              <a:rPr sz="1300" b="1" spc="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000099"/>
                </a:solidFill>
                <a:latin typeface="Arial"/>
                <a:cs typeface="Arial"/>
              </a:rPr>
              <a:t>Information</a:t>
            </a:r>
            <a:r>
              <a:rPr sz="1300" b="1" spc="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000099"/>
                </a:solidFill>
                <a:latin typeface="Arial"/>
                <a:cs typeface="Arial"/>
              </a:rPr>
              <a:t>Technology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000099"/>
                </a:solidFill>
                <a:latin typeface="Arial MT"/>
                <a:cs typeface="Arial MT"/>
              </a:rPr>
              <a:t>Velammal</a:t>
            </a:r>
            <a:r>
              <a:rPr sz="1500" spc="8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000099"/>
                </a:solidFill>
                <a:latin typeface="Arial MT"/>
                <a:cs typeface="Arial MT"/>
              </a:rPr>
              <a:t>College</a:t>
            </a:r>
            <a:r>
              <a:rPr sz="1500" spc="4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000099"/>
                </a:solidFill>
                <a:latin typeface="Arial MT"/>
                <a:cs typeface="Arial MT"/>
              </a:rPr>
              <a:t>of</a:t>
            </a:r>
            <a:r>
              <a:rPr sz="1500" spc="2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000099"/>
                </a:solidFill>
                <a:latin typeface="Arial MT"/>
                <a:cs typeface="Arial MT"/>
              </a:rPr>
              <a:t>Engineering </a:t>
            </a:r>
            <a:r>
              <a:rPr sz="1500" spc="5" dirty="0">
                <a:solidFill>
                  <a:srgbClr val="000099"/>
                </a:solidFill>
                <a:latin typeface="Arial MT"/>
                <a:cs typeface="Arial MT"/>
              </a:rPr>
              <a:t>and</a:t>
            </a:r>
            <a:r>
              <a:rPr sz="1500" spc="-1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000099"/>
                </a:solidFill>
                <a:latin typeface="Arial MT"/>
                <a:cs typeface="Arial MT"/>
              </a:rPr>
              <a:t>Technology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5315" y="695960"/>
            <a:ext cx="220535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0000"/>
                </a:solidFill>
              </a:rPr>
              <a:t>Contents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4572" y="6940295"/>
            <a:ext cx="10069195" cy="723900"/>
            <a:chOff x="-4572" y="6940295"/>
            <a:chExt cx="10069195" cy="723900"/>
          </a:xfrm>
        </p:grpSpPr>
        <p:sp>
          <p:nvSpPr>
            <p:cNvPr id="4" name="object 4"/>
            <p:cNvSpPr/>
            <p:nvPr/>
          </p:nvSpPr>
          <p:spPr>
            <a:xfrm>
              <a:off x="0" y="6944867"/>
              <a:ext cx="10058400" cy="713105"/>
            </a:xfrm>
            <a:custGeom>
              <a:avLst/>
              <a:gdLst/>
              <a:ahLst/>
              <a:cxnLst/>
              <a:rect l="l" t="t" r="r" b="b"/>
              <a:pathLst>
                <a:path w="10058400" h="713104">
                  <a:moveTo>
                    <a:pt x="10058400" y="0"/>
                  </a:moveTo>
                  <a:lnTo>
                    <a:pt x="0" y="0"/>
                  </a:lnTo>
                  <a:lnTo>
                    <a:pt x="0" y="712723"/>
                  </a:lnTo>
                  <a:lnTo>
                    <a:pt x="10058400" y="7127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6945629"/>
              <a:ext cx="10058400" cy="713105"/>
            </a:xfrm>
            <a:custGeom>
              <a:avLst/>
              <a:gdLst/>
              <a:ahLst/>
              <a:cxnLst/>
              <a:rect l="l" t="t" r="r" b="b"/>
              <a:pathLst>
                <a:path w="10058400" h="713104">
                  <a:moveTo>
                    <a:pt x="0" y="0"/>
                  </a:moveTo>
                  <a:lnTo>
                    <a:pt x="10058400" y="0"/>
                  </a:lnTo>
                  <a:lnTo>
                    <a:pt x="10058400" y="712724"/>
                  </a:lnTo>
                </a:path>
                <a:path w="10058400" h="713104">
                  <a:moveTo>
                    <a:pt x="0" y="712724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81200" y="2057400"/>
            <a:ext cx="4979035" cy="20205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605"/>
              </a:spcBef>
              <a:buSzPct val="90909"/>
              <a:buFont typeface="Wingdings"/>
              <a:buChar char=""/>
              <a:tabLst>
                <a:tab pos="235585" algn="l"/>
              </a:tabLst>
            </a:pPr>
            <a:r>
              <a:rPr sz="2200" b="1" spc="-15" dirty="0">
                <a:solidFill>
                  <a:srgbClr val="0000FF"/>
                </a:solidFill>
                <a:latin typeface="Arial"/>
                <a:cs typeface="Arial"/>
              </a:rPr>
              <a:t>Problem</a:t>
            </a:r>
            <a:r>
              <a:rPr sz="22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definition</a:t>
            </a:r>
            <a:endParaRPr sz="2200" dirty="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500"/>
              </a:spcBef>
              <a:buSzPct val="90909"/>
              <a:buFont typeface="Wingdings"/>
              <a:buChar char=""/>
              <a:tabLst>
                <a:tab pos="235585" algn="l"/>
              </a:tabLst>
            </a:pP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Survey</a:t>
            </a:r>
            <a:r>
              <a:rPr sz="22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Papers</a:t>
            </a:r>
            <a:endParaRPr sz="2200" dirty="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505"/>
              </a:spcBef>
              <a:buSzPct val="90909"/>
              <a:buFont typeface="Wingdings"/>
              <a:buChar char=""/>
              <a:tabLst>
                <a:tab pos="235585" algn="l"/>
              </a:tabLst>
            </a:pP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Methods</a:t>
            </a:r>
            <a:endParaRPr sz="2200" dirty="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495"/>
              </a:spcBef>
              <a:buSzPct val="90909"/>
              <a:buFont typeface="Wingdings"/>
              <a:buChar char=""/>
              <a:tabLst>
                <a:tab pos="235585" algn="l"/>
              </a:tabLst>
            </a:pP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Hardware</a:t>
            </a:r>
            <a:r>
              <a:rPr sz="2200" b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&amp; Software</a:t>
            </a:r>
            <a:r>
              <a:rPr sz="22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Requirements</a:t>
            </a:r>
            <a:endParaRPr sz="2200" dirty="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505"/>
              </a:spcBef>
              <a:buSzPct val="90909"/>
              <a:buFont typeface="Wingdings"/>
              <a:buChar char=""/>
              <a:tabLst>
                <a:tab pos="235585" algn="l"/>
              </a:tabLst>
            </a:pP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Objective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59663"/>
            <a:ext cx="9921239" cy="34594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8798" y="7033883"/>
            <a:ext cx="4285615" cy="4756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300" b="1" spc="-5" dirty="0">
                <a:solidFill>
                  <a:srgbClr val="000099"/>
                </a:solidFill>
                <a:latin typeface="Arial"/>
                <a:cs typeface="Arial"/>
              </a:rPr>
              <a:t>Department</a:t>
            </a:r>
            <a:r>
              <a:rPr sz="1300" b="1" spc="6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000099"/>
                </a:solidFill>
                <a:latin typeface="Arial"/>
                <a:cs typeface="Arial"/>
              </a:rPr>
              <a:t>of</a:t>
            </a:r>
            <a:r>
              <a:rPr sz="1300" b="1" spc="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000099"/>
                </a:solidFill>
                <a:latin typeface="Arial"/>
                <a:cs typeface="Arial"/>
              </a:rPr>
              <a:t>Information</a:t>
            </a:r>
            <a:r>
              <a:rPr sz="1300" b="1" spc="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000099"/>
                </a:solidFill>
                <a:latin typeface="Arial"/>
                <a:cs typeface="Arial"/>
              </a:rPr>
              <a:t>Technology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000099"/>
                </a:solidFill>
                <a:latin typeface="Arial MT"/>
                <a:cs typeface="Arial MT"/>
              </a:rPr>
              <a:t>Velammal</a:t>
            </a:r>
            <a:r>
              <a:rPr sz="1500" spc="8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000099"/>
                </a:solidFill>
                <a:latin typeface="Arial MT"/>
                <a:cs typeface="Arial MT"/>
              </a:rPr>
              <a:t>College</a:t>
            </a:r>
            <a:r>
              <a:rPr sz="1500" spc="4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000099"/>
                </a:solidFill>
                <a:latin typeface="Arial MT"/>
                <a:cs typeface="Arial MT"/>
              </a:rPr>
              <a:t>of</a:t>
            </a:r>
            <a:r>
              <a:rPr sz="1500" spc="2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000099"/>
                </a:solidFill>
                <a:latin typeface="Arial MT"/>
                <a:cs typeface="Arial MT"/>
              </a:rPr>
              <a:t>Engineering </a:t>
            </a:r>
            <a:r>
              <a:rPr sz="1500" spc="5" dirty="0">
                <a:solidFill>
                  <a:srgbClr val="000099"/>
                </a:solidFill>
                <a:latin typeface="Arial MT"/>
                <a:cs typeface="Arial MT"/>
              </a:rPr>
              <a:t>and</a:t>
            </a:r>
            <a:r>
              <a:rPr sz="1500" spc="-1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000099"/>
                </a:solidFill>
                <a:latin typeface="Arial MT"/>
                <a:cs typeface="Arial MT"/>
              </a:rPr>
              <a:t>Technology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6700" y="688339"/>
            <a:ext cx="442468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Problem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015" y="1617725"/>
            <a:ext cx="8728710" cy="33874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marR="1475740" indent="-37846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90525" algn="l"/>
                <a:tab pos="391160" algn="l"/>
              </a:tabLst>
            </a:pPr>
            <a:r>
              <a:rPr lang="en-IN" sz="2200" b="1" spc="-5" dirty="0" err="1" smtClean="0">
                <a:solidFill>
                  <a:srgbClr val="1F2021"/>
                </a:solidFill>
                <a:latin typeface="Arial"/>
                <a:cs typeface="Arial"/>
              </a:rPr>
              <a:t>Parkinsons</a:t>
            </a:r>
            <a:r>
              <a:rPr lang="en-IN" sz="2200" b="1" spc="-5" dirty="0" smtClean="0">
                <a:solidFill>
                  <a:srgbClr val="1F2021"/>
                </a:solidFill>
                <a:latin typeface="Arial"/>
                <a:cs typeface="Arial"/>
              </a:rPr>
              <a:t> Disease</a:t>
            </a:r>
            <a:r>
              <a:rPr sz="2200" b="1" spc="60" dirty="0" smtClean="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F2021"/>
                </a:solidFill>
                <a:latin typeface="Arial MT"/>
                <a:cs typeface="Arial MT"/>
              </a:rPr>
              <a:t>is the</a:t>
            </a:r>
            <a:r>
              <a:rPr sz="2200" spc="1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1F2021"/>
                </a:solidFill>
                <a:latin typeface="Arial MT"/>
                <a:cs typeface="Arial MT"/>
              </a:rPr>
              <a:t>activities that can</a:t>
            </a:r>
            <a:r>
              <a:rPr sz="220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1F2021"/>
                </a:solidFill>
                <a:latin typeface="Arial MT"/>
                <a:cs typeface="Arial MT"/>
              </a:rPr>
              <a:t>be </a:t>
            </a:r>
            <a:r>
              <a:rPr sz="220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1F2021"/>
                </a:solidFill>
                <a:latin typeface="Arial MT"/>
                <a:cs typeface="Arial MT"/>
              </a:rPr>
              <a:t>undertaken</a:t>
            </a:r>
            <a:r>
              <a:rPr sz="2200" spc="1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1F2021"/>
                </a:solidFill>
                <a:latin typeface="Arial MT"/>
                <a:cs typeface="Arial MT"/>
              </a:rPr>
              <a:t>as</a:t>
            </a:r>
            <a:r>
              <a:rPr sz="2200" spc="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1F2021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1F2021"/>
                </a:solidFill>
                <a:latin typeface="Arial MT"/>
                <a:cs typeface="Arial MT"/>
              </a:rPr>
              <a:t> result </a:t>
            </a:r>
            <a:r>
              <a:rPr sz="2200" spc="-5" dirty="0">
                <a:solidFill>
                  <a:srgbClr val="1F2021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1F2021"/>
                </a:solidFill>
                <a:latin typeface="Arial MT"/>
                <a:cs typeface="Arial MT"/>
              </a:rPr>
              <a:t>data</a:t>
            </a:r>
            <a:r>
              <a:rPr sz="2200" dirty="0">
                <a:solidFill>
                  <a:srgbClr val="1F2021"/>
                </a:solidFill>
                <a:latin typeface="Arial MT"/>
                <a:cs typeface="Arial MT"/>
              </a:rPr>
              <a:t> collected</a:t>
            </a:r>
            <a:r>
              <a:rPr sz="2200" spc="-5" dirty="0">
                <a:solidFill>
                  <a:srgbClr val="1F2021"/>
                </a:solidFill>
                <a:latin typeface="Arial MT"/>
                <a:cs typeface="Arial MT"/>
              </a:rPr>
              <a:t> from</a:t>
            </a:r>
            <a:r>
              <a:rPr sz="2200" spc="1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1F2021"/>
                </a:solidFill>
                <a:latin typeface="Arial MT"/>
                <a:cs typeface="Arial MT"/>
              </a:rPr>
              <a:t>four</a:t>
            </a:r>
            <a:r>
              <a:rPr sz="2200" spc="2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1F2021"/>
                </a:solidFill>
                <a:latin typeface="Arial MT"/>
                <a:cs typeface="Arial MT"/>
              </a:rPr>
              <a:t>areas </a:t>
            </a:r>
            <a:r>
              <a:rPr sz="2200" spc="-59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1F2021"/>
                </a:solidFill>
                <a:latin typeface="Arial MT"/>
                <a:cs typeface="Arial MT"/>
              </a:rPr>
              <a:t>within </a:t>
            </a:r>
            <a:r>
              <a:rPr sz="2200" dirty="0">
                <a:solidFill>
                  <a:srgbClr val="1F2021"/>
                </a:solidFill>
                <a:latin typeface="Arial MT"/>
                <a:cs typeface="Arial MT"/>
              </a:rPr>
              <a:t>healthcare</a:t>
            </a:r>
            <a:r>
              <a:rPr sz="2200" dirty="0" smtClean="0">
                <a:solidFill>
                  <a:srgbClr val="0000FF"/>
                </a:solidFill>
                <a:latin typeface="Arial MT"/>
                <a:cs typeface="Arial MT"/>
              </a:rPr>
              <a:t>.</a:t>
            </a:r>
            <a:endParaRPr lang="en-IN" sz="2200" dirty="0">
              <a:solidFill>
                <a:srgbClr val="0000FF"/>
              </a:solidFill>
              <a:latin typeface="Arial MT"/>
              <a:cs typeface="Arial MT"/>
            </a:endParaRPr>
          </a:p>
          <a:p>
            <a:pPr marL="12065" marR="1475740">
              <a:lnSpc>
                <a:spcPct val="100000"/>
              </a:lnSpc>
              <a:spcBef>
                <a:spcPts val="95"/>
              </a:spcBef>
              <a:tabLst>
                <a:tab pos="390525" algn="l"/>
                <a:tab pos="391160" algn="l"/>
              </a:tabLst>
            </a:pPr>
            <a:endParaRPr sz="2200" dirty="0">
              <a:latin typeface="Arial MT"/>
              <a:cs typeface="Arial MT"/>
            </a:endParaRPr>
          </a:p>
          <a:p>
            <a:pPr marL="390525" indent="-378460">
              <a:lnSpc>
                <a:spcPct val="100000"/>
              </a:lnSpc>
              <a:spcBef>
                <a:spcPts val="495"/>
              </a:spcBef>
              <a:buFont typeface="Wingdings"/>
              <a:buChar char=""/>
              <a:tabLst>
                <a:tab pos="390525" algn="l"/>
                <a:tab pos="391160" algn="l"/>
              </a:tabLst>
            </a:pPr>
            <a:r>
              <a:rPr sz="2400" spc="-5" dirty="0">
                <a:solidFill>
                  <a:srgbClr val="1F2021"/>
                </a:solidFill>
                <a:latin typeface="Arial MT"/>
                <a:cs typeface="Arial MT"/>
              </a:rPr>
              <a:t>Health</a:t>
            </a:r>
            <a:r>
              <a:rPr sz="2400" spc="2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1F2021"/>
                </a:solidFill>
                <a:latin typeface="Arial MT"/>
                <a:cs typeface="Arial MT"/>
              </a:rPr>
              <a:t>care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2"/>
              </a:rPr>
              <a:t>analytics</a:t>
            </a:r>
            <a:r>
              <a:rPr sz="2400" spc="25" dirty="0">
                <a:latin typeface="Arial MT"/>
                <a:cs typeface="Arial MT"/>
                <a:hlinkClick r:id="rId2"/>
              </a:rPr>
              <a:t> </a:t>
            </a:r>
            <a:r>
              <a:rPr sz="2400" spc="-5" dirty="0">
                <a:solidFill>
                  <a:srgbClr val="1F2021"/>
                </a:solidFill>
                <a:latin typeface="Arial MT"/>
                <a:cs typeface="Arial MT"/>
              </a:rPr>
              <a:t>is</a:t>
            </a:r>
            <a:r>
              <a:rPr sz="2400" spc="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1F2021"/>
                </a:solidFill>
                <a:latin typeface="Arial MT"/>
                <a:cs typeface="Arial MT"/>
              </a:rPr>
              <a:t>a growing</a:t>
            </a:r>
            <a:r>
              <a:rPr sz="2400" spc="3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1F2021"/>
                </a:solidFill>
                <a:latin typeface="Arial MT"/>
                <a:cs typeface="Arial MT"/>
              </a:rPr>
              <a:t>industry</a:t>
            </a:r>
            <a:r>
              <a:rPr sz="2200" spc="-5" dirty="0" smtClean="0">
                <a:solidFill>
                  <a:srgbClr val="0000FF"/>
                </a:solidFill>
                <a:latin typeface="Arial MT"/>
                <a:cs typeface="Arial MT"/>
              </a:rPr>
              <a:t>.</a:t>
            </a:r>
            <a:endParaRPr lang="en-IN" sz="2200" spc="-5" dirty="0" smtClean="0">
              <a:solidFill>
                <a:srgbClr val="0000FF"/>
              </a:solidFill>
              <a:latin typeface="Arial MT"/>
              <a:cs typeface="Arial MT"/>
            </a:endParaRPr>
          </a:p>
          <a:p>
            <a:pPr marL="390525" indent="-378460">
              <a:lnSpc>
                <a:spcPct val="100000"/>
              </a:lnSpc>
              <a:spcBef>
                <a:spcPts val="495"/>
              </a:spcBef>
              <a:buFont typeface="Wingdings"/>
              <a:buChar char=""/>
              <a:tabLst>
                <a:tab pos="390525" algn="l"/>
                <a:tab pos="391160" algn="l"/>
              </a:tabLst>
            </a:pPr>
            <a:endParaRPr sz="2200" dirty="0">
              <a:latin typeface="Arial MT"/>
              <a:cs typeface="Arial MT"/>
            </a:endParaRPr>
          </a:p>
          <a:p>
            <a:pPr marL="390525" indent="-378460">
              <a:lnSpc>
                <a:spcPct val="100000"/>
              </a:lnSpc>
              <a:spcBef>
                <a:spcPts val="505"/>
              </a:spcBef>
              <a:buFont typeface="Wingdings"/>
              <a:buChar char=""/>
              <a:tabLst>
                <a:tab pos="390525" algn="l"/>
                <a:tab pos="391160" algn="l"/>
              </a:tabLst>
            </a:pPr>
            <a:r>
              <a:rPr sz="2400" dirty="0">
                <a:solidFill>
                  <a:srgbClr val="1F2021"/>
                </a:solidFill>
                <a:latin typeface="Arial MT"/>
                <a:cs typeface="Arial MT"/>
              </a:rPr>
              <a:t>It</a:t>
            </a:r>
            <a:r>
              <a:rPr sz="2400" spc="-2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1F2021"/>
                </a:solidFill>
                <a:latin typeface="Arial MT"/>
                <a:cs typeface="Arial MT"/>
              </a:rPr>
              <a:t>allows</a:t>
            </a:r>
            <a:r>
              <a:rPr sz="2400" spc="2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F2021"/>
                </a:solidFill>
                <a:latin typeface="Arial MT"/>
                <a:cs typeface="Arial MT"/>
              </a:rPr>
              <a:t>for</a:t>
            </a:r>
            <a:r>
              <a:rPr sz="2400" spc="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F2021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1F2021"/>
                </a:solidFill>
                <a:latin typeface="Arial MT"/>
                <a:cs typeface="Arial MT"/>
              </a:rPr>
              <a:t>examination</a:t>
            </a:r>
            <a:r>
              <a:rPr sz="2400" spc="3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F2021"/>
                </a:solidFill>
                <a:latin typeface="Arial MT"/>
                <a:cs typeface="Arial MT"/>
              </a:rPr>
              <a:t>of </a:t>
            </a:r>
            <a:r>
              <a:rPr sz="2400" spc="-5" dirty="0">
                <a:solidFill>
                  <a:srgbClr val="1F2021"/>
                </a:solidFill>
                <a:latin typeface="Arial MT"/>
                <a:cs typeface="Arial MT"/>
              </a:rPr>
              <a:t>patterns</a:t>
            </a:r>
            <a:r>
              <a:rPr sz="2400" spc="-1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1F2021"/>
                </a:solidFill>
                <a:latin typeface="Arial MT"/>
                <a:cs typeface="Arial MT"/>
              </a:rPr>
              <a:t>in</a:t>
            </a:r>
            <a:r>
              <a:rPr sz="2400" spc="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1F2021"/>
                </a:solidFill>
                <a:latin typeface="Arial MT"/>
                <a:cs typeface="Arial MT"/>
              </a:rPr>
              <a:t>various</a:t>
            </a:r>
            <a:endParaRPr sz="2400" dirty="0">
              <a:latin typeface="Arial MT"/>
              <a:cs typeface="Arial MT"/>
            </a:endParaRPr>
          </a:p>
          <a:p>
            <a:pPr marL="390525">
              <a:lnSpc>
                <a:spcPct val="100000"/>
              </a:lnSpc>
            </a:pPr>
            <a:r>
              <a:rPr sz="2400" spc="-5" dirty="0">
                <a:solidFill>
                  <a:srgbClr val="1F2021"/>
                </a:solidFill>
                <a:latin typeface="Arial MT"/>
                <a:cs typeface="Arial MT"/>
              </a:rPr>
              <a:t>healthcare</a:t>
            </a:r>
            <a:r>
              <a:rPr sz="2400" spc="2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3"/>
              </a:rPr>
              <a:t>data</a:t>
            </a:r>
            <a:r>
              <a:rPr sz="2400" spc="-5" dirty="0">
                <a:latin typeface="Arial MT"/>
                <a:cs typeface="Arial MT"/>
                <a:hlinkClick r:id="rId3"/>
              </a:rPr>
              <a:t> </a:t>
            </a:r>
            <a:r>
              <a:rPr sz="2400" dirty="0">
                <a:solidFill>
                  <a:srgbClr val="1F2021"/>
                </a:solidFill>
                <a:latin typeface="Arial MT"/>
                <a:cs typeface="Arial MT"/>
              </a:rPr>
              <a:t>in</a:t>
            </a:r>
            <a:r>
              <a:rPr sz="2400" spc="1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F2021"/>
                </a:solidFill>
                <a:latin typeface="Arial MT"/>
                <a:cs typeface="Arial MT"/>
              </a:rPr>
              <a:t>order to</a:t>
            </a:r>
            <a:r>
              <a:rPr sz="2400" spc="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1F2021"/>
                </a:solidFill>
                <a:latin typeface="Arial MT"/>
                <a:cs typeface="Arial MT"/>
              </a:rPr>
              <a:t>determine</a:t>
            </a:r>
            <a:r>
              <a:rPr sz="2400" spc="1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1F2021"/>
                </a:solidFill>
                <a:latin typeface="Arial MT"/>
                <a:cs typeface="Arial MT"/>
              </a:rPr>
              <a:t>how</a:t>
            </a:r>
            <a:r>
              <a:rPr sz="2400" spc="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1F2021"/>
                </a:solidFill>
                <a:latin typeface="Arial MT"/>
                <a:cs typeface="Arial MT"/>
              </a:rPr>
              <a:t>clinical</a:t>
            </a:r>
            <a:r>
              <a:rPr sz="2400" spc="4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F2021"/>
                </a:solidFill>
                <a:latin typeface="Arial MT"/>
                <a:cs typeface="Arial MT"/>
              </a:rPr>
              <a:t>care</a:t>
            </a:r>
            <a:r>
              <a:rPr sz="2400" spc="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F2021"/>
                </a:solidFill>
                <a:latin typeface="Arial MT"/>
                <a:cs typeface="Arial MT"/>
              </a:rPr>
              <a:t>can</a:t>
            </a:r>
            <a:r>
              <a:rPr sz="2400" spc="-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F2021"/>
                </a:solidFill>
                <a:latin typeface="Arial MT"/>
                <a:cs typeface="Arial MT"/>
              </a:rPr>
              <a:t>be</a:t>
            </a:r>
            <a:endParaRPr sz="2400" dirty="0">
              <a:latin typeface="Arial MT"/>
              <a:cs typeface="Arial MT"/>
            </a:endParaRPr>
          </a:p>
          <a:p>
            <a:pPr marL="39052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1F2021"/>
                </a:solidFill>
                <a:latin typeface="Arial MT"/>
                <a:cs typeface="Arial MT"/>
              </a:rPr>
              <a:t>improved</a:t>
            </a:r>
            <a:r>
              <a:rPr sz="2400" spc="1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1F2021"/>
                </a:solidFill>
                <a:latin typeface="Arial MT"/>
                <a:cs typeface="Arial MT"/>
              </a:rPr>
              <a:t>while</a:t>
            </a:r>
            <a:r>
              <a:rPr sz="2400" spc="4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1F2021"/>
                </a:solidFill>
                <a:latin typeface="Arial MT"/>
                <a:cs typeface="Arial MT"/>
              </a:rPr>
              <a:t>limiting</a:t>
            </a:r>
            <a:r>
              <a:rPr sz="2400" spc="2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1F2021"/>
                </a:solidFill>
                <a:latin typeface="Arial MT"/>
                <a:cs typeface="Arial MT"/>
              </a:rPr>
              <a:t>excessive</a:t>
            </a:r>
            <a:r>
              <a:rPr sz="2400" spc="2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1F2021"/>
                </a:solidFill>
                <a:latin typeface="Arial MT"/>
                <a:cs typeface="Arial MT"/>
              </a:rPr>
              <a:t>spending</a:t>
            </a:r>
            <a:r>
              <a:rPr sz="2200" spc="-5" dirty="0">
                <a:solidFill>
                  <a:srgbClr val="0000FF"/>
                </a:solidFill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59663"/>
            <a:ext cx="9921239" cy="3459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4572" y="6975347"/>
            <a:ext cx="10069195" cy="723900"/>
            <a:chOff x="-4572" y="6975347"/>
            <a:chExt cx="10069195" cy="723900"/>
          </a:xfrm>
        </p:grpSpPr>
        <p:sp>
          <p:nvSpPr>
            <p:cNvPr id="6" name="object 6"/>
            <p:cNvSpPr/>
            <p:nvPr/>
          </p:nvSpPr>
          <p:spPr>
            <a:xfrm>
              <a:off x="0" y="6979919"/>
              <a:ext cx="10058400" cy="713105"/>
            </a:xfrm>
            <a:custGeom>
              <a:avLst/>
              <a:gdLst/>
              <a:ahLst/>
              <a:cxnLst/>
              <a:rect l="l" t="t" r="r" b="b"/>
              <a:pathLst>
                <a:path w="10058400" h="713104">
                  <a:moveTo>
                    <a:pt x="10058400" y="0"/>
                  </a:moveTo>
                  <a:lnTo>
                    <a:pt x="0" y="0"/>
                  </a:lnTo>
                  <a:lnTo>
                    <a:pt x="0" y="712723"/>
                  </a:lnTo>
                  <a:lnTo>
                    <a:pt x="10058400" y="712723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6980681"/>
              <a:ext cx="10058400" cy="713105"/>
            </a:xfrm>
            <a:custGeom>
              <a:avLst/>
              <a:gdLst/>
              <a:ahLst/>
              <a:cxnLst/>
              <a:rect l="l" t="t" r="r" b="b"/>
              <a:pathLst>
                <a:path w="10058400" h="713104">
                  <a:moveTo>
                    <a:pt x="0" y="0"/>
                  </a:moveTo>
                  <a:lnTo>
                    <a:pt x="10058400" y="0"/>
                  </a:lnTo>
                  <a:lnTo>
                    <a:pt x="10058400" y="712724"/>
                  </a:lnTo>
                </a:path>
                <a:path w="10058400" h="713104">
                  <a:moveTo>
                    <a:pt x="0" y="712724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8798" y="7033883"/>
            <a:ext cx="4285615" cy="4756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300" b="1" spc="-5" dirty="0">
                <a:solidFill>
                  <a:srgbClr val="000099"/>
                </a:solidFill>
                <a:latin typeface="Arial"/>
                <a:cs typeface="Arial"/>
              </a:rPr>
              <a:t>Department</a:t>
            </a:r>
            <a:r>
              <a:rPr sz="1300" b="1" spc="6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000099"/>
                </a:solidFill>
                <a:latin typeface="Arial"/>
                <a:cs typeface="Arial"/>
              </a:rPr>
              <a:t>of</a:t>
            </a:r>
            <a:r>
              <a:rPr sz="1300" b="1" spc="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000099"/>
                </a:solidFill>
                <a:latin typeface="Arial"/>
                <a:cs typeface="Arial"/>
              </a:rPr>
              <a:t>Information</a:t>
            </a:r>
            <a:r>
              <a:rPr sz="1300" b="1" spc="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000099"/>
                </a:solidFill>
                <a:latin typeface="Arial"/>
                <a:cs typeface="Arial"/>
              </a:rPr>
              <a:t>Technology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000099"/>
                </a:solidFill>
                <a:latin typeface="Arial MT"/>
                <a:cs typeface="Arial MT"/>
              </a:rPr>
              <a:t>Velammal</a:t>
            </a:r>
            <a:r>
              <a:rPr sz="1500" spc="8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000099"/>
                </a:solidFill>
                <a:latin typeface="Arial MT"/>
                <a:cs typeface="Arial MT"/>
              </a:rPr>
              <a:t>College</a:t>
            </a:r>
            <a:r>
              <a:rPr sz="1500" spc="4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000099"/>
                </a:solidFill>
                <a:latin typeface="Arial MT"/>
                <a:cs typeface="Arial MT"/>
              </a:rPr>
              <a:t>of</a:t>
            </a:r>
            <a:r>
              <a:rPr sz="1500" spc="2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000099"/>
                </a:solidFill>
                <a:latin typeface="Arial MT"/>
                <a:cs typeface="Arial MT"/>
              </a:rPr>
              <a:t>Engineering </a:t>
            </a:r>
            <a:r>
              <a:rPr sz="1500" spc="5" dirty="0">
                <a:solidFill>
                  <a:srgbClr val="000099"/>
                </a:solidFill>
                <a:latin typeface="Arial MT"/>
                <a:cs typeface="Arial MT"/>
              </a:rPr>
              <a:t>and</a:t>
            </a:r>
            <a:r>
              <a:rPr sz="1500" spc="-1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000099"/>
                </a:solidFill>
                <a:latin typeface="Arial MT"/>
                <a:cs typeface="Arial MT"/>
              </a:rPr>
              <a:t>Technology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2855" y="715518"/>
            <a:ext cx="323342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Survey</a:t>
            </a:r>
            <a:r>
              <a:rPr spc="-35" dirty="0"/>
              <a:t> </a:t>
            </a:r>
            <a:r>
              <a:rPr spc="-5" dirty="0"/>
              <a:t>Paper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172" y="2190115"/>
            <a:ext cx="8961628" cy="45217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Hospital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reports,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patient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history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records,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medical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test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outcomes,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internet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things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technologies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examples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big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providers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healthcare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sector</a:t>
            </a:r>
            <a:r>
              <a:rPr sz="2400" dirty="0" smtClean="0">
                <a:latin typeface="Arial MT"/>
                <a:cs typeface="Arial MT"/>
              </a:rPr>
              <a:t>.</a:t>
            </a:r>
            <a:endParaRPr lang="en-IN" sz="2400" dirty="0" smtClean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IN" sz="2400" dirty="0" smtClean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 smtClean="0">
                <a:latin typeface="Arial MT"/>
                <a:cs typeface="Arial MT"/>
              </a:rPr>
              <a:t>Biomedical</a:t>
            </a:r>
            <a:r>
              <a:rPr sz="2400" spc="35" dirty="0" smtClean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science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often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provides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vast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volume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big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dirty="0">
                <a:latin typeface="Arial MT"/>
                <a:cs typeface="Arial MT"/>
              </a:rPr>
              <a:t> that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important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public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health.</a:t>
            </a:r>
            <a:r>
              <a:rPr sz="2400" spc="5" dirty="0">
                <a:latin typeface="Arial MT"/>
                <a:cs typeface="Arial MT"/>
              </a:rPr>
              <a:t> </a:t>
            </a:r>
            <a:endParaRPr lang="en-IN" sz="2400" spc="5" dirty="0" smtClean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IN" sz="2400" spc="5" dirty="0" smtClean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 smtClean="0">
                <a:latin typeface="Arial MT"/>
                <a:cs typeface="Arial MT"/>
              </a:rPr>
              <a:t>To</a:t>
            </a:r>
            <a:r>
              <a:rPr sz="2400" spc="5" dirty="0" smtClean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extract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useful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 </a:t>
            </a:r>
            <a:r>
              <a:rPr sz="2400" dirty="0">
                <a:latin typeface="Arial MT"/>
                <a:cs typeface="Arial MT"/>
              </a:rPr>
              <a:t>from </a:t>
            </a:r>
            <a:r>
              <a:rPr sz="2400" spc="-5" dirty="0">
                <a:latin typeface="Arial MT"/>
                <a:cs typeface="Arial MT"/>
              </a:rPr>
              <a:t>this information,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 must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properly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managed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analyzed.</a:t>
            </a:r>
            <a:r>
              <a:rPr sz="2400" spc="30" dirty="0">
                <a:latin typeface="Arial MT"/>
                <a:cs typeface="Arial MT"/>
              </a:rPr>
              <a:t> </a:t>
            </a:r>
            <a:endParaRPr lang="en-IN" sz="2400" spc="30" dirty="0" smtClean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IN" sz="2400" spc="30" dirty="0" smtClean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 smtClean="0">
                <a:latin typeface="Arial MT"/>
                <a:cs typeface="Arial MT"/>
              </a:rPr>
              <a:t>Alternatively</a:t>
            </a:r>
            <a:r>
              <a:rPr sz="2400" spc="-5" dirty="0">
                <a:latin typeface="Arial MT"/>
                <a:cs typeface="Arial MT"/>
              </a:rPr>
              <a:t>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identifying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strategies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studying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large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information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analogous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searching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needle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haystack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2164" y="715518"/>
            <a:ext cx="208724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172" y="1588389"/>
            <a:ext cx="907986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A. Data management, security and privacy issues </a:t>
            </a:r>
            <a:r>
              <a:rPr sz="2400" dirty="0">
                <a:latin typeface="Arial MT"/>
                <a:cs typeface="Arial MT"/>
              </a:rPr>
              <a:t>Issues </a:t>
            </a:r>
            <a:r>
              <a:rPr sz="2400" spc="-5" dirty="0">
                <a:latin typeface="Arial MT"/>
                <a:cs typeface="Arial MT"/>
              </a:rPr>
              <a:t>such as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integrity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privacy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lead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poor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management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Privacy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violation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discrimination.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Disclosure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Personal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Health </a:t>
            </a:r>
            <a:r>
              <a:rPr sz="2400" dirty="0">
                <a:latin typeface="Arial MT"/>
                <a:cs typeface="Arial MT"/>
              </a:rPr>
              <a:t> Information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also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major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risk.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172" y="4149090"/>
            <a:ext cx="88588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B.</a:t>
            </a:r>
            <a:r>
              <a:rPr sz="2400" spc="-5" dirty="0">
                <a:latin typeface="Arial MT"/>
                <a:cs typeface="Arial MT"/>
              </a:rPr>
              <a:t> Technological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issues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Lack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required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infrastructure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cannot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produce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safe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conclusions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Social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inequality,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only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open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a small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elite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technical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specialists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know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how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interpret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</a:t>
            </a:r>
            <a:r>
              <a:rPr sz="2400" dirty="0">
                <a:latin typeface="Arial MT"/>
                <a:cs typeface="Arial MT"/>
              </a:rPr>
              <a:t> it,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those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employ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them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2164" y="715518"/>
            <a:ext cx="208724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172" y="1588389"/>
            <a:ext cx="8839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A. Skilled Resource </a:t>
            </a:r>
            <a:r>
              <a:rPr sz="2400" dirty="0">
                <a:latin typeface="Arial MT"/>
                <a:cs typeface="Arial MT"/>
              </a:rPr>
              <a:t>set </a:t>
            </a:r>
            <a:r>
              <a:rPr sz="2400" spc="-5" dirty="0">
                <a:latin typeface="Arial MT"/>
                <a:cs typeface="Arial MT"/>
              </a:rPr>
              <a:t>There is a need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have a Data scientist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analyst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perform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analysis.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There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already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huge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shortage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required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skill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Big Data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Analytics.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172" y="3783329"/>
            <a:ext cx="9037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B.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Ownership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There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big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 flowing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which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includes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genomics,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remote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sensing,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social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media,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mobile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 and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many </a:t>
            </a:r>
            <a:r>
              <a:rPr sz="2400" dirty="0">
                <a:latin typeface="Arial MT"/>
                <a:cs typeface="Arial MT"/>
              </a:rPr>
              <a:t> other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dirty="0">
                <a:latin typeface="Arial MT"/>
                <a:cs typeface="Arial MT"/>
              </a:rPr>
              <a:t> types.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842772" y="1914525"/>
            <a:ext cx="83820" cy="35560"/>
          </a:xfrm>
          <a:custGeom>
            <a:avLst/>
            <a:gdLst/>
            <a:ahLst/>
            <a:cxnLst/>
            <a:rect l="l" t="t" r="r" b="b"/>
            <a:pathLst>
              <a:path w="83819" h="35560">
                <a:moveTo>
                  <a:pt x="83819" y="0"/>
                </a:moveTo>
                <a:lnTo>
                  <a:pt x="0" y="0"/>
                </a:lnTo>
                <a:lnTo>
                  <a:pt x="0" y="35051"/>
                </a:lnTo>
                <a:lnTo>
                  <a:pt x="83819" y="35051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7172" y="1588389"/>
            <a:ext cx="8869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438784" algn="l"/>
              </a:tabLst>
            </a:pPr>
            <a:r>
              <a:rPr sz="2400" spc="-5" dirty="0">
                <a:latin typeface="Arial MT"/>
                <a:cs typeface="Arial MT"/>
              </a:rPr>
              <a:t>A.		Healthcare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Models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There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need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sufficient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business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case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evidence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health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measure</a:t>
            </a:r>
            <a:r>
              <a:rPr sz="2400" dirty="0">
                <a:latin typeface="Arial MT"/>
                <a:cs typeface="Arial MT"/>
              </a:rPr>
              <a:t> investment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return.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172" y="3783329"/>
            <a:ext cx="898017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B</a:t>
            </a:r>
            <a:r>
              <a:rPr sz="2400" dirty="0">
                <a:latin typeface="Arial MT"/>
                <a:cs typeface="Arial MT"/>
              </a:rPr>
              <a:t>.</a:t>
            </a:r>
            <a:r>
              <a:rPr sz="2400" spc="-229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m</a:t>
            </a:r>
            <a:r>
              <a:rPr sz="2400" spc="-5" dirty="0">
                <a:latin typeface="Arial MT"/>
                <a:cs typeface="Arial MT"/>
              </a:rPr>
              <a:t>ite</a:t>
            </a:r>
            <a:r>
              <a:rPr sz="2400" dirty="0">
                <a:latin typeface="Arial MT"/>
                <a:cs typeface="Arial MT"/>
              </a:rPr>
              <a:t>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awaren</a:t>
            </a:r>
            <a:r>
              <a:rPr sz="2400" spc="-10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ss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dirty="0">
                <a:latin typeface="Arial MT"/>
                <a:cs typeface="Arial MT"/>
              </a:rPr>
              <a:t>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supp</a:t>
            </a:r>
            <a:r>
              <a:rPr sz="2400" spc="-10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rt</a:t>
            </a:r>
            <a:r>
              <a:rPr sz="2400" spc="5" dirty="0">
                <a:latin typeface="Arial MT"/>
                <a:cs typeface="Arial MT"/>
              </a:rPr>
              <a:t> I</a:t>
            </a:r>
            <a:r>
              <a:rPr sz="2400" dirty="0">
                <a:latin typeface="Arial MT"/>
                <a:cs typeface="Arial MT"/>
              </a:rPr>
              <a:t>t’ll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cause </a:t>
            </a:r>
            <a:r>
              <a:rPr sz="2400" spc="-5" dirty="0">
                <a:latin typeface="Arial MT"/>
                <a:cs typeface="Arial MT"/>
              </a:rPr>
              <a:t>lac</a:t>
            </a:r>
            <a:r>
              <a:rPr sz="2400" dirty="0">
                <a:latin typeface="Arial MT"/>
                <a:cs typeface="Arial MT"/>
              </a:rPr>
              <a:t>k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fundi</a:t>
            </a:r>
            <a:r>
              <a:rPr sz="2400" spc="-10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 awareness.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Dependency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private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funding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support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few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big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players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will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further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lead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international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economic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competitiveness.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Funding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models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revisited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ensure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better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care.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6735" y="695960"/>
            <a:ext cx="234061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0000"/>
                </a:solidFill>
              </a:rPr>
              <a:t>D</a:t>
            </a:r>
            <a:r>
              <a:rPr spc="-5" dirty="0">
                <a:solidFill>
                  <a:srgbClr val="FF0000"/>
                </a:solidFill>
              </a:rPr>
              <a:t>e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-5" dirty="0">
                <a:solidFill>
                  <a:srgbClr val="FF0000"/>
                </a:solidFill>
              </a:rPr>
              <a:t>m</a:t>
            </a:r>
            <a:r>
              <a:rPr dirty="0">
                <a:solidFill>
                  <a:srgbClr val="FF0000"/>
                </a:solidFill>
              </a:rPr>
              <a:t>e</a:t>
            </a:r>
            <a:r>
              <a:rPr spc="-5" dirty="0">
                <a:solidFill>
                  <a:srgbClr val="FF0000"/>
                </a:solidFill>
              </a:rPr>
              <a:t>rits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4572" y="6899149"/>
            <a:ext cx="10069195" cy="765175"/>
            <a:chOff x="-4572" y="6899149"/>
            <a:chExt cx="10069195" cy="765175"/>
          </a:xfrm>
        </p:grpSpPr>
        <p:sp>
          <p:nvSpPr>
            <p:cNvPr id="4" name="object 4"/>
            <p:cNvSpPr/>
            <p:nvPr/>
          </p:nvSpPr>
          <p:spPr>
            <a:xfrm>
              <a:off x="0" y="6903721"/>
              <a:ext cx="10058400" cy="754380"/>
            </a:xfrm>
            <a:custGeom>
              <a:avLst/>
              <a:gdLst/>
              <a:ahLst/>
              <a:cxnLst/>
              <a:rect l="l" t="t" r="r" b="b"/>
              <a:pathLst>
                <a:path w="10058400" h="754379">
                  <a:moveTo>
                    <a:pt x="10058400" y="0"/>
                  </a:moveTo>
                  <a:lnTo>
                    <a:pt x="0" y="0"/>
                  </a:lnTo>
                  <a:lnTo>
                    <a:pt x="0" y="754380"/>
                  </a:lnTo>
                  <a:lnTo>
                    <a:pt x="10058400" y="75438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" y="6904483"/>
              <a:ext cx="10058400" cy="754380"/>
            </a:xfrm>
            <a:custGeom>
              <a:avLst/>
              <a:gdLst/>
              <a:ahLst/>
              <a:cxnLst/>
              <a:rect l="l" t="t" r="r" b="b"/>
              <a:pathLst>
                <a:path w="10058400" h="754379">
                  <a:moveTo>
                    <a:pt x="0" y="754379"/>
                  </a:moveTo>
                  <a:lnTo>
                    <a:pt x="10058400" y="754379"/>
                  </a:lnTo>
                  <a:lnTo>
                    <a:pt x="10058400" y="0"/>
                  </a:lnTo>
                  <a:lnTo>
                    <a:pt x="0" y="0"/>
                  </a:lnTo>
                  <a:lnTo>
                    <a:pt x="0" y="754379"/>
                  </a:lnTo>
                  <a:close/>
                </a:path>
              </a:pathLst>
            </a:custGeom>
            <a:ln w="10668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27303" y="2361692"/>
            <a:ext cx="7231380" cy="207835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ct val="95300"/>
              </a:lnSpc>
              <a:spcBef>
                <a:spcPts val="250"/>
              </a:spcBef>
              <a:buSzPct val="92857"/>
              <a:buFont typeface="Wingdings"/>
              <a:buChar char=""/>
              <a:tabLst>
                <a:tab pos="285750" algn="l"/>
              </a:tabLst>
            </a:pPr>
            <a:r>
              <a:rPr sz="2800" b="1" spc="110" dirty="0">
                <a:solidFill>
                  <a:srgbClr val="393939"/>
                </a:solidFill>
                <a:latin typeface="Trebuchet MS"/>
                <a:cs typeface="Trebuchet MS"/>
              </a:rPr>
              <a:t>It </a:t>
            </a:r>
            <a:r>
              <a:rPr sz="2800" b="1" spc="60" dirty="0">
                <a:solidFill>
                  <a:srgbClr val="393939"/>
                </a:solidFill>
                <a:latin typeface="Trebuchet MS"/>
                <a:cs typeface="Trebuchet MS"/>
              </a:rPr>
              <a:t>requires </a:t>
            </a:r>
            <a:r>
              <a:rPr sz="2800" b="1" spc="70" dirty="0">
                <a:solidFill>
                  <a:srgbClr val="393939"/>
                </a:solidFill>
                <a:latin typeface="Trebuchet MS"/>
                <a:cs typeface="Trebuchet MS"/>
              </a:rPr>
              <a:t>people </a:t>
            </a:r>
            <a:r>
              <a:rPr sz="2800" b="1" spc="100" dirty="0">
                <a:solidFill>
                  <a:srgbClr val="393939"/>
                </a:solidFill>
                <a:latin typeface="Trebuchet MS"/>
                <a:cs typeface="Trebuchet MS"/>
              </a:rPr>
              <a:t>to </a:t>
            </a:r>
            <a:r>
              <a:rPr sz="2800" b="1" spc="105" dirty="0">
                <a:solidFill>
                  <a:srgbClr val="393939"/>
                </a:solidFill>
                <a:latin typeface="Trebuchet MS"/>
                <a:cs typeface="Trebuchet MS"/>
              </a:rPr>
              <a:t>pay </a:t>
            </a:r>
            <a:r>
              <a:rPr sz="2800" b="1" spc="75" dirty="0">
                <a:solidFill>
                  <a:srgbClr val="393939"/>
                </a:solidFill>
                <a:latin typeface="Trebuchet MS"/>
                <a:cs typeface="Trebuchet MS"/>
              </a:rPr>
              <a:t>for </a:t>
            </a:r>
            <a:r>
              <a:rPr sz="2800" b="1" spc="100" dirty="0">
                <a:solidFill>
                  <a:srgbClr val="393939"/>
                </a:solidFill>
                <a:latin typeface="Trebuchet MS"/>
                <a:cs typeface="Trebuchet MS"/>
              </a:rPr>
              <a:t>services </a:t>
            </a:r>
            <a:r>
              <a:rPr sz="2800" b="1" spc="10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800" b="1" spc="65" dirty="0">
                <a:solidFill>
                  <a:srgbClr val="393939"/>
                </a:solidFill>
                <a:latin typeface="Trebuchet MS"/>
                <a:cs typeface="Trebuchet MS"/>
              </a:rPr>
              <a:t>they </a:t>
            </a:r>
            <a:r>
              <a:rPr sz="2800" b="1" spc="105" dirty="0">
                <a:solidFill>
                  <a:srgbClr val="393939"/>
                </a:solidFill>
                <a:latin typeface="Trebuchet MS"/>
                <a:cs typeface="Trebuchet MS"/>
              </a:rPr>
              <a:t>do </a:t>
            </a:r>
            <a:r>
              <a:rPr sz="2800" b="1" spc="90" dirty="0">
                <a:solidFill>
                  <a:srgbClr val="393939"/>
                </a:solidFill>
                <a:latin typeface="Trebuchet MS"/>
                <a:cs typeface="Trebuchet MS"/>
              </a:rPr>
              <a:t>not </a:t>
            </a:r>
            <a:r>
              <a:rPr sz="2800" b="1" spc="5" dirty="0">
                <a:solidFill>
                  <a:srgbClr val="393939"/>
                </a:solidFill>
                <a:latin typeface="Trebuchet MS"/>
                <a:cs typeface="Trebuchet MS"/>
              </a:rPr>
              <a:t>receive. </a:t>
            </a:r>
            <a:r>
              <a:rPr sz="2800" b="1" spc="110" dirty="0">
                <a:solidFill>
                  <a:srgbClr val="393939"/>
                </a:solidFill>
                <a:latin typeface="Trebuchet MS"/>
                <a:cs typeface="Trebuchet MS"/>
              </a:rPr>
              <a:t>It </a:t>
            </a:r>
            <a:r>
              <a:rPr sz="2800" b="1" spc="140" dirty="0">
                <a:solidFill>
                  <a:srgbClr val="393939"/>
                </a:solidFill>
                <a:latin typeface="Trebuchet MS"/>
                <a:cs typeface="Trebuchet MS"/>
              </a:rPr>
              <a:t>may </a:t>
            </a:r>
            <a:r>
              <a:rPr sz="2800" b="1" spc="150" dirty="0">
                <a:solidFill>
                  <a:srgbClr val="393939"/>
                </a:solidFill>
                <a:latin typeface="Trebuchet MS"/>
                <a:cs typeface="Trebuchet MS"/>
              </a:rPr>
              <a:t>stop </a:t>
            </a:r>
            <a:r>
              <a:rPr sz="2800" b="1" spc="70" dirty="0">
                <a:solidFill>
                  <a:srgbClr val="393939"/>
                </a:solidFill>
                <a:latin typeface="Trebuchet MS"/>
                <a:cs typeface="Trebuchet MS"/>
              </a:rPr>
              <a:t>people </a:t>
            </a:r>
            <a:r>
              <a:rPr sz="2800" b="1" spc="7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800" b="1" spc="110" dirty="0">
                <a:solidFill>
                  <a:srgbClr val="393939"/>
                </a:solidFill>
                <a:latin typeface="Trebuchet MS"/>
                <a:cs typeface="Trebuchet MS"/>
              </a:rPr>
              <a:t>from </a:t>
            </a:r>
            <a:r>
              <a:rPr sz="2800" b="1" spc="70" dirty="0">
                <a:solidFill>
                  <a:srgbClr val="393939"/>
                </a:solidFill>
                <a:latin typeface="Trebuchet MS"/>
                <a:cs typeface="Trebuchet MS"/>
              </a:rPr>
              <a:t>being </a:t>
            </a:r>
            <a:r>
              <a:rPr sz="2800" b="1" spc="80" dirty="0">
                <a:solidFill>
                  <a:srgbClr val="393939"/>
                </a:solidFill>
                <a:latin typeface="Trebuchet MS"/>
                <a:cs typeface="Trebuchet MS"/>
              </a:rPr>
              <a:t>careful </a:t>
            </a:r>
            <a:r>
              <a:rPr sz="2800" b="1" spc="105" dirty="0">
                <a:solidFill>
                  <a:srgbClr val="393939"/>
                </a:solidFill>
                <a:latin typeface="Trebuchet MS"/>
                <a:cs typeface="Trebuchet MS"/>
              </a:rPr>
              <a:t>about </a:t>
            </a:r>
            <a:r>
              <a:rPr sz="2800" b="1" spc="35" dirty="0">
                <a:solidFill>
                  <a:srgbClr val="393939"/>
                </a:solidFill>
                <a:latin typeface="Trebuchet MS"/>
                <a:cs typeface="Trebuchet MS"/>
              </a:rPr>
              <a:t>their health. </a:t>
            </a:r>
            <a:r>
              <a:rPr sz="2800" b="1" spc="110" dirty="0">
                <a:solidFill>
                  <a:srgbClr val="393939"/>
                </a:solidFill>
                <a:latin typeface="Trebuchet MS"/>
                <a:cs typeface="Trebuchet MS"/>
              </a:rPr>
              <a:t>It </a:t>
            </a:r>
            <a:r>
              <a:rPr sz="2800" b="1" spc="-83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800" b="1" spc="145" dirty="0">
                <a:solidFill>
                  <a:srgbClr val="393939"/>
                </a:solidFill>
                <a:latin typeface="Trebuchet MS"/>
                <a:cs typeface="Trebuchet MS"/>
              </a:rPr>
              <a:t>may</a:t>
            </a:r>
            <a:r>
              <a:rPr sz="2800" b="1" spc="-4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800" b="1" spc="75" dirty="0">
                <a:solidFill>
                  <a:srgbClr val="393939"/>
                </a:solidFill>
                <a:latin typeface="Trebuchet MS"/>
                <a:cs typeface="Trebuchet MS"/>
              </a:rPr>
              <a:t>limit</a:t>
            </a:r>
            <a:r>
              <a:rPr sz="2800" b="1" spc="-4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800" b="1" spc="65" dirty="0">
                <a:solidFill>
                  <a:srgbClr val="393939"/>
                </a:solidFill>
                <a:latin typeface="Trebuchet MS"/>
                <a:cs typeface="Trebuchet MS"/>
              </a:rPr>
              <a:t>the</a:t>
            </a:r>
            <a:r>
              <a:rPr sz="2800" b="1" spc="-4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800" b="1" spc="105" dirty="0">
                <a:solidFill>
                  <a:srgbClr val="393939"/>
                </a:solidFill>
                <a:latin typeface="Trebuchet MS"/>
                <a:cs typeface="Trebuchet MS"/>
              </a:rPr>
              <a:t>accuracy</a:t>
            </a:r>
            <a:r>
              <a:rPr sz="2800" b="1" spc="-2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800" b="1" spc="105" dirty="0">
                <a:solidFill>
                  <a:srgbClr val="393939"/>
                </a:solidFill>
                <a:latin typeface="Trebuchet MS"/>
                <a:cs typeface="Trebuchet MS"/>
              </a:rPr>
              <a:t>of</a:t>
            </a:r>
            <a:r>
              <a:rPr sz="2800" b="1" spc="-5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800" b="1" spc="75" dirty="0">
                <a:solidFill>
                  <a:srgbClr val="393939"/>
                </a:solidFill>
                <a:latin typeface="Trebuchet MS"/>
                <a:cs typeface="Trebuchet MS"/>
              </a:rPr>
              <a:t>patient</a:t>
            </a:r>
            <a:r>
              <a:rPr sz="2800" b="1" spc="-3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800" b="1" spc="15" dirty="0">
                <a:solidFill>
                  <a:srgbClr val="393939"/>
                </a:solidFill>
                <a:latin typeface="Trebuchet MS"/>
                <a:cs typeface="Trebuchet MS"/>
              </a:rPr>
              <a:t>care.</a:t>
            </a:r>
            <a:r>
              <a:rPr sz="2800" b="1" spc="-5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800" b="1" spc="110" dirty="0">
                <a:solidFill>
                  <a:srgbClr val="393939"/>
                </a:solidFill>
                <a:latin typeface="Trebuchet MS"/>
                <a:cs typeface="Trebuchet MS"/>
              </a:rPr>
              <a:t>It </a:t>
            </a:r>
            <a:r>
              <a:rPr sz="2800" b="1" spc="-83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800" b="1" spc="140" dirty="0">
                <a:solidFill>
                  <a:srgbClr val="393939"/>
                </a:solidFill>
                <a:latin typeface="Trebuchet MS"/>
                <a:cs typeface="Trebuchet MS"/>
              </a:rPr>
              <a:t>may</a:t>
            </a:r>
            <a:r>
              <a:rPr sz="2800" b="1" spc="-4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800" b="1" spc="75" dirty="0">
                <a:solidFill>
                  <a:srgbClr val="393939"/>
                </a:solidFill>
                <a:latin typeface="Trebuchet MS"/>
                <a:cs typeface="Trebuchet MS"/>
              </a:rPr>
              <a:t>have</a:t>
            </a:r>
            <a:r>
              <a:rPr sz="2800" b="1" spc="-2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800" b="1" spc="100" dirty="0">
                <a:solidFill>
                  <a:srgbClr val="393939"/>
                </a:solidFill>
                <a:latin typeface="Trebuchet MS"/>
                <a:cs typeface="Trebuchet MS"/>
              </a:rPr>
              <a:t>long</a:t>
            </a:r>
            <a:r>
              <a:rPr sz="2800" b="1" spc="-4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800" b="1" spc="130" dirty="0">
                <a:solidFill>
                  <a:srgbClr val="393939"/>
                </a:solidFill>
                <a:latin typeface="Trebuchet MS"/>
                <a:cs typeface="Trebuchet MS"/>
              </a:rPr>
              <a:t>wait</a:t>
            </a:r>
            <a:r>
              <a:rPr sz="2800" b="1" spc="-4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800" b="1" spc="65" dirty="0">
                <a:solidFill>
                  <a:srgbClr val="393939"/>
                </a:solidFill>
                <a:latin typeface="Trebuchet MS"/>
                <a:cs typeface="Trebuchet MS"/>
              </a:rPr>
              <a:t>times.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59663"/>
            <a:ext cx="9921239" cy="34594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8798" y="6978580"/>
            <a:ext cx="4285615" cy="5949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300" b="1" spc="-5" dirty="0">
                <a:solidFill>
                  <a:srgbClr val="000099"/>
                </a:solidFill>
                <a:latin typeface="Arial"/>
                <a:cs typeface="Arial"/>
              </a:rPr>
              <a:t>Department</a:t>
            </a:r>
            <a:r>
              <a:rPr sz="1300" b="1" spc="6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000099"/>
                </a:solidFill>
                <a:latin typeface="Arial"/>
                <a:cs typeface="Arial"/>
              </a:rPr>
              <a:t>of</a:t>
            </a:r>
            <a:r>
              <a:rPr sz="1300" b="1" spc="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000099"/>
                </a:solidFill>
                <a:latin typeface="Arial"/>
                <a:cs typeface="Arial"/>
              </a:rPr>
              <a:t>Information</a:t>
            </a:r>
            <a:r>
              <a:rPr sz="1300" b="1" spc="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000099"/>
                </a:solidFill>
                <a:latin typeface="Arial"/>
                <a:cs typeface="Arial"/>
              </a:rPr>
              <a:t>Technology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500" spc="-15" dirty="0">
                <a:solidFill>
                  <a:srgbClr val="000099"/>
                </a:solidFill>
                <a:latin typeface="Arial MT"/>
                <a:cs typeface="Arial MT"/>
              </a:rPr>
              <a:t>Velammal</a:t>
            </a:r>
            <a:r>
              <a:rPr sz="1500" spc="8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000099"/>
                </a:solidFill>
                <a:latin typeface="Arial MT"/>
                <a:cs typeface="Arial MT"/>
              </a:rPr>
              <a:t>College</a:t>
            </a:r>
            <a:r>
              <a:rPr sz="1500" spc="4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000099"/>
                </a:solidFill>
                <a:latin typeface="Arial MT"/>
                <a:cs typeface="Arial MT"/>
              </a:rPr>
              <a:t>of</a:t>
            </a:r>
            <a:r>
              <a:rPr sz="1500" spc="2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000099"/>
                </a:solidFill>
                <a:latin typeface="Arial MT"/>
                <a:cs typeface="Arial MT"/>
              </a:rPr>
              <a:t>Engineering </a:t>
            </a:r>
            <a:r>
              <a:rPr sz="1500" spc="5" dirty="0">
                <a:solidFill>
                  <a:srgbClr val="000099"/>
                </a:solidFill>
                <a:latin typeface="Arial MT"/>
                <a:cs typeface="Arial MT"/>
              </a:rPr>
              <a:t>and</a:t>
            </a:r>
            <a:r>
              <a:rPr sz="1500" spc="-1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000099"/>
                </a:solidFill>
                <a:latin typeface="Arial MT"/>
                <a:cs typeface="Arial MT"/>
              </a:rPr>
              <a:t>Technology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387" y="634110"/>
            <a:ext cx="759904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FF0000"/>
                </a:solidFill>
              </a:rPr>
              <a:t>Hardware</a:t>
            </a:r>
            <a:r>
              <a:rPr sz="3500" spc="25" dirty="0">
                <a:solidFill>
                  <a:srgbClr val="FF0000"/>
                </a:solidFill>
              </a:rPr>
              <a:t> </a:t>
            </a:r>
            <a:r>
              <a:rPr sz="3500" dirty="0">
                <a:solidFill>
                  <a:srgbClr val="FF0000"/>
                </a:solidFill>
              </a:rPr>
              <a:t>&amp;</a:t>
            </a:r>
            <a:r>
              <a:rPr sz="3500" spc="-25" dirty="0">
                <a:solidFill>
                  <a:srgbClr val="FF0000"/>
                </a:solidFill>
              </a:rPr>
              <a:t> </a:t>
            </a:r>
            <a:r>
              <a:rPr sz="3500" dirty="0">
                <a:solidFill>
                  <a:srgbClr val="FF0000"/>
                </a:solidFill>
              </a:rPr>
              <a:t>Software Requirements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685800" y="2133600"/>
            <a:ext cx="8402320" cy="23470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175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Software</a:t>
            </a:r>
            <a:r>
              <a:rPr sz="175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75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Required</a:t>
            </a:r>
            <a:r>
              <a:rPr sz="175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75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0000FF"/>
                </a:solidFill>
                <a:latin typeface="Arial MT"/>
                <a:cs typeface="Arial MT"/>
              </a:rPr>
              <a:t>cloud,</a:t>
            </a:r>
            <a:r>
              <a:rPr sz="175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00FF"/>
                </a:solidFill>
                <a:latin typeface="Arial MT"/>
                <a:cs typeface="Arial MT"/>
              </a:rPr>
              <a:t>hms </a:t>
            </a:r>
            <a:r>
              <a:rPr sz="1750" dirty="0">
                <a:solidFill>
                  <a:srgbClr val="0000FF"/>
                </a:solidFill>
                <a:latin typeface="Arial MT"/>
                <a:cs typeface="Arial MT"/>
              </a:rPr>
              <a:t>,billing</a:t>
            </a:r>
            <a:r>
              <a:rPr sz="1750" spc="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0" spc="10" dirty="0" smtClean="0">
                <a:solidFill>
                  <a:srgbClr val="0000FF"/>
                </a:solidFill>
                <a:latin typeface="Arial MT"/>
                <a:cs typeface="Arial MT"/>
              </a:rPr>
              <a:t>software</a:t>
            </a:r>
            <a:endParaRPr lang="en-IN" sz="1750" spc="10" dirty="0" smtClean="0">
              <a:solidFill>
                <a:srgbClr val="0000FF"/>
              </a:solidFill>
              <a:latin typeface="Arial MT"/>
              <a:cs typeface="Arial MT"/>
            </a:endParaRPr>
          </a:p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endParaRPr lang="en-IN" sz="1750" spc="10" dirty="0">
              <a:solidFill>
                <a:srgbClr val="0000FF"/>
              </a:solidFill>
              <a:latin typeface="Arial MT"/>
              <a:cs typeface="Arial MT"/>
            </a:endParaRPr>
          </a:p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endParaRPr lang="en-IN" sz="1750" spc="10" dirty="0" smtClean="0">
              <a:solidFill>
                <a:srgbClr val="0000FF"/>
              </a:solidFill>
              <a:latin typeface="Arial MT"/>
              <a:cs typeface="Arial MT"/>
            </a:endParaRPr>
          </a:p>
          <a:p>
            <a:pPr marL="390525" indent="-37846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endParaRPr lang="en-IN" sz="1750" spc="10" dirty="0">
              <a:solidFill>
                <a:srgbClr val="0000FF"/>
              </a:solidFill>
              <a:latin typeface="Arial MT"/>
              <a:cs typeface="Arial MT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90525" algn="l"/>
                <a:tab pos="391160" algn="l"/>
              </a:tabLst>
            </a:pPr>
            <a:endParaRPr sz="17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Arial MT"/>
              <a:buChar char="•"/>
            </a:pPr>
            <a:endParaRPr sz="2550" dirty="0">
              <a:latin typeface="Arial MT"/>
              <a:cs typeface="Arial MT"/>
            </a:endParaRPr>
          </a:p>
          <a:p>
            <a:pPr marL="390525" marR="5080" indent="-378460">
              <a:lnSpc>
                <a:spcPct val="100600"/>
              </a:lnSpc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175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System</a:t>
            </a:r>
            <a:r>
              <a:rPr sz="1750" b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75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Required</a:t>
            </a:r>
            <a:r>
              <a:rPr sz="1750" b="1" u="heavy" spc="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75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0000FF"/>
                </a:solidFill>
                <a:latin typeface="Arial MT"/>
                <a:cs typeface="Arial MT"/>
              </a:rPr>
              <a:t>8GB</a:t>
            </a:r>
            <a:r>
              <a:rPr sz="175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00FF"/>
                </a:solidFill>
                <a:latin typeface="Arial MT"/>
                <a:cs typeface="Arial MT"/>
              </a:rPr>
              <a:t>RAM,</a:t>
            </a:r>
            <a:r>
              <a:rPr sz="1750" spc="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0000FF"/>
                </a:solidFill>
                <a:latin typeface="Arial MT"/>
                <a:cs typeface="Arial MT"/>
              </a:rPr>
              <a:t>Intel</a:t>
            </a:r>
            <a:r>
              <a:rPr sz="1750" spc="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00FF"/>
                </a:solidFill>
                <a:latin typeface="Arial MT"/>
                <a:cs typeface="Arial MT"/>
              </a:rPr>
              <a:t>Core</a:t>
            </a:r>
            <a:r>
              <a:rPr sz="1750" spc="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00FF"/>
                </a:solidFill>
                <a:latin typeface="Arial MT"/>
                <a:cs typeface="Arial MT"/>
              </a:rPr>
              <a:t>i3,</a:t>
            </a:r>
            <a:r>
              <a:rPr sz="175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00FF"/>
                </a:solidFill>
                <a:latin typeface="Arial MT"/>
                <a:cs typeface="Arial MT"/>
              </a:rPr>
              <a:t>OS-Windows/Linux/MAC,</a:t>
            </a:r>
            <a:r>
              <a:rPr sz="1750" spc="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00FF"/>
                </a:solidFill>
                <a:latin typeface="Arial MT"/>
                <a:cs typeface="Arial MT"/>
              </a:rPr>
              <a:t>Laptop</a:t>
            </a:r>
            <a:r>
              <a:rPr sz="1750" spc="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0000FF"/>
                </a:solidFill>
                <a:latin typeface="Arial MT"/>
                <a:cs typeface="Arial MT"/>
              </a:rPr>
              <a:t>or </a:t>
            </a:r>
            <a:r>
              <a:rPr sz="1750" spc="-47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00FF"/>
                </a:solidFill>
                <a:latin typeface="Arial MT"/>
                <a:cs typeface="Arial MT"/>
              </a:rPr>
              <a:t>Desktop</a:t>
            </a:r>
            <a:endParaRPr sz="175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4572" y="6899149"/>
            <a:ext cx="10069195" cy="765175"/>
            <a:chOff x="-4572" y="6899149"/>
            <a:chExt cx="10069195" cy="765175"/>
          </a:xfrm>
        </p:grpSpPr>
        <p:sp>
          <p:nvSpPr>
            <p:cNvPr id="5" name="object 5"/>
            <p:cNvSpPr/>
            <p:nvPr/>
          </p:nvSpPr>
          <p:spPr>
            <a:xfrm>
              <a:off x="0" y="6903721"/>
              <a:ext cx="10058400" cy="754380"/>
            </a:xfrm>
            <a:custGeom>
              <a:avLst/>
              <a:gdLst/>
              <a:ahLst/>
              <a:cxnLst/>
              <a:rect l="l" t="t" r="r" b="b"/>
              <a:pathLst>
                <a:path w="10058400" h="754379">
                  <a:moveTo>
                    <a:pt x="10058400" y="0"/>
                  </a:moveTo>
                  <a:lnTo>
                    <a:pt x="0" y="0"/>
                  </a:lnTo>
                  <a:lnTo>
                    <a:pt x="0" y="754380"/>
                  </a:lnTo>
                  <a:lnTo>
                    <a:pt x="10058400" y="75438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" y="6904483"/>
              <a:ext cx="10058400" cy="754380"/>
            </a:xfrm>
            <a:custGeom>
              <a:avLst/>
              <a:gdLst/>
              <a:ahLst/>
              <a:cxnLst/>
              <a:rect l="l" t="t" r="r" b="b"/>
              <a:pathLst>
                <a:path w="10058400" h="754379">
                  <a:moveTo>
                    <a:pt x="0" y="754379"/>
                  </a:moveTo>
                  <a:lnTo>
                    <a:pt x="10058400" y="754379"/>
                  </a:lnTo>
                  <a:lnTo>
                    <a:pt x="10058400" y="0"/>
                  </a:lnTo>
                  <a:lnTo>
                    <a:pt x="0" y="0"/>
                  </a:lnTo>
                  <a:lnTo>
                    <a:pt x="0" y="754379"/>
                  </a:lnTo>
                  <a:close/>
                </a:path>
              </a:pathLst>
            </a:custGeom>
            <a:ln w="10668">
              <a:solidFill>
                <a:srgbClr val="00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59663"/>
            <a:ext cx="10058399" cy="34594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8798" y="7041286"/>
            <a:ext cx="3958590" cy="4495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300" b="1" spc="-5" dirty="0">
                <a:solidFill>
                  <a:srgbClr val="000099"/>
                </a:solidFill>
                <a:latin typeface="Arial"/>
                <a:cs typeface="Arial"/>
              </a:rPr>
              <a:t>Department</a:t>
            </a:r>
            <a:r>
              <a:rPr sz="1300" b="1" spc="6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000099"/>
                </a:solidFill>
                <a:latin typeface="Arial"/>
                <a:cs typeface="Arial"/>
              </a:rPr>
              <a:t>of</a:t>
            </a:r>
            <a:r>
              <a:rPr sz="1300" b="1" spc="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000099"/>
                </a:solidFill>
                <a:latin typeface="Arial"/>
                <a:cs typeface="Arial"/>
              </a:rPr>
              <a:t>Information</a:t>
            </a:r>
            <a:r>
              <a:rPr sz="1300" b="1" spc="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000099"/>
                </a:solidFill>
                <a:latin typeface="Arial"/>
                <a:cs typeface="Arial"/>
              </a:rPr>
              <a:t>Technology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b="1" spc="-15" dirty="0">
                <a:solidFill>
                  <a:srgbClr val="000099"/>
                </a:solidFill>
                <a:latin typeface="Arial"/>
                <a:cs typeface="Arial"/>
              </a:rPr>
              <a:t>Velammal </a:t>
            </a:r>
            <a:r>
              <a:rPr sz="1300" b="1" spc="-5" dirty="0">
                <a:solidFill>
                  <a:srgbClr val="000099"/>
                </a:solidFill>
                <a:latin typeface="Arial"/>
                <a:cs typeface="Arial"/>
              </a:rPr>
              <a:t>College</a:t>
            </a:r>
            <a:r>
              <a:rPr sz="1300" b="1" spc="7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000099"/>
                </a:solidFill>
                <a:latin typeface="Arial"/>
                <a:cs typeface="Arial"/>
              </a:rPr>
              <a:t>of</a:t>
            </a:r>
            <a:r>
              <a:rPr sz="1300" b="1" spc="4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0099"/>
                </a:solidFill>
                <a:latin typeface="Arial"/>
                <a:cs typeface="Arial"/>
              </a:rPr>
              <a:t>Engineering</a:t>
            </a:r>
            <a:r>
              <a:rPr sz="1300" b="1" spc="9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0099"/>
                </a:solidFill>
                <a:latin typeface="Arial"/>
                <a:cs typeface="Arial"/>
              </a:rPr>
              <a:t>and</a:t>
            </a:r>
            <a:r>
              <a:rPr sz="1300" b="1" spc="5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000099"/>
                </a:solidFill>
                <a:latin typeface="Arial"/>
                <a:cs typeface="Arial"/>
              </a:rPr>
              <a:t>Technology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589</Words>
  <Application>Microsoft Office PowerPoint</Application>
  <PresentationFormat>Custom</PresentationFormat>
  <Paragraphs>68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Detecting parkinsons Disease using Machine Learning</vt:lpstr>
      <vt:lpstr>Contents</vt:lpstr>
      <vt:lpstr>Problem definition</vt:lpstr>
      <vt:lpstr>Survey Paper</vt:lpstr>
      <vt:lpstr>Methods</vt:lpstr>
      <vt:lpstr>Methods</vt:lpstr>
      <vt:lpstr>Methods</vt:lpstr>
      <vt:lpstr>De-merits</vt:lpstr>
      <vt:lpstr>Hardware &amp; Software Requirements</vt:lpstr>
      <vt:lpstr>Objective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 S on Airlines Data Analytics for Avaition Industry</dc:title>
  <dc:creator>sabar</dc:creator>
  <cp:lastModifiedBy>Dell</cp:lastModifiedBy>
  <cp:revision>3</cp:revision>
  <dcterms:created xsi:type="dcterms:W3CDTF">2022-09-19T04:24:27Z</dcterms:created>
  <dcterms:modified xsi:type="dcterms:W3CDTF">2022-09-19T06:15:01Z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2022-09-19T00:00:00Z</vt:filetime>
  </property>
</Properties>
</file>