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0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78783" y="715518"/>
            <a:ext cx="2100833" cy="627380"/>
          </a:xfrm>
          <a:prstGeom prst="rect">
            <a:avLst/>
          </a:prstGeom>
        </p:spPr>
        <p:txBody>
          <a:bodyPr wrap="square" lIns="0" tIns="0" rIns="0" bIns="0">
            <a:spAutoFit/>
          </a:bodyPr>
          <a:lstStyle>
            <a:lvl1pPr>
              <a:defRPr sz="3950" b="1" i="0">
                <a:solidFill>
                  <a:schemeClr val="tx1"/>
                </a:solidFill>
                <a:latin typeface="Arial"/>
                <a:cs typeface="Arial"/>
              </a:defRPr>
            </a:lvl1pPr>
          </a:lstStyle>
          <a:p>
            <a:endParaRPr/>
          </a:p>
        </p:txBody>
      </p:sp>
      <p:sp>
        <p:nvSpPr>
          <p:cNvPr id="3" name="Holder 3"/>
          <p:cNvSpPr>
            <a:spLocks noGrp="1"/>
          </p:cNvSpPr>
          <p:nvPr>
            <p:ph type="body" idx="1"/>
          </p:nvPr>
        </p:nvSpPr>
        <p:spPr>
          <a:xfrm>
            <a:off x="495706" y="1707641"/>
            <a:ext cx="9066987" cy="25787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15965" y="3920998"/>
            <a:ext cx="3916045" cy="2056332"/>
          </a:xfrm>
          <a:prstGeom prst="rect">
            <a:avLst/>
          </a:prstGeom>
        </p:spPr>
        <p:txBody>
          <a:bodyPr vert="horz" wrap="square" lIns="0" tIns="12065" rIns="0" bIns="0" rtlCol="0">
            <a:spAutoFit/>
          </a:bodyPr>
          <a:lstStyle/>
          <a:p>
            <a:pPr marL="12700">
              <a:lnSpc>
                <a:spcPct val="100000"/>
              </a:lnSpc>
              <a:spcBef>
                <a:spcPts val="95"/>
              </a:spcBef>
            </a:pPr>
            <a:r>
              <a:rPr sz="2200" b="1" spc="-220" dirty="0">
                <a:solidFill>
                  <a:srgbClr val="0000FF"/>
                </a:solidFill>
                <a:latin typeface="Arial"/>
                <a:cs typeface="Arial"/>
              </a:rPr>
              <a:t>T</a:t>
            </a:r>
            <a:r>
              <a:rPr sz="2200" b="1" spc="-50" dirty="0">
                <a:solidFill>
                  <a:srgbClr val="0000FF"/>
                </a:solidFill>
                <a:latin typeface="Arial"/>
                <a:cs typeface="Arial"/>
              </a:rPr>
              <a:t>ea</a:t>
            </a:r>
            <a:r>
              <a:rPr sz="2200" b="1" spc="-5" dirty="0">
                <a:solidFill>
                  <a:srgbClr val="0000FF"/>
                </a:solidFill>
                <a:latin typeface="Arial"/>
                <a:cs typeface="Arial"/>
              </a:rPr>
              <a:t>m</a:t>
            </a:r>
            <a:r>
              <a:rPr sz="2200" b="1" spc="-75" dirty="0">
                <a:solidFill>
                  <a:srgbClr val="0000FF"/>
                </a:solidFill>
                <a:latin typeface="Arial"/>
                <a:cs typeface="Arial"/>
              </a:rPr>
              <a:t> </a:t>
            </a:r>
            <a:r>
              <a:rPr sz="2200" b="1" spc="-5" dirty="0">
                <a:solidFill>
                  <a:srgbClr val="0000FF"/>
                </a:solidFill>
                <a:latin typeface="Arial"/>
                <a:cs typeface="Arial"/>
              </a:rPr>
              <a:t>id</a:t>
            </a:r>
            <a:r>
              <a:rPr sz="2200" b="1" spc="-45" dirty="0">
                <a:solidFill>
                  <a:srgbClr val="0000FF"/>
                </a:solidFill>
                <a:latin typeface="Arial"/>
                <a:cs typeface="Arial"/>
              </a:rPr>
              <a:t> </a:t>
            </a:r>
            <a:r>
              <a:rPr sz="2200" b="1" spc="-5" dirty="0">
                <a:solidFill>
                  <a:srgbClr val="0000FF"/>
                </a:solidFill>
                <a:latin typeface="Arial"/>
                <a:cs typeface="Arial"/>
              </a:rPr>
              <a:t>:PNT20</a:t>
            </a:r>
            <a:r>
              <a:rPr sz="2200" b="1" dirty="0">
                <a:solidFill>
                  <a:srgbClr val="0000FF"/>
                </a:solidFill>
                <a:latin typeface="Arial"/>
                <a:cs typeface="Arial"/>
              </a:rPr>
              <a:t>2</a:t>
            </a:r>
            <a:r>
              <a:rPr sz="2200" b="1" spc="-5" dirty="0">
                <a:solidFill>
                  <a:srgbClr val="0000FF"/>
                </a:solidFill>
                <a:latin typeface="Arial"/>
                <a:cs typeface="Arial"/>
              </a:rPr>
              <a:t>2TMID23</a:t>
            </a:r>
            <a:r>
              <a:rPr sz="2200" b="1" spc="5" dirty="0">
                <a:solidFill>
                  <a:srgbClr val="0000FF"/>
                </a:solidFill>
                <a:latin typeface="Arial"/>
                <a:cs typeface="Arial"/>
              </a:rPr>
              <a:t>2</a:t>
            </a:r>
            <a:r>
              <a:rPr lang="en-IN" sz="2200" b="1" spc="-5" dirty="0">
                <a:solidFill>
                  <a:srgbClr val="0000FF"/>
                </a:solidFill>
                <a:latin typeface="Arial"/>
                <a:cs typeface="Arial"/>
              </a:rPr>
              <a:t>27</a:t>
            </a:r>
            <a:endParaRPr lang="en-IN" sz="2200" dirty="0">
              <a:latin typeface="Arial"/>
              <a:cs typeface="Arial"/>
            </a:endParaRPr>
          </a:p>
          <a:p>
            <a:pPr marL="12700">
              <a:lnSpc>
                <a:spcPct val="100000"/>
              </a:lnSpc>
              <a:spcBef>
                <a:spcPts val="95"/>
              </a:spcBef>
            </a:pPr>
            <a:r>
              <a:rPr sz="2200" b="1" spc="-220" dirty="0">
                <a:solidFill>
                  <a:srgbClr val="0000FF"/>
                </a:solidFill>
                <a:latin typeface="Arial"/>
                <a:cs typeface="Arial"/>
              </a:rPr>
              <a:t>T</a:t>
            </a:r>
            <a:r>
              <a:rPr sz="2200" b="1" spc="-50" dirty="0">
                <a:solidFill>
                  <a:srgbClr val="0000FF"/>
                </a:solidFill>
                <a:latin typeface="Arial"/>
                <a:cs typeface="Arial"/>
              </a:rPr>
              <a:t>ea</a:t>
            </a:r>
            <a:r>
              <a:rPr sz="2200" b="1" spc="-5" dirty="0">
                <a:solidFill>
                  <a:srgbClr val="0000FF"/>
                </a:solidFill>
                <a:latin typeface="Arial"/>
                <a:cs typeface="Arial"/>
              </a:rPr>
              <a:t>m</a:t>
            </a:r>
            <a:r>
              <a:rPr sz="2200" b="1" spc="-95" dirty="0">
                <a:solidFill>
                  <a:srgbClr val="0000FF"/>
                </a:solidFill>
                <a:latin typeface="Arial"/>
                <a:cs typeface="Arial"/>
              </a:rPr>
              <a:t> </a:t>
            </a:r>
            <a:r>
              <a:rPr sz="2200" b="1" spc="-5" dirty="0">
                <a:solidFill>
                  <a:srgbClr val="0000FF"/>
                </a:solidFill>
                <a:latin typeface="Arial"/>
                <a:cs typeface="Arial"/>
              </a:rPr>
              <a:t>Members:  </a:t>
            </a:r>
            <a:endParaRPr lang="en-IN" sz="2200" b="1" spc="-15" dirty="0">
              <a:solidFill>
                <a:srgbClr val="0000FF"/>
              </a:solidFill>
              <a:latin typeface="Arial"/>
              <a:cs typeface="Arial"/>
            </a:endParaRPr>
          </a:p>
          <a:p>
            <a:pPr marL="1295400" marR="8255" indent="528955" algn="just">
              <a:lnSpc>
                <a:spcPct val="100000"/>
              </a:lnSpc>
            </a:pPr>
            <a:r>
              <a:rPr lang="en-IN" sz="2200" b="1" spc="-15" dirty="0" err="1">
                <a:solidFill>
                  <a:srgbClr val="0000FF"/>
                </a:solidFill>
                <a:latin typeface="Arial"/>
                <a:cs typeface="Arial"/>
              </a:rPr>
              <a:t>Harini</a:t>
            </a:r>
            <a:r>
              <a:rPr lang="en-IN" sz="2200" b="1" spc="-15" dirty="0">
                <a:solidFill>
                  <a:srgbClr val="0000FF"/>
                </a:solidFill>
                <a:latin typeface="Arial"/>
                <a:cs typeface="Arial"/>
              </a:rPr>
              <a:t> S</a:t>
            </a:r>
          </a:p>
          <a:p>
            <a:pPr marL="1295400" marR="8255" indent="528955" algn="just">
              <a:lnSpc>
                <a:spcPct val="100000"/>
              </a:lnSpc>
            </a:pPr>
            <a:r>
              <a:rPr lang="en-IN" sz="2200" b="1" spc="-15" dirty="0" err="1">
                <a:solidFill>
                  <a:srgbClr val="0000FF"/>
                </a:solidFill>
                <a:latin typeface="Arial"/>
                <a:cs typeface="Arial"/>
              </a:rPr>
              <a:t>Premika</a:t>
            </a:r>
            <a:r>
              <a:rPr lang="en-IN" sz="2200" b="1" spc="-15" dirty="0">
                <a:solidFill>
                  <a:srgbClr val="0000FF"/>
                </a:solidFill>
                <a:latin typeface="Arial"/>
                <a:cs typeface="Arial"/>
              </a:rPr>
              <a:t> G M</a:t>
            </a:r>
          </a:p>
          <a:p>
            <a:pPr marL="1295400" marR="8255" indent="528955" algn="just">
              <a:lnSpc>
                <a:spcPct val="100000"/>
              </a:lnSpc>
            </a:pPr>
            <a:r>
              <a:rPr lang="en-IN" sz="2200" b="1" spc="-5" dirty="0" err="1">
                <a:solidFill>
                  <a:srgbClr val="0000FF"/>
                </a:solidFill>
                <a:latin typeface="Arial"/>
                <a:cs typeface="Arial"/>
              </a:rPr>
              <a:t>Pramitha</a:t>
            </a:r>
            <a:r>
              <a:rPr lang="en-IN" sz="2200" b="1" spc="-5" dirty="0">
                <a:solidFill>
                  <a:srgbClr val="0000FF"/>
                </a:solidFill>
                <a:latin typeface="Arial"/>
                <a:cs typeface="Arial"/>
              </a:rPr>
              <a:t> T</a:t>
            </a:r>
          </a:p>
          <a:p>
            <a:pPr marL="1295400" marR="8255" indent="528955" algn="just">
              <a:lnSpc>
                <a:spcPct val="100000"/>
              </a:lnSpc>
            </a:pPr>
            <a:r>
              <a:rPr lang="en-IN" sz="2200" b="1" spc="-5" dirty="0" err="1">
                <a:solidFill>
                  <a:srgbClr val="0000FF"/>
                </a:solidFill>
                <a:latin typeface="Arial"/>
                <a:cs typeface="Arial"/>
              </a:rPr>
              <a:t>Aswitha</a:t>
            </a:r>
            <a:r>
              <a:rPr lang="en-IN" sz="2200" b="1" spc="-5" dirty="0">
                <a:solidFill>
                  <a:srgbClr val="0000FF"/>
                </a:solidFill>
                <a:latin typeface="Arial"/>
                <a:cs typeface="Arial"/>
              </a:rPr>
              <a:t> B</a:t>
            </a:r>
            <a:endParaRPr sz="2200" dirty="0">
              <a:latin typeface="Arial"/>
              <a:cs typeface="Arial"/>
            </a:endParaRPr>
          </a:p>
        </p:txBody>
      </p:sp>
      <p:grpSp>
        <p:nvGrpSpPr>
          <p:cNvPr id="3" name="object 3"/>
          <p:cNvGrpSpPr/>
          <p:nvPr/>
        </p:nvGrpSpPr>
        <p:grpSpPr>
          <a:xfrm>
            <a:off x="-4572" y="6899149"/>
            <a:ext cx="10069195" cy="765175"/>
            <a:chOff x="-4572" y="6899149"/>
            <a:chExt cx="10069195" cy="765175"/>
          </a:xfrm>
        </p:grpSpPr>
        <p:sp>
          <p:nvSpPr>
            <p:cNvPr id="4" name="object 4"/>
            <p:cNvSpPr/>
            <p:nvPr/>
          </p:nvSpPr>
          <p:spPr>
            <a:xfrm>
              <a:off x="0" y="6903721"/>
              <a:ext cx="10058400" cy="754380"/>
            </a:xfrm>
            <a:custGeom>
              <a:avLst/>
              <a:gdLst/>
              <a:ahLst/>
              <a:cxnLst/>
              <a:rect l="l" t="t" r="r" b="b"/>
              <a:pathLst>
                <a:path w="10058400" h="754379">
                  <a:moveTo>
                    <a:pt x="10058400" y="0"/>
                  </a:moveTo>
                  <a:lnTo>
                    <a:pt x="0" y="0"/>
                  </a:lnTo>
                  <a:lnTo>
                    <a:pt x="0" y="754380"/>
                  </a:lnTo>
                  <a:lnTo>
                    <a:pt x="10058400" y="754380"/>
                  </a:lnTo>
                  <a:lnTo>
                    <a:pt x="10058400" y="0"/>
                  </a:lnTo>
                  <a:close/>
                </a:path>
              </a:pathLst>
            </a:custGeom>
            <a:solidFill>
              <a:srgbClr val="0099FF"/>
            </a:solidFill>
          </p:spPr>
          <p:txBody>
            <a:bodyPr wrap="square" lIns="0" tIns="0" rIns="0" bIns="0" rtlCol="0"/>
            <a:lstStyle/>
            <a:p>
              <a:endParaRPr/>
            </a:p>
          </p:txBody>
        </p:sp>
        <p:sp>
          <p:nvSpPr>
            <p:cNvPr id="5" name="object 5"/>
            <p:cNvSpPr/>
            <p:nvPr/>
          </p:nvSpPr>
          <p:spPr>
            <a:xfrm>
              <a:off x="761" y="6904483"/>
              <a:ext cx="10058400" cy="754380"/>
            </a:xfrm>
            <a:custGeom>
              <a:avLst/>
              <a:gdLst/>
              <a:ahLst/>
              <a:cxnLst/>
              <a:rect l="l" t="t" r="r" b="b"/>
              <a:pathLst>
                <a:path w="10058400" h="754379">
                  <a:moveTo>
                    <a:pt x="0" y="754379"/>
                  </a:moveTo>
                  <a:lnTo>
                    <a:pt x="10058400" y="754379"/>
                  </a:lnTo>
                  <a:lnTo>
                    <a:pt x="10058400" y="0"/>
                  </a:lnTo>
                  <a:lnTo>
                    <a:pt x="0" y="0"/>
                  </a:lnTo>
                  <a:lnTo>
                    <a:pt x="0" y="754379"/>
                  </a:lnTo>
                  <a:close/>
                </a:path>
              </a:pathLst>
            </a:custGeom>
            <a:ln w="10668">
              <a:solidFill>
                <a:srgbClr val="0099FF"/>
              </a:solidFill>
            </a:ln>
          </p:spPr>
          <p:txBody>
            <a:bodyPr wrap="square" lIns="0" tIns="0" rIns="0" bIns="0" rtlCol="0"/>
            <a:lstStyle/>
            <a:p>
              <a:endParaRPr/>
            </a:p>
          </p:txBody>
        </p:sp>
      </p:grpSp>
      <p:sp>
        <p:nvSpPr>
          <p:cNvPr id="6" name="object 6"/>
          <p:cNvSpPr txBox="1"/>
          <p:nvPr/>
        </p:nvSpPr>
        <p:spPr>
          <a:xfrm>
            <a:off x="88798" y="7062622"/>
            <a:ext cx="3958590" cy="421640"/>
          </a:xfrm>
          <a:prstGeom prst="rect">
            <a:avLst/>
          </a:prstGeom>
        </p:spPr>
        <p:txBody>
          <a:bodyPr vert="horz" wrap="square" lIns="0" tIns="12065" rIns="0" bIns="0" rtlCol="0">
            <a:spAutoFit/>
          </a:bodyPr>
          <a:lstStyle/>
          <a:p>
            <a:pPr marL="12700">
              <a:lnSpc>
                <a:spcPct val="100000"/>
              </a:lnSpc>
              <a:spcBef>
                <a:spcPts val="95"/>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pPr>
            <a:r>
              <a:rPr sz="1300" b="1" spc="-15" dirty="0">
                <a:solidFill>
                  <a:srgbClr val="000099"/>
                </a:solidFill>
                <a:latin typeface="Arial"/>
                <a:cs typeface="Arial"/>
              </a:rPr>
              <a:t>Velammal </a:t>
            </a:r>
            <a:r>
              <a:rPr sz="1300" b="1" spc="-5" dirty="0">
                <a:solidFill>
                  <a:srgbClr val="000099"/>
                </a:solidFill>
                <a:latin typeface="Arial"/>
                <a:cs typeface="Arial"/>
              </a:rPr>
              <a:t>College</a:t>
            </a:r>
            <a:r>
              <a:rPr sz="1300" b="1" spc="75" dirty="0">
                <a:solidFill>
                  <a:srgbClr val="000099"/>
                </a:solidFill>
                <a:latin typeface="Arial"/>
                <a:cs typeface="Arial"/>
              </a:rPr>
              <a:t> </a:t>
            </a:r>
            <a:r>
              <a:rPr sz="1300" b="1" spc="-5" dirty="0">
                <a:solidFill>
                  <a:srgbClr val="000099"/>
                </a:solidFill>
                <a:latin typeface="Arial"/>
                <a:cs typeface="Arial"/>
              </a:rPr>
              <a:t>of</a:t>
            </a:r>
            <a:r>
              <a:rPr sz="1300" b="1" spc="40" dirty="0">
                <a:solidFill>
                  <a:srgbClr val="000099"/>
                </a:solidFill>
                <a:latin typeface="Arial"/>
                <a:cs typeface="Arial"/>
              </a:rPr>
              <a:t> </a:t>
            </a:r>
            <a:r>
              <a:rPr sz="1300" b="1" dirty="0">
                <a:solidFill>
                  <a:srgbClr val="000099"/>
                </a:solidFill>
                <a:latin typeface="Arial"/>
                <a:cs typeface="Arial"/>
              </a:rPr>
              <a:t>Engineering</a:t>
            </a:r>
            <a:r>
              <a:rPr sz="1300" b="1" spc="90" dirty="0">
                <a:solidFill>
                  <a:srgbClr val="000099"/>
                </a:solidFill>
                <a:latin typeface="Arial"/>
                <a:cs typeface="Arial"/>
              </a:rPr>
              <a:t> </a:t>
            </a:r>
            <a:r>
              <a:rPr sz="1300" b="1" dirty="0">
                <a:solidFill>
                  <a:srgbClr val="000099"/>
                </a:solidFill>
                <a:latin typeface="Arial"/>
                <a:cs typeface="Arial"/>
              </a:rPr>
              <a:t>and</a:t>
            </a:r>
            <a:r>
              <a:rPr sz="1300" b="1" spc="50"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p:txBody>
      </p:sp>
      <p:sp>
        <p:nvSpPr>
          <p:cNvPr id="7" name="object 7"/>
          <p:cNvSpPr txBox="1"/>
          <p:nvPr/>
        </p:nvSpPr>
        <p:spPr>
          <a:xfrm>
            <a:off x="443890" y="3985005"/>
            <a:ext cx="2136775" cy="695960"/>
          </a:xfrm>
          <a:prstGeom prst="rect">
            <a:avLst/>
          </a:prstGeom>
        </p:spPr>
        <p:txBody>
          <a:bodyPr vert="horz" wrap="square" lIns="0" tIns="12065" rIns="0" bIns="0" rtlCol="0">
            <a:spAutoFit/>
          </a:bodyPr>
          <a:lstStyle/>
          <a:p>
            <a:pPr marL="12700" marR="5080">
              <a:lnSpc>
                <a:spcPct val="100000"/>
              </a:lnSpc>
              <a:spcBef>
                <a:spcPts val="95"/>
              </a:spcBef>
            </a:pPr>
            <a:r>
              <a:rPr sz="2200" b="1" spc="-5" dirty="0">
                <a:solidFill>
                  <a:srgbClr val="0000FF"/>
                </a:solidFill>
                <a:latin typeface="Arial"/>
                <a:cs typeface="Arial"/>
              </a:rPr>
              <a:t>Project</a:t>
            </a:r>
            <a:r>
              <a:rPr sz="2200" b="1" spc="-85" dirty="0">
                <a:solidFill>
                  <a:srgbClr val="0000FF"/>
                </a:solidFill>
                <a:latin typeface="Arial"/>
                <a:cs typeface="Arial"/>
              </a:rPr>
              <a:t> </a:t>
            </a:r>
            <a:r>
              <a:rPr sz="2200" b="1" spc="-15" dirty="0">
                <a:solidFill>
                  <a:srgbClr val="0000FF"/>
                </a:solidFill>
                <a:latin typeface="Arial"/>
                <a:cs typeface="Arial"/>
              </a:rPr>
              <a:t>Mentor</a:t>
            </a:r>
            <a:r>
              <a:rPr sz="2200" b="1" spc="-30" dirty="0">
                <a:solidFill>
                  <a:srgbClr val="0000FF"/>
                </a:solidFill>
                <a:latin typeface="Arial"/>
                <a:cs typeface="Arial"/>
              </a:rPr>
              <a:t> </a:t>
            </a:r>
            <a:r>
              <a:rPr sz="2200" b="1" spc="-5" dirty="0">
                <a:solidFill>
                  <a:srgbClr val="0000FF"/>
                </a:solidFill>
                <a:latin typeface="Arial"/>
                <a:cs typeface="Arial"/>
              </a:rPr>
              <a:t>: </a:t>
            </a:r>
            <a:r>
              <a:rPr sz="2200" b="1" spc="-595" dirty="0">
                <a:solidFill>
                  <a:srgbClr val="0000FF"/>
                </a:solidFill>
                <a:latin typeface="Arial"/>
                <a:cs typeface="Arial"/>
              </a:rPr>
              <a:t> </a:t>
            </a:r>
            <a:r>
              <a:rPr sz="2200" b="1" spc="-25" dirty="0">
                <a:solidFill>
                  <a:srgbClr val="0000FF"/>
                </a:solidFill>
                <a:latin typeface="Arial"/>
                <a:cs typeface="Arial"/>
              </a:rPr>
              <a:t>Mr.A.Gobinath</a:t>
            </a:r>
            <a:endParaRPr sz="2200">
              <a:latin typeface="Arial"/>
              <a:cs typeface="Arial"/>
            </a:endParaRPr>
          </a:p>
        </p:txBody>
      </p:sp>
      <p:pic>
        <p:nvPicPr>
          <p:cNvPr id="8" name="object 8"/>
          <p:cNvPicPr/>
          <p:nvPr/>
        </p:nvPicPr>
        <p:blipFill>
          <a:blip r:embed="rId2" cstate="print"/>
          <a:stretch>
            <a:fillRect/>
          </a:stretch>
        </p:blipFill>
        <p:spPr>
          <a:xfrm>
            <a:off x="0" y="359663"/>
            <a:ext cx="9921239" cy="345948"/>
          </a:xfrm>
          <a:prstGeom prst="rect">
            <a:avLst/>
          </a:prstGeom>
        </p:spPr>
      </p:pic>
      <p:sp>
        <p:nvSpPr>
          <p:cNvPr id="9" name="object 9"/>
          <p:cNvSpPr txBox="1">
            <a:spLocks noGrp="1"/>
          </p:cNvSpPr>
          <p:nvPr>
            <p:ph type="title"/>
          </p:nvPr>
        </p:nvSpPr>
        <p:spPr>
          <a:xfrm>
            <a:off x="1360169" y="1663141"/>
            <a:ext cx="7289165" cy="955774"/>
          </a:xfrm>
          <a:prstGeom prst="rect">
            <a:avLst/>
          </a:prstGeom>
        </p:spPr>
        <p:txBody>
          <a:bodyPr vert="horz" wrap="square" lIns="0" tIns="7620" rIns="0" bIns="0" rtlCol="0">
            <a:spAutoFit/>
          </a:bodyPr>
          <a:lstStyle/>
          <a:p>
            <a:pPr marL="483234" marR="5080" indent="-471170" algn="ctr">
              <a:lnSpc>
                <a:spcPct val="101000"/>
              </a:lnSpc>
              <a:spcBef>
                <a:spcPts val="60"/>
              </a:spcBef>
            </a:pPr>
            <a:r>
              <a:rPr lang="en-IN" sz="3050" dirty="0">
                <a:latin typeface="Courier New"/>
                <a:cs typeface="Courier New"/>
              </a:rPr>
              <a:t>University admit eligibility    predictor</a:t>
            </a:r>
            <a:endParaRPr sz="3050" dirty="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2644" y="688339"/>
            <a:ext cx="2284730" cy="62738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0000"/>
                </a:solidFill>
              </a:rPr>
              <a:t>Objective</a:t>
            </a:r>
          </a:p>
        </p:txBody>
      </p:sp>
      <p:sp>
        <p:nvSpPr>
          <p:cNvPr id="3" name="object 3"/>
          <p:cNvSpPr txBox="1"/>
          <p:nvPr/>
        </p:nvSpPr>
        <p:spPr>
          <a:xfrm>
            <a:off x="576261" y="1295400"/>
            <a:ext cx="8768715" cy="5552802"/>
          </a:xfrm>
          <a:prstGeom prst="rect">
            <a:avLst/>
          </a:prstGeom>
        </p:spPr>
        <p:txBody>
          <a:bodyPr vert="horz" wrap="square" lIns="0" tIns="12700" rIns="0" bIns="0" rtlCol="0">
            <a:spAutoFit/>
          </a:bodyPr>
          <a:lstStyle/>
          <a:p>
            <a:pPr marL="12700" marR="232410">
              <a:lnSpc>
                <a:spcPct val="100000"/>
              </a:lnSpc>
              <a:spcBef>
                <a:spcPts val="100"/>
              </a:spcBef>
            </a:pPr>
            <a:r>
              <a:rPr lang="en-US" sz="2400" dirty="0">
                <a:latin typeface="Georgia"/>
                <a:cs typeface="Georgia"/>
              </a:rPr>
              <a:t>The primary objective of this work is to make a Machine Learning model which could be utilized by understudies who need to seek after their Education. Many AI algorithms were used for this examination. Linear Regression model contrasted with different models gives the best outcome. Understudies can utilize the model to survey their shots at getting induction into a specific university with a normal exactness of 82%. In future this module of expectation can be incorporated with module of robotized handling framework and different models like neural organization. Likewise, segregate investigation can be utilized independently or joined for upgrading dependability and precision forecast. At long last, understudies can have an open-source AI model which will assist the understudies with knowing their opportunity of entrance into a specific college with high exactness.</a:t>
            </a:r>
            <a:endParaRPr sz="2400" dirty="0">
              <a:latin typeface="Georgia"/>
              <a:cs typeface="Georgia"/>
            </a:endParaRPr>
          </a:p>
        </p:txBody>
      </p:sp>
      <p:pic>
        <p:nvPicPr>
          <p:cNvPr id="4" name="object 4"/>
          <p:cNvPicPr/>
          <p:nvPr/>
        </p:nvPicPr>
        <p:blipFill>
          <a:blip r:embed="rId2" cstate="print"/>
          <a:stretch>
            <a:fillRect/>
          </a:stretch>
        </p:blipFill>
        <p:spPr>
          <a:xfrm>
            <a:off x="0" y="359663"/>
            <a:ext cx="9921239" cy="345948"/>
          </a:xfrm>
          <a:prstGeom prst="rect">
            <a:avLst/>
          </a:prstGeom>
        </p:spPr>
      </p:pic>
      <p:grpSp>
        <p:nvGrpSpPr>
          <p:cNvPr id="5" name="object 5"/>
          <p:cNvGrpSpPr/>
          <p:nvPr/>
        </p:nvGrpSpPr>
        <p:grpSpPr>
          <a:xfrm>
            <a:off x="-4572" y="6899149"/>
            <a:ext cx="10069195" cy="765175"/>
            <a:chOff x="-4572" y="6899149"/>
            <a:chExt cx="10069195" cy="765175"/>
          </a:xfrm>
        </p:grpSpPr>
        <p:sp>
          <p:nvSpPr>
            <p:cNvPr id="6" name="object 6"/>
            <p:cNvSpPr/>
            <p:nvPr/>
          </p:nvSpPr>
          <p:spPr>
            <a:xfrm>
              <a:off x="0" y="6903721"/>
              <a:ext cx="10058400" cy="754380"/>
            </a:xfrm>
            <a:custGeom>
              <a:avLst/>
              <a:gdLst/>
              <a:ahLst/>
              <a:cxnLst/>
              <a:rect l="l" t="t" r="r" b="b"/>
              <a:pathLst>
                <a:path w="10058400" h="754379">
                  <a:moveTo>
                    <a:pt x="10058400" y="0"/>
                  </a:moveTo>
                  <a:lnTo>
                    <a:pt x="0" y="0"/>
                  </a:lnTo>
                  <a:lnTo>
                    <a:pt x="0" y="754380"/>
                  </a:lnTo>
                  <a:lnTo>
                    <a:pt x="10058400" y="754380"/>
                  </a:lnTo>
                  <a:lnTo>
                    <a:pt x="10058400" y="0"/>
                  </a:lnTo>
                  <a:close/>
                </a:path>
              </a:pathLst>
            </a:custGeom>
            <a:solidFill>
              <a:srgbClr val="0099FF"/>
            </a:solidFill>
          </p:spPr>
          <p:txBody>
            <a:bodyPr wrap="square" lIns="0" tIns="0" rIns="0" bIns="0" rtlCol="0"/>
            <a:lstStyle/>
            <a:p>
              <a:endParaRPr/>
            </a:p>
          </p:txBody>
        </p:sp>
        <p:sp>
          <p:nvSpPr>
            <p:cNvPr id="7" name="object 7"/>
            <p:cNvSpPr/>
            <p:nvPr/>
          </p:nvSpPr>
          <p:spPr>
            <a:xfrm>
              <a:off x="761" y="6904483"/>
              <a:ext cx="10058400" cy="754380"/>
            </a:xfrm>
            <a:custGeom>
              <a:avLst/>
              <a:gdLst/>
              <a:ahLst/>
              <a:cxnLst/>
              <a:rect l="l" t="t" r="r" b="b"/>
              <a:pathLst>
                <a:path w="10058400" h="754379">
                  <a:moveTo>
                    <a:pt x="0" y="754379"/>
                  </a:moveTo>
                  <a:lnTo>
                    <a:pt x="10058400" y="754379"/>
                  </a:lnTo>
                  <a:lnTo>
                    <a:pt x="10058400" y="0"/>
                  </a:lnTo>
                  <a:lnTo>
                    <a:pt x="0" y="0"/>
                  </a:lnTo>
                  <a:lnTo>
                    <a:pt x="0" y="754379"/>
                  </a:lnTo>
                  <a:close/>
                </a:path>
              </a:pathLst>
            </a:custGeom>
            <a:ln w="10668">
              <a:solidFill>
                <a:srgbClr val="0099FF"/>
              </a:solidFill>
            </a:ln>
          </p:spPr>
          <p:txBody>
            <a:bodyPr wrap="square" lIns="0" tIns="0" rIns="0" bIns="0" rtlCol="0"/>
            <a:lstStyle/>
            <a:p>
              <a:endParaRPr/>
            </a:p>
          </p:txBody>
        </p:sp>
      </p:grpSp>
      <p:sp>
        <p:nvSpPr>
          <p:cNvPr id="8" name="object 8"/>
          <p:cNvSpPr txBox="1"/>
          <p:nvPr/>
        </p:nvSpPr>
        <p:spPr>
          <a:xfrm>
            <a:off x="88798" y="7033883"/>
            <a:ext cx="4285615" cy="475615"/>
          </a:xfrm>
          <a:prstGeom prst="rect">
            <a:avLst/>
          </a:prstGeom>
        </p:spPr>
        <p:txBody>
          <a:bodyPr vert="horz" wrap="square" lIns="0" tIns="22860" rIns="0" bIns="0" rtlCol="0">
            <a:spAutoFit/>
          </a:bodyPr>
          <a:lstStyle/>
          <a:p>
            <a:pPr marL="12700">
              <a:lnSpc>
                <a:spcPct val="100000"/>
              </a:lnSpc>
              <a:spcBef>
                <a:spcPts val="180"/>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100"/>
              </a:spcBef>
            </a:pPr>
            <a:r>
              <a:rPr sz="1500" spc="-15" dirty="0">
                <a:solidFill>
                  <a:srgbClr val="000099"/>
                </a:solidFill>
                <a:latin typeface="Arial MT"/>
                <a:cs typeface="Arial MT"/>
              </a:rPr>
              <a:t>Velammal</a:t>
            </a:r>
            <a:r>
              <a:rPr sz="1500" spc="85" dirty="0">
                <a:solidFill>
                  <a:srgbClr val="000099"/>
                </a:solidFill>
                <a:latin typeface="Arial MT"/>
                <a:cs typeface="Arial MT"/>
              </a:rPr>
              <a:t> </a:t>
            </a:r>
            <a:r>
              <a:rPr sz="1500" spc="5" dirty="0">
                <a:solidFill>
                  <a:srgbClr val="000099"/>
                </a:solidFill>
                <a:latin typeface="Arial MT"/>
                <a:cs typeface="Arial MT"/>
              </a:rPr>
              <a:t>College</a:t>
            </a:r>
            <a:r>
              <a:rPr sz="1500" spc="45" dirty="0">
                <a:solidFill>
                  <a:srgbClr val="000099"/>
                </a:solidFill>
                <a:latin typeface="Arial MT"/>
                <a:cs typeface="Arial MT"/>
              </a:rPr>
              <a:t> </a:t>
            </a:r>
            <a:r>
              <a:rPr sz="1500" spc="5" dirty="0">
                <a:solidFill>
                  <a:srgbClr val="000099"/>
                </a:solidFill>
                <a:latin typeface="Arial MT"/>
                <a:cs typeface="Arial MT"/>
              </a:rPr>
              <a:t>of</a:t>
            </a:r>
            <a:r>
              <a:rPr sz="1500" spc="20" dirty="0">
                <a:solidFill>
                  <a:srgbClr val="000099"/>
                </a:solidFill>
                <a:latin typeface="Arial MT"/>
                <a:cs typeface="Arial MT"/>
              </a:rPr>
              <a:t> </a:t>
            </a:r>
            <a:r>
              <a:rPr sz="1500" spc="10" dirty="0">
                <a:solidFill>
                  <a:srgbClr val="000099"/>
                </a:solidFill>
                <a:latin typeface="Arial MT"/>
                <a:cs typeface="Arial MT"/>
              </a:rPr>
              <a:t>Engineering </a:t>
            </a:r>
            <a:r>
              <a:rPr sz="1500" spc="5" dirty="0">
                <a:solidFill>
                  <a:srgbClr val="000099"/>
                </a:solidFill>
                <a:latin typeface="Arial MT"/>
                <a:cs typeface="Arial MT"/>
              </a:rPr>
              <a:t>and</a:t>
            </a:r>
            <a:r>
              <a:rPr sz="1500" spc="-10" dirty="0">
                <a:solidFill>
                  <a:srgbClr val="000099"/>
                </a:solidFill>
                <a:latin typeface="Arial MT"/>
                <a:cs typeface="Arial MT"/>
              </a:rPr>
              <a:t> </a:t>
            </a:r>
            <a:r>
              <a:rPr sz="1500" spc="-20" dirty="0">
                <a:solidFill>
                  <a:srgbClr val="000099"/>
                </a:solidFill>
                <a:latin typeface="Arial MT"/>
                <a:cs typeface="Arial MT"/>
              </a:rPr>
              <a:t>Technology</a:t>
            </a:r>
            <a:endParaRPr sz="15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59663"/>
            <a:ext cx="9921239" cy="345948"/>
          </a:xfrm>
          <a:prstGeom prst="rect">
            <a:avLst/>
          </a:prstGeom>
        </p:spPr>
      </p:pic>
      <p:sp>
        <p:nvSpPr>
          <p:cNvPr id="3" name="object 3"/>
          <p:cNvSpPr txBox="1">
            <a:spLocks noGrp="1"/>
          </p:cNvSpPr>
          <p:nvPr>
            <p:ph type="title"/>
          </p:nvPr>
        </p:nvSpPr>
        <p:spPr>
          <a:xfrm>
            <a:off x="3670808" y="2925521"/>
            <a:ext cx="2714625" cy="62801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Thank</a:t>
            </a:r>
            <a:r>
              <a:rPr spc="-235" dirty="0">
                <a:solidFill>
                  <a:srgbClr val="FF0000"/>
                </a:solidFill>
              </a:rPr>
              <a:t> </a:t>
            </a:r>
            <a:r>
              <a:rPr spc="-50" dirty="0">
                <a:solidFill>
                  <a:srgbClr val="FF0000"/>
                </a:solidFill>
              </a:rPr>
              <a:t>You!</a:t>
            </a:r>
          </a:p>
        </p:txBody>
      </p:sp>
      <p:grpSp>
        <p:nvGrpSpPr>
          <p:cNvPr id="4" name="object 4"/>
          <p:cNvGrpSpPr/>
          <p:nvPr/>
        </p:nvGrpSpPr>
        <p:grpSpPr>
          <a:xfrm>
            <a:off x="-4572" y="6899149"/>
            <a:ext cx="10069195" cy="765175"/>
            <a:chOff x="-4572" y="6899149"/>
            <a:chExt cx="10069195" cy="765175"/>
          </a:xfrm>
        </p:grpSpPr>
        <p:sp>
          <p:nvSpPr>
            <p:cNvPr id="5" name="object 5"/>
            <p:cNvSpPr/>
            <p:nvPr/>
          </p:nvSpPr>
          <p:spPr>
            <a:xfrm>
              <a:off x="0" y="6903721"/>
              <a:ext cx="10058400" cy="754380"/>
            </a:xfrm>
            <a:custGeom>
              <a:avLst/>
              <a:gdLst/>
              <a:ahLst/>
              <a:cxnLst/>
              <a:rect l="l" t="t" r="r" b="b"/>
              <a:pathLst>
                <a:path w="10058400" h="754379">
                  <a:moveTo>
                    <a:pt x="10058400" y="0"/>
                  </a:moveTo>
                  <a:lnTo>
                    <a:pt x="0" y="0"/>
                  </a:lnTo>
                  <a:lnTo>
                    <a:pt x="0" y="754380"/>
                  </a:lnTo>
                  <a:lnTo>
                    <a:pt x="10058400" y="754380"/>
                  </a:lnTo>
                  <a:lnTo>
                    <a:pt x="10058400" y="0"/>
                  </a:lnTo>
                  <a:close/>
                </a:path>
              </a:pathLst>
            </a:custGeom>
            <a:solidFill>
              <a:srgbClr val="0099FF"/>
            </a:solidFill>
          </p:spPr>
          <p:txBody>
            <a:bodyPr wrap="square" lIns="0" tIns="0" rIns="0" bIns="0" rtlCol="0"/>
            <a:lstStyle/>
            <a:p>
              <a:endParaRPr/>
            </a:p>
          </p:txBody>
        </p:sp>
        <p:sp>
          <p:nvSpPr>
            <p:cNvPr id="6" name="object 6"/>
            <p:cNvSpPr/>
            <p:nvPr/>
          </p:nvSpPr>
          <p:spPr>
            <a:xfrm>
              <a:off x="761" y="6904483"/>
              <a:ext cx="10058400" cy="754380"/>
            </a:xfrm>
            <a:custGeom>
              <a:avLst/>
              <a:gdLst/>
              <a:ahLst/>
              <a:cxnLst/>
              <a:rect l="l" t="t" r="r" b="b"/>
              <a:pathLst>
                <a:path w="10058400" h="754379">
                  <a:moveTo>
                    <a:pt x="0" y="754379"/>
                  </a:moveTo>
                  <a:lnTo>
                    <a:pt x="10058400" y="754379"/>
                  </a:lnTo>
                  <a:lnTo>
                    <a:pt x="10058400" y="0"/>
                  </a:lnTo>
                  <a:lnTo>
                    <a:pt x="0" y="0"/>
                  </a:lnTo>
                  <a:lnTo>
                    <a:pt x="0" y="754379"/>
                  </a:lnTo>
                  <a:close/>
                </a:path>
              </a:pathLst>
            </a:custGeom>
            <a:ln w="10668">
              <a:solidFill>
                <a:srgbClr val="0099FF"/>
              </a:solidFill>
            </a:ln>
          </p:spPr>
          <p:txBody>
            <a:bodyPr wrap="square" lIns="0" tIns="0" rIns="0" bIns="0" rtlCol="0"/>
            <a:lstStyle/>
            <a:p>
              <a:endParaRPr/>
            </a:p>
          </p:txBody>
        </p:sp>
      </p:grpSp>
      <p:sp>
        <p:nvSpPr>
          <p:cNvPr id="7" name="object 7"/>
          <p:cNvSpPr txBox="1"/>
          <p:nvPr/>
        </p:nvSpPr>
        <p:spPr>
          <a:xfrm>
            <a:off x="88798" y="7033883"/>
            <a:ext cx="4285615" cy="475615"/>
          </a:xfrm>
          <a:prstGeom prst="rect">
            <a:avLst/>
          </a:prstGeom>
        </p:spPr>
        <p:txBody>
          <a:bodyPr vert="horz" wrap="square" lIns="0" tIns="22860" rIns="0" bIns="0" rtlCol="0">
            <a:spAutoFit/>
          </a:bodyPr>
          <a:lstStyle/>
          <a:p>
            <a:pPr marL="12700">
              <a:lnSpc>
                <a:spcPct val="100000"/>
              </a:lnSpc>
              <a:spcBef>
                <a:spcPts val="180"/>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100"/>
              </a:spcBef>
            </a:pPr>
            <a:r>
              <a:rPr sz="1500" spc="-15" dirty="0">
                <a:solidFill>
                  <a:srgbClr val="000099"/>
                </a:solidFill>
                <a:latin typeface="Arial MT"/>
                <a:cs typeface="Arial MT"/>
              </a:rPr>
              <a:t>Velammal</a:t>
            </a:r>
            <a:r>
              <a:rPr sz="1500" spc="85" dirty="0">
                <a:solidFill>
                  <a:srgbClr val="000099"/>
                </a:solidFill>
                <a:latin typeface="Arial MT"/>
                <a:cs typeface="Arial MT"/>
              </a:rPr>
              <a:t> </a:t>
            </a:r>
            <a:r>
              <a:rPr sz="1500" spc="5" dirty="0">
                <a:solidFill>
                  <a:srgbClr val="000099"/>
                </a:solidFill>
                <a:latin typeface="Arial MT"/>
                <a:cs typeface="Arial MT"/>
              </a:rPr>
              <a:t>College</a:t>
            </a:r>
            <a:r>
              <a:rPr sz="1500" spc="45" dirty="0">
                <a:solidFill>
                  <a:srgbClr val="000099"/>
                </a:solidFill>
                <a:latin typeface="Arial MT"/>
                <a:cs typeface="Arial MT"/>
              </a:rPr>
              <a:t> </a:t>
            </a:r>
            <a:r>
              <a:rPr sz="1500" spc="5" dirty="0">
                <a:solidFill>
                  <a:srgbClr val="000099"/>
                </a:solidFill>
                <a:latin typeface="Arial MT"/>
                <a:cs typeface="Arial MT"/>
              </a:rPr>
              <a:t>of</a:t>
            </a:r>
            <a:r>
              <a:rPr sz="1500" spc="20" dirty="0">
                <a:solidFill>
                  <a:srgbClr val="000099"/>
                </a:solidFill>
                <a:latin typeface="Arial MT"/>
                <a:cs typeface="Arial MT"/>
              </a:rPr>
              <a:t> </a:t>
            </a:r>
            <a:r>
              <a:rPr sz="1500" spc="10" dirty="0">
                <a:solidFill>
                  <a:srgbClr val="000099"/>
                </a:solidFill>
                <a:latin typeface="Arial MT"/>
                <a:cs typeface="Arial MT"/>
              </a:rPr>
              <a:t>Engineering </a:t>
            </a:r>
            <a:r>
              <a:rPr sz="1500" spc="5" dirty="0">
                <a:solidFill>
                  <a:srgbClr val="000099"/>
                </a:solidFill>
                <a:latin typeface="Arial MT"/>
                <a:cs typeface="Arial MT"/>
              </a:rPr>
              <a:t>and</a:t>
            </a:r>
            <a:r>
              <a:rPr sz="1500" spc="-10" dirty="0">
                <a:solidFill>
                  <a:srgbClr val="000099"/>
                </a:solidFill>
                <a:latin typeface="Arial MT"/>
                <a:cs typeface="Arial MT"/>
              </a:rPr>
              <a:t> </a:t>
            </a:r>
            <a:r>
              <a:rPr sz="1500" spc="-20" dirty="0">
                <a:solidFill>
                  <a:srgbClr val="000099"/>
                </a:solidFill>
                <a:latin typeface="Arial MT"/>
                <a:cs typeface="Arial MT"/>
              </a:rPr>
              <a:t>Technology</a:t>
            </a:r>
            <a:endParaRPr sz="15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695960"/>
            <a:ext cx="2205355" cy="627380"/>
          </a:xfrm>
          <a:prstGeom prst="rect">
            <a:avLst/>
          </a:prstGeom>
        </p:spPr>
        <p:txBody>
          <a:bodyPr vert="horz" wrap="square" lIns="0" tIns="12065" rIns="0" bIns="0" rtlCol="0">
            <a:spAutoFit/>
          </a:bodyPr>
          <a:lstStyle/>
          <a:p>
            <a:pPr marL="12700">
              <a:lnSpc>
                <a:spcPct val="100000"/>
              </a:lnSpc>
              <a:spcBef>
                <a:spcPts val="95"/>
              </a:spcBef>
            </a:pPr>
            <a:r>
              <a:rPr dirty="0">
                <a:solidFill>
                  <a:srgbClr val="FF0000"/>
                </a:solidFill>
              </a:rPr>
              <a:t>Contents</a:t>
            </a:r>
          </a:p>
        </p:txBody>
      </p:sp>
      <p:grpSp>
        <p:nvGrpSpPr>
          <p:cNvPr id="3" name="object 3"/>
          <p:cNvGrpSpPr/>
          <p:nvPr/>
        </p:nvGrpSpPr>
        <p:grpSpPr>
          <a:xfrm>
            <a:off x="-4572" y="6940295"/>
            <a:ext cx="10069195" cy="723900"/>
            <a:chOff x="-4572" y="6940295"/>
            <a:chExt cx="10069195" cy="723900"/>
          </a:xfrm>
        </p:grpSpPr>
        <p:sp>
          <p:nvSpPr>
            <p:cNvPr id="4" name="object 4"/>
            <p:cNvSpPr/>
            <p:nvPr/>
          </p:nvSpPr>
          <p:spPr>
            <a:xfrm>
              <a:off x="0" y="6944867"/>
              <a:ext cx="10058400" cy="713105"/>
            </a:xfrm>
            <a:custGeom>
              <a:avLst/>
              <a:gdLst/>
              <a:ahLst/>
              <a:cxnLst/>
              <a:rect l="l" t="t" r="r" b="b"/>
              <a:pathLst>
                <a:path w="10058400" h="713104">
                  <a:moveTo>
                    <a:pt x="10058400" y="0"/>
                  </a:moveTo>
                  <a:lnTo>
                    <a:pt x="0" y="0"/>
                  </a:lnTo>
                  <a:lnTo>
                    <a:pt x="0" y="712723"/>
                  </a:lnTo>
                  <a:lnTo>
                    <a:pt x="10058400" y="712723"/>
                  </a:lnTo>
                  <a:lnTo>
                    <a:pt x="10058400" y="0"/>
                  </a:lnTo>
                  <a:close/>
                </a:path>
              </a:pathLst>
            </a:custGeom>
            <a:solidFill>
              <a:srgbClr val="0099FF"/>
            </a:solidFill>
          </p:spPr>
          <p:txBody>
            <a:bodyPr wrap="square" lIns="0" tIns="0" rIns="0" bIns="0" rtlCol="0"/>
            <a:lstStyle/>
            <a:p>
              <a:endParaRPr/>
            </a:p>
          </p:txBody>
        </p:sp>
        <p:sp>
          <p:nvSpPr>
            <p:cNvPr id="5" name="object 5"/>
            <p:cNvSpPr/>
            <p:nvPr/>
          </p:nvSpPr>
          <p:spPr>
            <a:xfrm>
              <a:off x="761" y="6945629"/>
              <a:ext cx="10058400" cy="713105"/>
            </a:xfrm>
            <a:custGeom>
              <a:avLst/>
              <a:gdLst/>
              <a:ahLst/>
              <a:cxnLst/>
              <a:rect l="l" t="t" r="r" b="b"/>
              <a:pathLst>
                <a:path w="10058400" h="713104">
                  <a:moveTo>
                    <a:pt x="0" y="0"/>
                  </a:moveTo>
                  <a:lnTo>
                    <a:pt x="10058400" y="0"/>
                  </a:lnTo>
                  <a:lnTo>
                    <a:pt x="10058400" y="712724"/>
                  </a:lnTo>
                </a:path>
                <a:path w="10058400" h="713104">
                  <a:moveTo>
                    <a:pt x="0" y="712724"/>
                  </a:moveTo>
                  <a:lnTo>
                    <a:pt x="0" y="0"/>
                  </a:lnTo>
                </a:path>
              </a:pathLst>
            </a:custGeom>
            <a:ln w="10668">
              <a:solidFill>
                <a:srgbClr val="0099FF"/>
              </a:solidFill>
            </a:ln>
          </p:spPr>
          <p:txBody>
            <a:bodyPr wrap="square" lIns="0" tIns="0" rIns="0" bIns="0" rtlCol="0"/>
            <a:lstStyle/>
            <a:p>
              <a:endParaRPr/>
            </a:p>
          </p:txBody>
        </p:sp>
      </p:grpSp>
      <p:sp>
        <p:nvSpPr>
          <p:cNvPr id="6" name="object 6"/>
          <p:cNvSpPr txBox="1"/>
          <p:nvPr/>
        </p:nvSpPr>
        <p:spPr>
          <a:xfrm>
            <a:off x="927303" y="1832000"/>
            <a:ext cx="4979035" cy="2020570"/>
          </a:xfrm>
          <a:prstGeom prst="rect">
            <a:avLst/>
          </a:prstGeom>
        </p:spPr>
        <p:txBody>
          <a:bodyPr vert="horz" wrap="square" lIns="0" tIns="76835" rIns="0" bIns="0" rtlCol="0">
            <a:spAutoFit/>
          </a:bodyPr>
          <a:lstStyle/>
          <a:p>
            <a:pPr marL="234950" indent="-222885">
              <a:lnSpc>
                <a:spcPct val="100000"/>
              </a:lnSpc>
              <a:spcBef>
                <a:spcPts val="605"/>
              </a:spcBef>
              <a:buSzPct val="90909"/>
              <a:buFont typeface="Wingdings"/>
              <a:buChar char=""/>
              <a:tabLst>
                <a:tab pos="235585" algn="l"/>
              </a:tabLst>
            </a:pPr>
            <a:r>
              <a:rPr sz="2200" b="1" spc="-15" dirty="0">
                <a:solidFill>
                  <a:srgbClr val="0000FF"/>
                </a:solidFill>
                <a:latin typeface="Arial"/>
                <a:cs typeface="Arial"/>
              </a:rPr>
              <a:t>Problem</a:t>
            </a:r>
            <a:r>
              <a:rPr sz="2200" b="1" spc="-35" dirty="0">
                <a:solidFill>
                  <a:srgbClr val="0000FF"/>
                </a:solidFill>
                <a:latin typeface="Arial"/>
                <a:cs typeface="Arial"/>
              </a:rPr>
              <a:t> </a:t>
            </a:r>
            <a:r>
              <a:rPr sz="2200" b="1" spc="-5" dirty="0">
                <a:solidFill>
                  <a:srgbClr val="0000FF"/>
                </a:solidFill>
                <a:latin typeface="Arial"/>
                <a:cs typeface="Arial"/>
              </a:rPr>
              <a:t>definition</a:t>
            </a:r>
            <a:endParaRPr sz="2200">
              <a:latin typeface="Arial"/>
              <a:cs typeface="Arial"/>
            </a:endParaRPr>
          </a:p>
          <a:p>
            <a:pPr marL="234950" indent="-222885">
              <a:lnSpc>
                <a:spcPct val="100000"/>
              </a:lnSpc>
              <a:spcBef>
                <a:spcPts val="500"/>
              </a:spcBef>
              <a:buSzPct val="90909"/>
              <a:buFont typeface="Wingdings"/>
              <a:buChar char=""/>
              <a:tabLst>
                <a:tab pos="235585" algn="l"/>
              </a:tabLst>
            </a:pPr>
            <a:r>
              <a:rPr sz="2200" b="1" spc="-5" dirty="0">
                <a:solidFill>
                  <a:srgbClr val="0000FF"/>
                </a:solidFill>
                <a:latin typeface="Arial"/>
                <a:cs typeface="Arial"/>
              </a:rPr>
              <a:t>Survey</a:t>
            </a:r>
            <a:r>
              <a:rPr sz="2200" b="1" spc="-85" dirty="0">
                <a:solidFill>
                  <a:srgbClr val="0000FF"/>
                </a:solidFill>
                <a:latin typeface="Arial"/>
                <a:cs typeface="Arial"/>
              </a:rPr>
              <a:t> </a:t>
            </a:r>
            <a:r>
              <a:rPr sz="2200" b="1" spc="-5" dirty="0">
                <a:solidFill>
                  <a:srgbClr val="0000FF"/>
                </a:solidFill>
                <a:latin typeface="Arial"/>
                <a:cs typeface="Arial"/>
              </a:rPr>
              <a:t>Papers</a:t>
            </a:r>
            <a:endParaRPr sz="2200">
              <a:latin typeface="Arial"/>
              <a:cs typeface="Arial"/>
            </a:endParaRPr>
          </a:p>
          <a:p>
            <a:pPr marL="234950" indent="-222885">
              <a:lnSpc>
                <a:spcPct val="100000"/>
              </a:lnSpc>
              <a:spcBef>
                <a:spcPts val="505"/>
              </a:spcBef>
              <a:buSzPct val="90909"/>
              <a:buFont typeface="Wingdings"/>
              <a:buChar char=""/>
              <a:tabLst>
                <a:tab pos="235585" algn="l"/>
              </a:tabLst>
            </a:pPr>
            <a:r>
              <a:rPr sz="2200" b="1" spc="-5" dirty="0">
                <a:solidFill>
                  <a:srgbClr val="0000FF"/>
                </a:solidFill>
                <a:latin typeface="Arial"/>
                <a:cs typeface="Arial"/>
              </a:rPr>
              <a:t>Methods</a:t>
            </a:r>
            <a:endParaRPr sz="2200">
              <a:latin typeface="Arial"/>
              <a:cs typeface="Arial"/>
            </a:endParaRPr>
          </a:p>
          <a:p>
            <a:pPr marL="234950" indent="-222885">
              <a:lnSpc>
                <a:spcPct val="100000"/>
              </a:lnSpc>
              <a:spcBef>
                <a:spcPts val="495"/>
              </a:spcBef>
              <a:buSzPct val="90909"/>
              <a:buFont typeface="Wingdings"/>
              <a:buChar char=""/>
              <a:tabLst>
                <a:tab pos="235585" algn="l"/>
              </a:tabLst>
            </a:pPr>
            <a:r>
              <a:rPr sz="2200" b="1" spc="-5" dirty="0">
                <a:solidFill>
                  <a:srgbClr val="0000FF"/>
                </a:solidFill>
                <a:latin typeface="Arial"/>
                <a:cs typeface="Arial"/>
              </a:rPr>
              <a:t>Hardware</a:t>
            </a:r>
            <a:r>
              <a:rPr sz="2200" b="1" spc="-60" dirty="0">
                <a:solidFill>
                  <a:srgbClr val="0000FF"/>
                </a:solidFill>
                <a:latin typeface="Arial"/>
                <a:cs typeface="Arial"/>
              </a:rPr>
              <a:t> </a:t>
            </a:r>
            <a:r>
              <a:rPr sz="2200" b="1" spc="-5" dirty="0">
                <a:solidFill>
                  <a:srgbClr val="0000FF"/>
                </a:solidFill>
                <a:latin typeface="Arial"/>
                <a:cs typeface="Arial"/>
              </a:rPr>
              <a:t>&amp; Software</a:t>
            </a:r>
            <a:r>
              <a:rPr sz="2200" b="1" spc="-85" dirty="0">
                <a:solidFill>
                  <a:srgbClr val="0000FF"/>
                </a:solidFill>
                <a:latin typeface="Arial"/>
                <a:cs typeface="Arial"/>
              </a:rPr>
              <a:t> </a:t>
            </a:r>
            <a:r>
              <a:rPr sz="2200" b="1" spc="-5" dirty="0">
                <a:solidFill>
                  <a:srgbClr val="0000FF"/>
                </a:solidFill>
                <a:latin typeface="Arial"/>
                <a:cs typeface="Arial"/>
              </a:rPr>
              <a:t>Requirements</a:t>
            </a:r>
            <a:endParaRPr sz="2200">
              <a:latin typeface="Arial"/>
              <a:cs typeface="Arial"/>
            </a:endParaRPr>
          </a:p>
          <a:p>
            <a:pPr marL="234950" indent="-222885">
              <a:lnSpc>
                <a:spcPct val="100000"/>
              </a:lnSpc>
              <a:spcBef>
                <a:spcPts val="505"/>
              </a:spcBef>
              <a:buSzPct val="90909"/>
              <a:buFont typeface="Wingdings"/>
              <a:buChar char=""/>
              <a:tabLst>
                <a:tab pos="235585" algn="l"/>
              </a:tabLst>
            </a:pPr>
            <a:r>
              <a:rPr sz="2200" b="1" spc="-5" dirty="0">
                <a:solidFill>
                  <a:srgbClr val="0000FF"/>
                </a:solidFill>
                <a:latin typeface="Arial"/>
                <a:cs typeface="Arial"/>
              </a:rPr>
              <a:t>Objective</a:t>
            </a:r>
            <a:endParaRPr sz="2200">
              <a:latin typeface="Arial"/>
              <a:cs typeface="Arial"/>
            </a:endParaRPr>
          </a:p>
        </p:txBody>
      </p:sp>
      <p:pic>
        <p:nvPicPr>
          <p:cNvPr id="7" name="object 7"/>
          <p:cNvPicPr/>
          <p:nvPr/>
        </p:nvPicPr>
        <p:blipFill>
          <a:blip r:embed="rId2" cstate="print"/>
          <a:stretch>
            <a:fillRect/>
          </a:stretch>
        </p:blipFill>
        <p:spPr>
          <a:xfrm>
            <a:off x="0" y="359663"/>
            <a:ext cx="9921239" cy="345948"/>
          </a:xfrm>
          <a:prstGeom prst="rect">
            <a:avLst/>
          </a:prstGeom>
        </p:spPr>
      </p:pic>
      <p:sp>
        <p:nvSpPr>
          <p:cNvPr id="8" name="object 8"/>
          <p:cNvSpPr txBox="1"/>
          <p:nvPr/>
        </p:nvSpPr>
        <p:spPr>
          <a:xfrm>
            <a:off x="88798" y="7033883"/>
            <a:ext cx="4285615" cy="475615"/>
          </a:xfrm>
          <a:prstGeom prst="rect">
            <a:avLst/>
          </a:prstGeom>
        </p:spPr>
        <p:txBody>
          <a:bodyPr vert="horz" wrap="square" lIns="0" tIns="22860" rIns="0" bIns="0" rtlCol="0">
            <a:spAutoFit/>
          </a:bodyPr>
          <a:lstStyle/>
          <a:p>
            <a:pPr marL="12700">
              <a:lnSpc>
                <a:spcPct val="100000"/>
              </a:lnSpc>
              <a:spcBef>
                <a:spcPts val="180"/>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100"/>
              </a:spcBef>
            </a:pPr>
            <a:r>
              <a:rPr sz="1500" spc="-15" dirty="0">
                <a:solidFill>
                  <a:srgbClr val="000099"/>
                </a:solidFill>
                <a:latin typeface="Arial MT"/>
                <a:cs typeface="Arial MT"/>
              </a:rPr>
              <a:t>Velammal</a:t>
            </a:r>
            <a:r>
              <a:rPr sz="1500" spc="85" dirty="0">
                <a:solidFill>
                  <a:srgbClr val="000099"/>
                </a:solidFill>
                <a:latin typeface="Arial MT"/>
                <a:cs typeface="Arial MT"/>
              </a:rPr>
              <a:t> </a:t>
            </a:r>
            <a:r>
              <a:rPr sz="1500" spc="5" dirty="0">
                <a:solidFill>
                  <a:srgbClr val="000099"/>
                </a:solidFill>
                <a:latin typeface="Arial MT"/>
                <a:cs typeface="Arial MT"/>
              </a:rPr>
              <a:t>College</a:t>
            </a:r>
            <a:r>
              <a:rPr sz="1500" spc="45" dirty="0">
                <a:solidFill>
                  <a:srgbClr val="000099"/>
                </a:solidFill>
                <a:latin typeface="Arial MT"/>
                <a:cs typeface="Arial MT"/>
              </a:rPr>
              <a:t> </a:t>
            </a:r>
            <a:r>
              <a:rPr sz="1500" spc="5" dirty="0">
                <a:solidFill>
                  <a:srgbClr val="000099"/>
                </a:solidFill>
                <a:latin typeface="Arial MT"/>
                <a:cs typeface="Arial MT"/>
              </a:rPr>
              <a:t>of</a:t>
            </a:r>
            <a:r>
              <a:rPr sz="1500" spc="20" dirty="0">
                <a:solidFill>
                  <a:srgbClr val="000099"/>
                </a:solidFill>
                <a:latin typeface="Arial MT"/>
                <a:cs typeface="Arial MT"/>
              </a:rPr>
              <a:t> </a:t>
            </a:r>
            <a:r>
              <a:rPr sz="1500" spc="10" dirty="0">
                <a:solidFill>
                  <a:srgbClr val="000099"/>
                </a:solidFill>
                <a:latin typeface="Arial MT"/>
                <a:cs typeface="Arial MT"/>
              </a:rPr>
              <a:t>Engineering </a:t>
            </a:r>
            <a:r>
              <a:rPr sz="1500" spc="5" dirty="0">
                <a:solidFill>
                  <a:srgbClr val="000099"/>
                </a:solidFill>
                <a:latin typeface="Arial MT"/>
                <a:cs typeface="Arial MT"/>
              </a:rPr>
              <a:t>and</a:t>
            </a:r>
            <a:r>
              <a:rPr sz="1500" spc="-10" dirty="0">
                <a:solidFill>
                  <a:srgbClr val="000099"/>
                </a:solidFill>
                <a:latin typeface="Arial MT"/>
                <a:cs typeface="Arial MT"/>
              </a:rPr>
              <a:t> </a:t>
            </a:r>
            <a:r>
              <a:rPr sz="1500" spc="-20" dirty="0">
                <a:solidFill>
                  <a:srgbClr val="000099"/>
                </a:solidFill>
                <a:latin typeface="Arial MT"/>
                <a:cs typeface="Arial MT"/>
              </a:rPr>
              <a:t>Technology</a:t>
            </a:r>
            <a:endParaRPr sz="15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700" y="688339"/>
            <a:ext cx="4424680" cy="62738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0000"/>
                </a:solidFill>
              </a:rPr>
              <a:t>Problem</a:t>
            </a:r>
            <a:r>
              <a:rPr spc="-50" dirty="0">
                <a:solidFill>
                  <a:srgbClr val="FF0000"/>
                </a:solidFill>
              </a:rPr>
              <a:t> </a:t>
            </a:r>
            <a:r>
              <a:rPr spc="-5" dirty="0">
                <a:solidFill>
                  <a:srgbClr val="FF0000"/>
                </a:solidFill>
              </a:rPr>
              <a:t>definition</a:t>
            </a:r>
          </a:p>
        </p:txBody>
      </p:sp>
      <p:sp>
        <p:nvSpPr>
          <p:cNvPr id="3" name="object 3"/>
          <p:cNvSpPr txBox="1"/>
          <p:nvPr/>
        </p:nvSpPr>
        <p:spPr>
          <a:xfrm>
            <a:off x="528015" y="1617725"/>
            <a:ext cx="8728710" cy="3449021"/>
          </a:xfrm>
          <a:prstGeom prst="rect">
            <a:avLst/>
          </a:prstGeom>
        </p:spPr>
        <p:txBody>
          <a:bodyPr vert="horz" wrap="square" lIns="0" tIns="12065" rIns="0" bIns="0" rtlCol="0">
            <a:spAutoFit/>
          </a:bodyPr>
          <a:lstStyle/>
          <a:p>
            <a:pPr marL="390525" marR="1475740" indent="-378460">
              <a:lnSpc>
                <a:spcPct val="100000"/>
              </a:lnSpc>
              <a:spcBef>
                <a:spcPts val="95"/>
              </a:spcBef>
              <a:buFont typeface="Wingdings"/>
              <a:buChar char=""/>
              <a:tabLst>
                <a:tab pos="390525" algn="l"/>
                <a:tab pos="391160" algn="l"/>
              </a:tabLst>
            </a:pPr>
            <a:r>
              <a:rPr lang="en-US" sz="2200" dirty="0">
                <a:latin typeface="Arial MT"/>
                <a:cs typeface="Arial MT"/>
              </a:rPr>
              <a:t>University education is becoming a critical pillar of social and economic life in the twenty-first century. </a:t>
            </a:r>
          </a:p>
          <a:p>
            <a:pPr marL="12065" marR="1475740">
              <a:lnSpc>
                <a:spcPct val="100000"/>
              </a:lnSpc>
              <a:spcBef>
                <a:spcPts val="95"/>
              </a:spcBef>
              <a:tabLst>
                <a:tab pos="390525" algn="l"/>
                <a:tab pos="391160" algn="l"/>
              </a:tabLst>
            </a:pPr>
            <a:endParaRPr lang="en-US" sz="2200" dirty="0">
              <a:latin typeface="Arial MT"/>
              <a:cs typeface="Arial MT"/>
            </a:endParaRPr>
          </a:p>
          <a:p>
            <a:pPr marL="390525" marR="1475740" indent="-378460">
              <a:lnSpc>
                <a:spcPct val="100000"/>
              </a:lnSpc>
              <a:spcBef>
                <a:spcPts val="95"/>
              </a:spcBef>
              <a:buFont typeface="Wingdings"/>
              <a:buChar char=""/>
              <a:tabLst>
                <a:tab pos="390525" algn="l"/>
                <a:tab pos="391160" algn="l"/>
              </a:tabLst>
            </a:pPr>
            <a:r>
              <a:rPr lang="en-US" sz="2200" dirty="0">
                <a:latin typeface="Arial MT"/>
                <a:cs typeface="Arial MT"/>
              </a:rPr>
              <a:t>It is crucial not only in the educational process but also in assuring two vital things: a great job and financial stability.</a:t>
            </a:r>
          </a:p>
          <a:p>
            <a:pPr marL="12065" marR="1475740">
              <a:lnSpc>
                <a:spcPct val="100000"/>
              </a:lnSpc>
              <a:spcBef>
                <a:spcPts val="95"/>
              </a:spcBef>
              <a:tabLst>
                <a:tab pos="390525" algn="l"/>
                <a:tab pos="391160" algn="l"/>
              </a:tabLst>
            </a:pPr>
            <a:endParaRPr lang="en-US" sz="2200" dirty="0">
              <a:latin typeface="Arial MT"/>
              <a:cs typeface="Arial MT"/>
            </a:endParaRPr>
          </a:p>
          <a:p>
            <a:pPr marL="390525" marR="1475740" indent="-378460">
              <a:lnSpc>
                <a:spcPct val="100000"/>
              </a:lnSpc>
              <a:spcBef>
                <a:spcPts val="95"/>
              </a:spcBef>
              <a:buFont typeface="Wingdings"/>
              <a:buChar char=""/>
              <a:tabLst>
                <a:tab pos="390525" algn="l"/>
                <a:tab pos="391160" algn="l"/>
              </a:tabLst>
            </a:pPr>
            <a:r>
              <a:rPr lang="en-US" sz="2200" dirty="0">
                <a:latin typeface="Arial MT"/>
                <a:cs typeface="Arial MT"/>
              </a:rPr>
              <a:t> Predicting university entrance, on the other hand, might be extremely challenging because pupils are unaware of the admission standards.</a:t>
            </a:r>
            <a:endParaRPr sz="2200" dirty="0">
              <a:latin typeface="Arial MT"/>
              <a:cs typeface="Arial MT"/>
            </a:endParaRPr>
          </a:p>
        </p:txBody>
      </p:sp>
      <p:pic>
        <p:nvPicPr>
          <p:cNvPr id="4" name="object 4"/>
          <p:cNvPicPr/>
          <p:nvPr/>
        </p:nvPicPr>
        <p:blipFill>
          <a:blip r:embed="rId2" cstate="print"/>
          <a:stretch>
            <a:fillRect/>
          </a:stretch>
        </p:blipFill>
        <p:spPr>
          <a:xfrm>
            <a:off x="0" y="359663"/>
            <a:ext cx="9921239" cy="345948"/>
          </a:xfrm>
          <a:prstGeom prst="rect">
            <a:avLst/>
          </a:prstGeom>
        </p:spPr>
      </p:pic>
      <p:grpSp>
        <p:nvGrpSpPr>
          <p:cNvPr id="5" name="object 5"/>
          <p:cNvGrpSpPr/>
          <p:nvPr/>
        </p:nvGrpSpPr>
        <p:grpSpPr>
          <a:xfrm>
            <a:off x="-4572" y="6975347"/>
            <a:ext cx="10069195" cy="723900"/>
            <a:chOff x="-4572" y="6975347"/>
            <a:chExt cx="10069195" cy="723900"/>
          </a:xfrm>
        </p:grpSpPr>
        <p:sp>
          <p:nvSpPr>
            <p:cNvPr id="6" name="object 6"/>
            <p:cNvSpPr/>
            <p:nvPr/>
          </p:nvSpPr>
          <p:spPr>
            <a:xfrm>
              <a:off x="0" y="6979919"/>
              <a:ext cx="10058400" cy="713105"/>
            </a:xfrm>
            <a:custGeom>
              <a:avLst/>
              <a:gdLst/>
              <a:ahLst/>
              <a:cxnLst/>
              <a:rect l="l" t="t" r="r" b="b"/>
              <a:pathLst>
                <a:path w="10058400" h="713104">
                  <a:moveTo>
                    <a:pt x="10058400" y="0"/>
                  </a:moveTo>
                  <a:lnTo>
                    <a:pt x="0" y="0"/>
                  </a:lnTo>
                  <a:lnTo>
                    <a:pt x="0" y="712723"/>
                  </a:lnTo>
                  <a:lnTo>
                    <a:pt x="10058400" y="712723"/>
                  </a:lnTo>
                  <a:lnTo>
                    <a:pt x="10058400" y="0"/>
                  </a:lnTo>
                  <a:close/>
                </a:path>
              </a:pathLst>
            </a:custGeom>
            <a:solidFill>
              <a:srgbClr val="0099FF"/>
            </a:solidFill>
          </p:spPr>
          <p:txBody>
            <a:bodyPr wrap="square" lIns="0" tIns="0" rIns="0" bIns="0" rtlCol="0"/>
            <a:lstStyle/>
            <a:p>
              <a:endParaRPr/>
            </a:p>
          </p:txBody>
        </p:sp>
        <p:sp>
          <p:nvSpPr>
            <p:cNvPr id="7" name="object 7"/>
            <p:cNvSpPr/>
            <p:nvPr/>
          </p:nvSpPr>
          <p:spPr>
            <a:xfrm>
              <a:off x="761" y="6980681"/>
              <a:ext cx="10058400" cy="713105"/>
            </a:xfrm>
            <a:custGeom>
              <a:avLst/>
              <a:gdLst/>
              <a:ahLst/>
              <a:cxnLst/>
              <a:rect l="l" t="t" r="r" b="b"/>
              <a:pathLst>
                <a:path w="10058400" h="713104">
                  <a:moveTo>
                    <a:pt x="0" y="0"/>
                  </a:moveTo>
                  <a:lnTo>
                    <a:pt x="10058400" y="0"/>
                  </a:lnTo>
                  <a:lnTo>
                    <a:pt x="10058400" y="712724"/>
                  </a:lnTo>
                </a:path>
                <a:path w="10058400" h="713104">
                  <a:moveTo>
                    <a:pt x="0" y="712724"/>
                  </a:moveTo>
                  <a:lnTo>
                    <a:pt x="0" y="0"/>
                  </a:lnTo>
                </a:path>
              </a:pathLst>
            </a:custGeom>
            <a:ln w="10668">
              <a:solidFill>
                <a:srgbClr val="0099FF"/>
              </a:solidFill>
            </a:ln>
          </p:spPr>
          <p:txBody>
            <a:bodyPr wrap="square" lIns="0" tIns="0" rIns="0" bIns="0" rtlCol="0"/>
            <a:lstStyle/>
            <a:p>
              <a:endParaRPr/>
            </a:p>
          </p:txBody>
        </p:sp>
      </p:grpSp>
      <p:sp>
        <p:nvSpPr>
          <p:cNvPr id="8" name="object 8"/>
          <p:cNvSpPr txBox="1"/>
          <p:nvPr/>
        </p:nvSpPr>
        <p:spPr>
          <a:xfrm>
            <a:off x="88798" y="7033883"/>
            <a:ext cx="4285615" cy="475615"/>
          </a:xfrm>
          <a:prstGeom prst="rect">
            <a:avLst/>
          </a:prstGeom>
        </p:spPr>
        <p:txBody>
          <a:bodyPr vert="horz" wrap="square" lIns="0" tIns="22860" rIns="0" bIns="0" rtlCol="0">
            <a:spAutoFit/>
          </a:bodyPr>
          <a:lstStyle/>
          <a:p>
            <a:pPr marL="12700">
              <a:lnSpc>
                <a:spcPct val="100000"/>
              </a:lnSpc>
              <a:spcBef>
                <a:spcPts val="180"/>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100"/>
              </a:spcBef>
            </a:pPr>
            <a:r>
              <a:rPr sz="1500" spc="-15" dirty="0">
                <a:solidFill>
                  <a:srgbClr val="000099"/>
                </a:solidFill>
                <a:latin typeface="Arial MT"/>
                <a:cs typeface="Arial MT"/>
              </a:rPr>
              <a:t>Velammal</a:t>
            </a:r>
            <a:r>
              <a:rPr sz="1500" spc="85" dirty="0">
                <a:solidFill>
                  <a:srgbClr val="000099"/>
                </a:solidFill>
                <a:latin typeface="Arial MT"/>
                <a:cs typeface="Arial MT"/>
              </a:rPr>
              <a:t> </a:t>
            </a:r>
            <a:r>
              <a:rPr sz="1500" spc="5" dirty="0">
                <a:solidFill>
                  <a:srgbClr val="000099"/>
                </a:solidFill>
                <a:latin typeface="Arial MT"/>
                <a:cs typeface="Arial MT"/>
              </a:rPr>
              <a:t>College</a:t>
            </a:r>
            <a:r>
              <a:rPr sz="1500" spc="45" dirty="0">
                <a:solidFill>
                  <a:srgbClr val="000099"/>
                </a:solidFill>
                <a:latin typeface="Arial MT"/>
                <a:cs typeface="Arial MT"/>
              </a:rPr>
              <a:t> </a:t>
            </a:r>
            <a:r>
              <a:rPr sz="1500" spc="5" dirty="0">
                <a:solidFill>
                  <a:srgbClr val="000099"/>
                </a:solidFill>
                <a:latin typeface="Arial MT"/>
                <a:cs typeface="Arial MT"/>
              </a:rPr>
              <a:t>of</a:t>
            </a:r>
            <a:r>
              <a:rPr sz="1500" spc="20" dirty="0">
                <a:solidFill>
                  <a:srgbClr val="000099"/>
                </a:solidFill>
                <a:latin typeface="Arial MT"/>
                <a:cs typeface="Arial MT"/>
              </a:rPr>
              <a:t> </a:t>
            </a:r>
            <a:r>
              <a:rPr sz="1500" spc="10" dirty="0">
                <a:solidFill>
                  <a:srgbClr val="000099"/>
                </a:solidFill>
                <a:latin typeface="Arial MT"/>
                <a:cs typeface="Arial MT"/>
              </a:rPr>
              <a:t>Engineering </a:t>
            </a:r>
            <a:r>
              <a:rPr sz="1500" spc="5" dirty="0">
                <a:solidFill>
                  <a:srgbClr val="000099"/>
                </a:solidFill>
                <a:latin typeface="Arial MT"/>
                <a:cs typeface="Arial MT"/>
              </a:rPr>
              <a:t>and</a:t>
            </a:r>
            <a:r>
              <a:rPr sz="1500" spc="-10" dirty="0">
                <a:solidFill>
                  <a:srgbClr val="000099"/>
                </a:solidFill>
                <a:latin typeface="Arial MT"/>
                <a:cs typeface="Arial MT"/>
              </a:rPr>
              <a:t> </a:t>
            </a:r>
            <a:r>
              <a:rPr sz="1500" spc="-20" dirty="0">
                <a:solidFill>
                  <a:srgbClr val="000099"/>
                </a:solidFill>
                <a:latin typeface="Arial MT"/>
                <a:cs typeface="Arial MT"/>
              </a:rPr>
              <a:t>Technology</a:t>
            </a:r>
            <a:endParaRPr sz="15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2855" y="715518"/>
            <a:ext cx="3233420" cy="627380"/>
          </a:xfrm>
          <a:prstGeom prst="rect">
            <a:avLst/>
          </a:prstGeom>
        </p:spPr>
        <p:txBody>
          <a:bodyPr vert="horz" wrap="square" lIns="0" tIns="12065" rIns="0" bIns="0" rtlCol="0">
            <a:spAutoFit/>
          </a:bodyPr>
          <a:lstStyle/>
          <a:p>
            <a:pPr marL="12700">
              <a:lnSpc>
                <a:spcPct val="100000"/>
              </a:lnSpc>
              <a:spcBef>
                <a:spcPts val="95"/>
              </a:spcBef>
            </a:pPr>
            <a:r>
              <a:rPr spc="-5" dirty="0"/>
              <a:t>Survey</a:t>
            </a:r>
            <a:r>
              <a:rPr spc="-35" dirty="0"/>
              <a:t> </a:t>
            </a:r>
            <a:r>
              <a:rPr spc="-5" dirty="0"/>
              <a:t>Paper</a:t>
            </a:r>
          </a:p>
        </p:txBody>
      </p:sp>
      <p:sp>
        <p:nvSpPr>
          <p:cNvPr id="3" name="object 3"/>
          <p:cNvSpPr txBox="1"/>
          <p:nvPr/>
        </p:nvSpPr>
        <p:spPr>
          <a:xfrm>
            <a:off x="487172" y="2190115"/>
            <a:ext cx="8872855" cy="3706143"/>
          </a:xfrm>
          <a:prstGeom prst="rect">
            <a:avLst/>
          </a:prstGeom>
        </p:spPr>
        <p:txBody>
          <a:bodyPr vert="horz" wrap="square" lIns="0" tIns="12700" rIns="0" bIns="0" rtlCol="0">
            <a:spAutoFit/>
          </a:bodyPr>
          <a:lstStyle/>
          <a:p>
            <a:pPr marL="12700" marR="5080">
              <a:lnSpc>
                <a:spcPct val="100000"/>
              </a:lnSpc>
              <a:spcBef>
                <a:spcPts val="100"/>
              </a:spcBef>
            </a:pPr>
            <a:r>
              <a:rPr lang="en-US" sz="2400" dirty="0">
                <a:latin typeface="Arial MT"/>
                <a:cs typeface="Arial MT"/>
              </a:rPr>
              <a:t>This paper provides a brief survey of the basic concepts and algorithms used for Machine Learning and its applications. We begin with a broader definition of machine learning and then introduce various learning modalities including supervised and unsupervised methods and deep learning paradigms. In the rest of the paper, we discuss applications of machine learning algorithms in various fields including pattern recognition, sensor networks, anomaly detection, Internet of Things (</a:t>
            </a:r>
            <a:r>
              <a:rPr lang="en-US" sz="2400" dirty="0" err="1">
                <a:latin typeface="Arial MT"/>
                <a:cs typeface="Arial MT"/>
              </a:rPr>
              <a:t>IoT</a:t>
            </a:r>
            <a:r>
              <a:rPr lang="en-US" sz="2400" dirty="0">
                <a:latin typeface="Arial MT"/>
                <a:cs typeface="Arial MT"/>
              </a:rPr>
              <a:t>) and health monitoring. In the final sections, we present some of the software tools and an extensive bibliography.</a:t>
            </a:r>
            <a:endParaRPr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2164" y="715518"/>
            <a:ext cx="2087245" cy="627380"/>
          </a:xfrm>
          <a:prstGeom prst="rect">
            <a:avLst/>
          </a:prstGeom>
        </p:spPr>
        <p:txBody>
          <a:bodyPr vert="horz" wrap="square" lIns="0" tIns="12065" rIns="0" bIns="0" rtlCol="0">
            <a:spAutoFit/>
          </a:bodyPr>
          <a:lstStyle/>
          <a:p>
            <a:pPr marL="12700">
              <a:lnSpc>
                <a:spcPct val="100000"/>
              </a:lnSpc>
              <a:spcBef>
                <a:spcPts val="95"/>
              </a:spcBef>
            </a:pPr>
            <a:r>
              <a:rPr spc="-5" dirty="0"/>
              <a:t>Methods</a:t>
            </a:r>
          </a:p>
        </p:txBody>
      </p:sp>
      <p:sp>
        <p:nvSpPr>
          <p:cNvPr id="5" name="Rectangle 4"/>
          <p:cNvSpPr/>
          <p:nvPr/>
        </p:nvSpPr>
        <p:spPr>
          <a:xfrm>
            <a:off x="838200" y="1905000"/>
            <a:ext cx="7543800" cy="4154984"/>
          </a:xfrm>
          <a:prstGeom prst="rect">
            <a:avLst/>
          </a:prstGeom>
        </p:spPr>
        <p:txBody>
          <a:bodyPr wrap="square">
            <a:spAutoFit/>
          </a:bodyPr>
          <a:lstStyle/>
          <a:p>
            <a:r>
              <a:rPr lang="en-US" sz="2400" b="1" dirty="0">
                <a:latin typeface="Times New Roman" pitchFamily="18" charset="0"/>
                <a:cs typeface="Times New Roman" pitchFamily="18" charset="0"/>
              </a:rPr>
              <a:t>Data Collection :</a:t>
            </a:r>
          </a:p>
          <a:p>
            <a:r>
              <a:rPr lang="en-US" sz="2400" dirty="0">
                <a:latin typeface="Times New Roman" pitchFamily="18" charset="0"/>
                <a:cs typeface="Times New Roman" pitchFamily="18" charset="0"/>
              </a:rPr>
              <a:t>The way toward get-together information relies upon the sort of undertaking, for a ML project, real time information is utilized. The informational index can be gathered from different sources like a document, data set, sensor and different sources and some free informational collections from web can be utilized.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and UCI </a:t>
            </a:r>
            <a:r>
              <a:rPr lang="en-US" sz="2400" dirty="0" err="1">
                <a:latin typeface="Times New Roman" pitchFamily="18" charset="0"/>
                <a:cs typeface="Times New Roman" pitchFamily="18" charset="0"/>
              </a:rPr>
              <a:t>Machinelearning</a:t>
            </a:r>
            <a:r>
              <a:rPr lang="en-US" sz="2400" dirty="0">
                <a:latin typeface="Times New Roman" pitchFamily="18" charset="0"/>
                <a:cs typeface="Times New Roman" pitchFamily="18" charset="0"/>
              </a:rPr>
              <a:t> Repository are the storehouses that are utilized the most for information assortment for Machine learning models.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is quite possibly the most visited sites that is utilized for gathering informational collections</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2164" y="715518"/>
            <a:ext cx="2087245" cy="627380"/>
          </a:xfrm>
          <a:prstGeom prst="rect">
            <a:avLst/>
          </a:prstGeom>
        </p:spPr>
        <p:txBody>
          <a:bodyPr vert="horz" wrap="square" lIns="0" tIns="12065" rIns="0" bIns="0" rtlCol="0">
            <a:spAutoFit/>
          </a:bodyPr>
          <a:lstStyle/>
          <a:p>
            <a:pPr marL="12700">
              <a:lnSpc>
                <a:spcPct val="100000"/>
              </a:lnSpc>
              <a:spcBef>
                <a:spcPts val="95"/>
              </a:spcBef>
            </a:pPr>
            <a:r>
              <a:rPr spc="-5" dirty="0"/>
              <a:t>Methods</a:t>
            </a:r>
          </a:p>
        </p:txBody>
      </p:sp>
      <p:sp>
        <p:nvSpPr>
          <p:cNvPr id="3" name="object 3"/>
          <p:cNvSpPr txBox="1"/>
          <p:nvPr/>
        </p:nvSpPr>
        <p:spPr>
          <a:xfrm>
            <a:off x="487172" y="1588389"/>
            <a:ext cx="8839200" cy="382156"/>
          </a:xfrm>
          <a:prstGeom prst="rect">
            <a:avLst/>
          </a:prstGeom>
        </p:spPr>
        <p:txBody>
          <a:bodyPr vert="horz" wrap="square" lIns="0" tIns="12700" rIns="0" bIns="0" rtlCol="0">
            <a:spAutoFit/>
          </a:bodyPr>
          <a:lstStyle/>
          <a:p>
            <a:pPr marL="355600" marR="5080" indent="-342900">
              <a:lnSpc>
                <a:spcPct val="100000"/>
              </a:lnSpc>
              <a:spcBef>
                <a:spcPts val="100"/>
              </a:spcBef>
            </a:pPr>
            <a:endParaRPr sz="2400" dirty="0">
              <a:latin typeface="Arial MT"/>
              <a:cs typeface="Arial MT"/>
            </a:endParaRPr>
          </a:p>
        </p:txBody>
      </p:sp>
      <p:sp>
        <p:nvSpPr>
          <p:cNvPr id="5" name="Rectangle 4"/>
          <p:cNvSpPr/>
          <p:nvPr/>
        </p:nvSpPr>
        <p:spPr>
          <a:xfrm>
            <a:off x="990600" y="1779467"/>
            <a:ext cx="8153400" cy="4893647"/>
          </a:xfrm>
          <a:prstGeom prst="rect">
            <a:avLst/>
          </a:prstGeom>
        </p:spPr>
        <p:txBody>
          <a:bodyPr wrap="square">
            <a:spAutoFit/>
          </a:bodyPr>
          <a:lstStyle/>
          <a:p>
            <a:r>
              <a:rPr lang="en-US" sz="2400" b="1" dirty="0">
                <a:latin typeface="Times New Roman" pitchFamily="18" charset="0"/>
                <a:cs typeface="Times New Roman" pitchFamily="18" charset="0"/>
              </a:rPr>
              <a:t>Pre-processing Information </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pre-processing is a cycle of cleaning the raw information i.e. the information is gathered in reality and is changed over to a perfect dataset. There are certain steps executed to change over the data into a little clean data collection and make it practical for examination, this piece of the interaction is called as information pre-processing. The greater part of this present reality information is chaotic, as:</a:t>
            </a:r>
          </a:p>
          <a:p>
            <a:r>
              <a:rPr lang="en-US" sz="2400" dirty="0">
                <a:latin typeface="Times New Roman" pitchFamily="18" charset="0"/>
                <a:cs typeface="Times New Roman" pitchFamily="18" charset="0"/>
              </a:rPr>
              <a:t> • Missing Data </a:t>
            </a:r>
          </a:p>
          <a:p>
            <a:r>
              <a:rPr lang="en-US" sz="2400" dirty="0">
                <a:latin typeface="Times New Roman" pitchFamily="18" charset="0"/>
                <a:cs typeface="Times New Roman" pitchFamily="18" charset="0"/>
              </a:rPr>
              <a:t> • Noisy Data</a:t>
            </a:r>
          </a:p>
          <a:p>
            <a:r>
              <a:rPr lang="en-US" sz="2400" dirty="0">
                <a:latin typeface="Times New Roman" pitchFamily="18" charset="0"/>
                <a:cs typeface="Times New Roman" pitchFamily="18" charset="0"/>
              </a:rPr>
              <a:t> • Conversion of Data </a:t>
            </a:r>
          </a:p>
          <a:p>
            <a:r>
              <a:rPr lang="en-US" sz="2400" dirty="0">
                <a:latin typeface="Times New Roman" pitchFamily="18" charset="0"/>
                <a:cs typeface="Times New Roman" pitchFamily="18" charset="0"/>
              </a:rPr>
              <a:t> • Ignoring the missing qualities </a:t>
            </a:r>
          </a:p>
          <a:p>
            <a:r>
              <a:rPr lang="en-US" sz="2400" dirty="0">
                <a:latin typeface="Times New Roman" pitchFamily="18" charset="0"/>
                <a:cs typeface="Times New Roman" pitchFamily="18" charset="0"/>
              </a:rPr>
              <a:t> • Filling the missing qualities</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6034">
              <a:lnSpc>
                <a:spcPct val="100000"/>
              </a:lnSpc>
              <a:spcBef>
                <a:spcPts val="95"/>
              </a:spcBef>
            </a:pPr>
            <a:r>
              <a:rPr spc="-5" dirty="0"/>
              <a:t>Methods</a:t>
            </a:r>
          </a:p>
        </p:txBody>
      </p:sp>
      <p:sp>
        <p:nvSpPr>
          <p:cNvPr id="6" name="Rectangle 5"/>
          <p:cNvSpPr/>
          <p:nvPr/>
        </p:nvSpPr>
        <p:spPr>
          <a:xfrm>
            <a:off x="1295400" y="1638300"/>
            <a:ext cx="7696200" cy="5632311"/>
          </a:xfrm>
          <a:prstGeom prst="rect">
            <a:avLst/>
          </a:prstGeom>
        </p:spPr>
        <p:txBody>
          <a:bodyPr wrap="square">
            <a:spAutoFit/>
          </a:bodyPr>
          <a:lstStyle/>
          <a:p>
            <a:r>
              <a:rPr lang="en-US" sz="2400" b="1" dirty="0">
                <a:latin typeface="Times New Roman" pitchFamily="18" charset="0"/>
                <a:cs typeface="Times New Roman" pitchFamily="18" charset="0"/>
              </a:rPr>
              <a:t>Model Selection</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Model selection model determination is the way toward choosing one last AI model from among an assortment of applicant AI models for a training dataset. model selection is a cycle that can be applied both across various kinds of models and across models of a similar sort arranged with various model hyper parameters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Train and Test data:</a:t>
            </a:r>
          </a:p>
          <a:p>
            <a:r>
              <a:rPr lang="en-US" sz="2400" b="1" i="1" dirty="0">
                <a:latin typeface="Times New Roman" pitchFamily="18" charset="0"/>
                <a:cs typeface="Times New Roman" pitchFamily="18" charset="0"/>
              </a:rPr>
              <a:t>Training set: </a:t>
            </a:r>
            <a:r>
              <a:rPr lang="en-US" sz="2400" dirty="0">
                <a:latin typeface="Times New Roman" pitchFamily="18" charset="0"/>
                <a:cs typeface="Times New Roman" pitchFamily="18" charset="0"/>
              </a:rPr>
              <a:t>The training set is the material through which the computer learns out how to deal with data. AI utilizes calculations to perform the training part. Training data set is utilized for learning and to fit the parameters of the classifier. </a:t>
            </a:r>
            <a:r>
              <a:rPr lang="en-US" sz="2400" b="1" i="1" dirty="0">
                <a:latin typeface="Times New Roman" pitchFamily="18" charset="0"/>
                <a:cs typeface="Times New Roman" pitchFamily="18" charset="0"/>
              </a:rPr>
              <a:t>Test set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 set of unseen data utilized uniquely to evaluate the performance of a completely indicated classifier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6735" y="695960"/>
            <a:ext cx="2340610" cy="627380"/>
          </a:xfrm>
          <a:prstGeom prst="rect">
            <a:avLst/>
          </a:prstGeom>
        </p:spPr>
        <p:txBody>
          <a:bodyPr vert="horz" wrap="square" lIns="0" tIns="12065" rIns="0" bIns="0" rtlCol="0">
            <a:spAutoFit/>
          </a:bodyPr>
          <a:lstStyle/>
          <a:p>
            <a:pPr marL="12700">
              <a:lnSpc>
                <a:spcPct val="100000"/>
              </a:lnSpc>
              <a:spcBef>
                <a:spcPts val="95"/>
              </a:spcBef>
            </a:pPr>
            <a:r>
              <a:rPr dirty="0">
                <a:solidFill>
                  <a:srgbClr val="FF0000"/>
                </a:solidFill>
              </a:rPr>
              <a:t>D</a:t>
            </a:r>
            <a:r>
              <a:rPr spc="-5" dirty="0">
                <a:solidFill>
                  <a:srgbClr val="FF0000"/>
                </a:solidFill>
              </a:rPr>
              <a:t>e</a:t>
            </a:r>
            <a:r>
              <a:rPr dirty="0">
                <a:solidFill>
                  <a:srgbClr val="FF0000"/>
                </a:solidFill>
              </a:rPr>
              <a:t>-</a:t>
            </a:r>
            <a:r>
              <a:rPr spc="-5" dirty="0">
                <a:solidFill>
                  <a:srgbClr val="FF0000"/>
                </a:solidFill>
              </a:rPr>
              <a:t>m</a:t>
            </a:r>
            <a:r>
              <a:rPr dirty="0">
                <a:solidFill>
                  <a:srgbClr val="FF0000"/>
                </a:solidFill>
              </a:rPr>
              <a:t>e</a:t>
            </a:r>
            <a:r>
              <a:rPr spc="-5" dirty="0">
                <a:solidFill>
                  <a:srgbClr val="FF0000"/>
                </a:solidFill>
              </a:rPr>
              <a:t>rits</a:t>
            </a:r>
          </a:p>
        </p:txBody>
      </p:sp>
      <p:grpSp>
        <p:nvGrpSpPr>
          <p:cNvPr id="3" name="object 3"/>
          <p:cNvGrpSpPr/>
          <p:nvPr/>
        </p:nvGrpSpPr>
        <p:grpSpPr>
          <a:xfrm>
            <a:off x="-4572" y="6899149"/>
            <a:ext cx="10069195" cy="765175"/>
            <a:chOff x="-4572" y="6899149"/>
            <a:chExt cx="10069195" cy="765175"/>
          </a:xfrm>
        </p:grpSpPr>
        <p:sp>
          <p:nvSpPr>
            <p:cNvPr id="4" name="object 4"/>
            <p:cNvSpPr/>
            <p:nvPr/>
          </p:nvSpPr>
          <p:spPr>
            <a:xfrm>
              <a:off x="0" y="6903721"/>
              <a:ext cx="10058400" cy="754380"/>
            </a:xfrm>
            <a:custGeom>
              <a:avLst/>
              <a:gdLst/>
              <a:ahLst/>
              <a:cxnLst/>
              <a:rect l="l" t="t" r="r" b="b"/>
              <a:pathLst>
                <a:path w="10058400" h="754379">
                  <a:moveTo>
                    <a:pt x="10058400" y="0"/>
                  </a:moveTo>
                  <a:lnTo>
                    <a:pt x="0" y="0"/>
                  </a:lnTo>
                  <a:lnTo>
                    <a:pt x="0" y="754380"/>
                  </a:lnTo>
                  <a:lnTo>
                    <a:pt x="10058400" y="754380"/>
                  </a:lnTo>
                  <a:lnTo>
                    <a:pt x="10058400" y="0"/>
                  </a:lnTo>
                  <a:close/>
                </a:path>
              </a:pathLst>
            </a:custGeom>
            <a:solidFill>
              <a:srgbClr val="0099FF"/>
            </a:solidFill>
          </p:spPr>
          <p:txBody>
            <a:bodyPr wrap="square" lIns="0" tIns="0" rIns="0" bIns="0" rtlCol="0"/>
            <a:lstStyle/>
            <a:p>
              <a:endParaRPr/>
            </a:p>
          </p:txBody>
        </p:sp>
        <p:sp>
          <p:nvSpPr>
            <p:cNvPr id="5" name="object 5"/>
            <p:cNvSpPr/>
            <p:nvPr/>
          </p:nvSpPr>
          <p:spPr>
            <a:xfrm>
              <a:off x="761" y="6904483"/>
              <a:ext cx="10058400" cy="754380"/>
            </a:xfrm>
            <a:custGeom>
              <a:avLst/>
              <a:gdLst/>
              <a:ahLst/>
              <a:cxnLst/>
              <a:rect l="l" t="t" r="r" b="b"/>
              <a:pathLst>
                <a:path w="10058400" h="754379">
                  <a:moveTo>
                    <a:pt x="0" y="754379"/>
                  </a:moveTo>
                  <a:lnTo>
                    <a:pt x="10058400" y="754379"/>
                  </a:lnTo>
                  <a:lnTo>
                    <a:pt x="10058400" y="0"/>
                  </a:lnTo>
                  <a:lnTo>
                    <a:pt x="0" y="0"/>
                  </a:lnTo>
                  <a:lnTo>
                    <a:pt x="0" y="754379"/>
                  </a:lnTo>
                  <a:close/>
                </a:path>
              </a:pathLst>
            </a:custGeom>
            <a:ln w="10668">
              <a:solidFill>
                <a:srgbClr val="0099FF"/>
              </a:solidFill>
            </a:ln>
          </p:spPr>
          <p:txBody>
            <a:bodyPr wrap="square" lIns="0" tIns="0" rIns="0" bIns="0" rtlCol="0"/>
            <a:lstStyle/>
            <a:p>
              <a:endParaRPr/>
            </a:p>
          </p:txBody>
        </p:sp>
      </p:grpSp>
      <p:sp>
        <p:nvSpPr>
          <p:cNvPr id="6" name="object 6"/>
          <p:cNvSpPr txBox="1"/>
          <p:nvPr/>
        </p:nvSpPr>
        <p:spPr>
          <a:xfrm>
            <a:off x="927303" y="2361692"/>
            <a:ext cx="7231380" cy="3716146"/>
          </a:xfrm>
          <a:prstGeom prst="rect">
            <a:avLst/>
          </a:prstGeom>
        </p:spPr>
        <p:txBody>
          <a:bodyPr vert="horz" wrap="square" lIns="0" tIns="31750" rIns="0" bIns="0" rtlCol="0">
            <a:spAutoFit/>
          </a:bodyPr>
          <a:lstStyle/>
          <a:p>
            <a:pPr marL="12700" marR="5080">
              <a:lnSpc>
                <a:spcPct val="95300"/>
              </a:lnSpc>
              <a:spcBef>
                <a:spcPts val="250"/>
              </a:spcBef>
              <a:buSzPct val="92857"/>
              <a:buFont typeface="Wingdings"/>
              <a:buChar char=""/>
              <a:tabLst>
                <a:tab pos="285750" algn="l"/>
              </a:tabLst>
            </a:pPr>
            <a:r>
              <a:rPr lang="en-US" sz="2800" dirty="0">
                <a:latin typeface="Trebuchet MS"/>
                <a:cs typeface="Trebuchet MS"/>
              </a:rPr>
              <a:t>Many ML algorithms might take more time than you think. Even if it’s the best algorithm it might sometimes surprise you. If your data is large and advanced, the system will take time. This may sometimes cause the consumption of more CPU power. Even with GPUs alongside, it sometimes becomes hectic. Also, the data might use more than the allotted space.</a:t>
            </a:r>
            <a:endParaRPr sz="2800" dirty="0">
              <a:latin typeface="Trebuchet MS"/>
              <a:cs typeface="Trebuchet MS"/>
            </a:endParaRPr>
          </a:p>
        </p:txBody>
      </p:sp>
      <p:pic>
        <p:nvPicPr>
          <p:cNvPr id="7" name="object 7"/>
          <p:cNvPicPr/>
          <p:nvPr/>
        </p:nvPicPr>
        <p:blipFill>
          <a:blip r:embed="rId2" cstate="print"/>
          <a:stretch>
            <a:fillRect/>
          </a:stretch>
        </p:blipFill>
        <p:spPr>
          <a:xfrm>
            <a:off x="0" y="359663"/>
            <a:ext cx="9921239" cy="345948"/>
          </a:xfrm>
          <a:prstGeom prst="rect">
            <a:avLst/>
          </a:prstGeom>
        </p:spPr>
      </p:pic>
      <p:sp>
        <p:nvSpPr>
          <p:cNvPr id="8" name="object 8"/>
          <p:cNvSpPr txBox="1"/>
          <p:nvPr/>
        </p:nvSpPr>
        <p:spPr>
          <a:xfrm>
            <a:off x="88798" y="6978580"/>
            <a:ext cx="4285615" cy="594995"/>
          </a:xfrm>
          <a:prstGeom prst="rect">
            <a:avLst/>
          </a:prstGeom>
        </p:spPr>
        <p:txBody>
          <a:bodyPr vert="horz" wrap="square" lIns="0" tIns="78105" rIns="0" bIns="0" rtlCol="0">
            <a:spAutoFit/>
          </a:bodyPr>
          <a:lstStyle/>
          <a:p>
            <a:pPr marL="12700">
              <a:lnSpc>
                <a:spcPct val="100000"/>
              </a:lnSpc>
              <a:spcBef>
                <a:spcPts val="615"/>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605"/>
              </a:spcBef>
            </a:pPr>
            <a:r>
              <a:rPr sz="1500" spc="-15" dirty="0">
                <a:solidFill>
                  <a:srgbClr val="000099"/>
                </a:solidFill>
                <a:latin typeface="Arial MT"/>
                <a:cs typeface="Arial MT"/>
              </a:rPr>
              <a:t>Velammal</a:t>
            </a:r>
            <a:r>
              <a:rPr sz="1500" spc="85" dirty="0">
                <a:solidFill>
                  <a:srgbClr val="000099"/>
                </a:solidFill>
                <a:latin typeface="Arial MT"/>
                <a:cs typeface="Arial MT"/>
              </a:rPr>
              <a:t> </a:t>
            </a:r>
            <a:r>
              <a:rPr sz="1500" spc="5" dirty="0">
                <a:solidFill>
                  <a:srgbClr val="000099"/>
                </a:solidFill>
                <a:latin typeface="Arial MT"/>
                <a:cs typeface="Arial MT"/>
              </a:rPr>
              <a:t>College</a:t>
            </a:r>
            <a:r>
              <a:rPr sz="1500" spc="45" dirty="0">
                <a:solidFill>
                  <a:srgbClr val="000099"/>
                </a:solidFill>
                <a:latin typeface="Arial MT"/>
                <a:cs typeface="Arial MT"/>
              </a:rPr>
              <a:t> </a:t>
            </a:r>
            <a:r>
              <a:rPr sz="1500" spc="5" dirty="0">
                <a:solidFill>
                  <a:srgbClr val="000099"/>
                </a:solidFill>
                <a:latin typeface="Arial MT"/>
                <a:cs typeface="Arial MT"/>
              </a:rPr>
              <a:t>of</a:t>
            </a:r>
            <a:r>
              <a:rPr sz="1500" spc="20" dirty="0">
                <a:solidFill>
                  <a:srgbClr val="000099"/>
                </a:solidFill>
                <a:latin typeface="Arial MT"/>
                <a:cs typeface="Arial MT"/>
              </a:rPr>
              <a:t> </a:t>
            </a:r>
            <a:r>
              <a:rPr sz="1500" spc="10" dirty="0">
                <a:solidFill>
                  <a:srgbClr val="000099"/>
                </a:solidFill>
                <a:latin typeface="Arial MT"/>
                <a:cs typeface="Arial MT"/>
              </a:rPr>
              <a:t>Engineering </a:t>
            </a:r>
            <a:r>
              <a:rPr sz="1500" spc="5" dirty="0">
                <a:solidFill>
                  <a:srgbClr val="000099"/>
                </a:solidFill>
                <a:latin typeface="Arial MT"/>
                <a:cs typeface="Arial MT"/>
              </a:rPr>
              <a:t>and</a:t>
            </a:r>
            <a:r>
              <a:rPr sz="1500" spc="-10" dirty="0">
                <a:solidFill>
                  <a:srgbClr val="000099"/>
                </a:solidFill>
                <a:latin typeface="Arial MT"/>
                <a:cs typeface="Arial MT"/>
              </a:rPr>
              <a:t> </a:t>
            </a:r>
            <a:r>
              <a:rPr sz="1500" spc="-20" dirty="0">
                <a:solidFill>
                  <a:srgbClr val="000099"/>
                </a:solidFill>
                <a:latin typeface="Arial MT"/>
                <a:cs typeface="Arial MT"/>
              </a:rPr>
              <a:t>Technology</a:t>
            </a:r>
            <a:endParaRPr sz="15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8387" y="634110"/>
            <a:ext cx="7599045"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FF0000"/>
                </a:solidFill>
              </a:rPr>
              <a:t>Hardware</a:t>
            </a:r>
            <a:r>
              <a:rPr sz="3500" spc="25" dirty="0">
                <a:solidFill>
                  <a:srgbClr val="FF0000"/>
                </a:solidFill>
              </a:rPr>
              <a:t> </a:t>
            </a:r>
            <a:r>
              <a:rPr sz="3500" dirty="0">
                <a:solidFill>
                  <a:srgbClr val="FF0000"/>
                </a:solidFill>
              </a:rPr>
              <a:t>&amp;</a:t>
            </a:r>
            <a:r>
              <a:rPr sz="3500" spc="-25" dirty="0">
                <a:solidFill>
                  <a:srgbClr val="FF0000"/>
                </a:solidFill>
              </a:rPr>
              <a:t> </a:t>
            </a:r>
            <a:r>
              <a:rPr sz="3500" dirty="0">
                <a:solidFill>
                  <a:srgbClr val="FF0000"/>
                </a:solidFill>
              </a:rPr>
              <a:t>Software Requirements</a:t>
            </a:r>
            <a:endParaRPr sz="3500"/>
          </a:p>
        </p:txBody>
      </p:sp>
      <p:sp>
        <p:nvSpPr>
          <p:cNvPr id="3" name="object 3"/>
          <p:cNvSpPr txBox="1"/>
          <p:nvPr/>
        </p:nvSpPr>
        <p:spPr>
          <a:xfrm>
            <a:off x="472846" y="1468628"/>
            <a:ext cx="8402320" cy="1218539"/>
          </a:xfrm>
          <a:prstGeom prst="rect">
            <a:avLst/>
          </a:prstGeom>
        </p:spPr>
        <p:txBody>
          <a:bodyPr vert="horz" wrap="square" lIns="0" tIns="12700" rIns="0" bIns="0" rtlCol="0">
            <a:spAutoFit/>
          </a:bodyPr>
          <a:lstStyle/>
          <a:p>
            <a:pPr marL="390525" indent="-378460">
              <a:lnSpc>
                <a:spcPct val="100000"/>
              </a:lnSpc>
              <a:spcBef>
                <a:spcPts val="100"/>
              </a:spcBef>
              <a:buFont typeface="Arial MT"/>
              <a:buChar char="•"/>
              <a:tabLst>
                <a:tab pos="390525" algn="l"/>
                <a:tab pos="391160" algn="l"/>
              </a:tabLst>
            </a:pPr>
            <a:r>
              <a:rPr sz="1750" b="1" u="heavy" dirty="0">
                <a:solidFill>
                  <a:srgbClr val="FF0000"/>
                </a:solidFill>
                <a:uFill>
                  <a:solidFill>
                    <a:srgbClr val="FF0000"/>
                  </a:solidFill>
                </a:uFill>
                <a:latin typeface="Arial"/>
                <a:cs typeface="Arial"/>
              </a:rPr>
              <a:t>Software</a:t>
            </a:r>
            <a:r>
              <a:rPr sz="1750" b="1" u="heavy" spc="-15" dirty="0">
                <a:solidFill>
                  <a:srgbClr val="FF0000"/>
                </a:solidFill>
                <a:uFill>
                  <a:solidFill>
                    <a:srgbClr val="FF0000"/>
                  </a:solidFill>
                </a:uFill>
                <a:latin typeface="Arial"/>
                <a:cs typeface="Arial"/>
              </a:rPr>
              <a:t> </a:t>
            </a:r>
            <a:r>
              <a:rPr sz="1750" b="1" u="heavy" spc="-5" dirty="0">
                <a:solidFill>
                  <a:srgbClr val="FF0000"/>
                </a:solidFill>
                <a:uFill>
                  <a:solidFill>
                    <a:srgbClr val="FF0000"/>
                  </a:solidFill>
                </a:uFill>
                <a:latin typeface="Arial"/>
                <a:cs typeface="Arial"/>
              </a:rPr>
              <a:t>Required</a:t>
            </a:r>
            <a:r>
              <a:rPr sz="1750" b="1" spc="-5" dirty="0">
                <a:solidFill>
                  <a:srgbClr val="FF0000"/>
                </a:solidFill>
                <a:latin typeface="Arial"/>
                <a:cs typeface="Arial"/>
              </a:rPr>
              <a:t> </a:t>
            </a:r>
            <a:r>
              <a:rPr sz="1750" b="1" dirty="0">
                <a:solidFill>
                  <a:srgbClr val="FF0000"/>
                </a:solidFill>
                <a:latin typeface="Arial"/>
                <a:cs typeface="Arial"/>
              </a:rPr>
              <a:t>:</a:t>
            </a:r>
            <a:r>
              <a:rPr sz="1750" b="1" spc="20" dirty="0">
                <a:solidFill>
                  <a:srgbClr val="FF0000"/>
                </a:solidFill>
                <a:latin typeface="Arial"/>
                <a:cs typeface="Arial"/>
              </a:rPr>
              <a:t> </a:t>
            </a:r>
            <a:r>
              <a:rPr lang="en-IN" sz="1750" spc="5" dirty="0">
                <a:solidFill>
                  <a:srgbClr val="0000FF"/>
                </a:solidFill>
                <a:latin typeface="Arial MT"/>
                <a:cs typeface="Arial"/>
              </a:rPr>
              <a:t>Google cloud </a:t>
            </a:r>
            <a:r>
              <a:rPr lang="en-IN" sz="1750" spc="5" dirty="0" err="1">
                <a:solidFill>
                  <a:srgbClr val="0000FF"/>
                </a:solidFill>
                <a:latin typeface="Arial MT"/>
                <a:cs typeface="Arial"/>
              </a:rPr>
              <a:t>platform,mlpack,BigML,PyTorch</a:t>
            </a:r>
            <a:endParaRPr sz="1750" dirty="0">
              <a:latin typeface="Arial MT"/>
              <a:cs typeface="Arial MT"/>
            </a:endParaRPr>
          </a:p>
          <a:p>
            <a:pPr>
              <a:lnSpc>
                <a:spcPct val="100000"/>
              </a:lnSpc>
              <a:spcBef>
                <a:spcPts val="10"/>
              </a:spcBef>
              <a:buClr>
                <a:srgbClr val="FF0000"/>
              </a:buClr>
              <a:buFont typeface="Arial MT"/>
              <a:buChar char="•"/>
            </a:pPr>
            <a:endParaRPr sz="2550" dirty="0">
              <a:latin typeface="Arial MT"/>
              <a:cs typeface="Arial MT"/>
            </a:endParaRPr>
          </a:p>
          <a:p>
            <a:pPr marL="390525" marR="5080" indent="-378460">
              <a:lnSpc>
                <a:spcPct val="100600"/>
              </a:lnSpc>
              <a:buFont typeface="Arial MT"/>
              <a:buChar char="•"/>
              <a:tabLst>
                <a:tab pos="390525" algn="l"/>
                <a:tab pos="391160" algn="l"/>
              </a:tabLst>
            </a:pPr>
            <a:r>
              <a:rPr sz="1750" b="1" u="heavy" spc="-5" dirty="0">
                <a:solidFill>
                  <a:srgbClr val="FF0000"/>
                </a:solidFill>
                <a:uFill>
                  <a:solidFill>
                    <a:srgbClr val="FF0000"/>
                  </a:solidFill>
                </a:uFill>
                <a:latin typeface="Arial"/>
                <a:cs typeface="Arial"/>
              </a:rPr>
              <a:t>System</a:t>
            </a:r>
            <a:r>
              <a:rPr sz="1750" b="1" u="heavy" spc="15" dirty="0">
                <a:solidFill>
                  <a:srgbClr val="FF0000"/>
                </a:solidFill>
                <a:uFill>
                  <a:solidFill>
                    <a:srgbClr val="FF0000"/>
                  </a:solidFill>
                </a:uFill>
                <a:latin typeface="Arial"/>
                <a:cs typeface="Arial"/>
              </a:rPr>
              <a:t> </a:t>
            </a:r>
            <a:r>
              <a:rPr sz="1750" b="1" u="heavy" spc="-5" dirty="0">
                <a:solidFill>
                  <a:srgbClr val="FF0000"/>
                </a:solidFill>
                <a:uFill>
                  <a:solidFill>
                    <a:srgbClr val="FF0000"/>
                  </a:solidFill>
                </a:uFill>
                <a:latin typeface="Arial"/>
                <a:cs typeface="Arial"/>
              </a:rPr>
              <a:t>Required</a:t>
            </a:r>
            <a:r>
              <a:rPr sz="1750" b="1" u="heavy" spc="70" dirty="0">
                <a:solidFill>
                  <a:srgbClr val="FF0000"/>
                </a:solidFill>
                <a:uFill>
                  <a:solidFill>
                    <a:srgbClr val="FF0000"/>
                  </a:solidFill>
                </a:uFill>
                <a:latin typeface="Arial"/>
                <a:cs typeface="Arial"/>
              </a:rPr>
              <a:t> </a:t>
            </a:r>
            <a:r>
              <a:rPr sz="1750" b="1" dirty="0">
                <a:solidFill>
                  <a:srgbClr val="FF0000"/>
                </a:solidFill>
                <a:latin typeface="Arial"/>
                <a:cs typeface="Arial"/>
              </a:rPr>
              <a:t>:</a:t>
            </a:r>
            <a:r>
              <a:rPr sz="1750" b="1" spc="20" dirty="0">
                <a:solidFill>
                  <a:srgbClr val="FF0000"/>
                </a:solidFill>
                <a:latin typeface="Arial"/>
                <a:cs typeface="Arial"/>
              </a:rPr>
              <a:t> </a:t>
            </a:r>
            <a:r>
              <a:rPr sz="1750" dirty="0">
                <a:solidFill>
                  <a:srgbClr val="0000FF"/>
                </a:solidFill>
                <a:latin typeface="Arial MT"/>
                <a:cs typeface="Arial MT"/>
              </a:rPr>
              <a:t>8GB</a:t>
            </a:r>
            <a:r>
              <a:rPr sz="1750" spc="20" dirty="0">
                <a:solidFill>
                  <a:srgbClr val="0000FF"/>
                </a:solidFill>
                <a:latin typeface="Arial MT"/>
                <a:cs typeface="Arial MT"/>
              </a:rPr>
              <a:t> </a:t>
            </a:r>
            <a:r>
              <a:rPr sz="1750" spc="-5" dirty="0">
                <a:solidFill>
                  <a:srgbClr val="0000FF"/>
                </a:solidFill>
                <a:latin typeface="Arial MT"/>
                <a:cs typeface="Arial MT"/>
              </a:rPr>
              <a:t>RAM,</a:t>
            </a:r>
            <a:r>
              <a:rPr sz="1750" spc="30" dirty="0">
                <a:solidFill>
                  <a:srgbClr val="0000FF"/>
                </a:solidFill>
                <a:latin typeface="Arial MT"/>
                <a:cs typeface="Arial MT"/>
              </a:rPr>
              <a:t> </a:t>
            </a:r>
            <a:r>
              <a:rPr sz="1750" dirty="0">
                <a:solidFill>
                  <a:srgbClr val="0000FF"/>
                </a:solidFill>
                <a:latin typeface="Arial MT"/>
                <a:cs typeface="Arial MT"/>
              </a:rPr>
              <a:t>Intel</a:t>
            </a:r>
            <a:r>
              <a:rPr sz="1750" spc="30" dirty="0">
                <a:solidFill>
                  <a:srgbClr val="0000FF"/>
                </a:solidFill>
                <a:latin typeface="Arial MT"/>
                <a:cs typeface="Arial MT"/>
              </a:rPr>
              <a:t> </a:t>
            </a:r>
            <a:r>
              <a:rPr sz="1750" spc="-5" dirty="0">
                <a:solidFill>
                  <a:srgbClr val="0000FF"/>
                </a:solidFill>
                <a:latin typeface="Arial MT"/>
                <a:cs typeface="Arial MT"/>
              </a:rPr>
              <a:t>Core</a:t>
            </a:r>
            <a:r>
              <a:rPr sz="1750" spc="50" dirty="0">
                <a:solidFill>
                  <a:srgbClr val="0000FF"/>
                </a:solidFill>
                <a:latin typeface="Arial MT"/>
                <a:cs typeface="Arial MT"/>
              </a:rPr>
              <a:t> </a:t>
            </a:r>
            <a:r>
              <a:rPr sz="1750" spc="-5" dirty="0">
                <a:solidFill>
                  <a:srgbClr val="0000FF"/>
                </a:solidFill>
                <a:latin typeface="Arial MT"/>
                <a:cs typeface="Arial MT"/>
              </a:rPr>
              <a:t>i3,</a:t>
            </a:r>
            <a:r>
              <a:rPr sz="1750" spc="15" dirty="0">
                <a:solidFill>
                  <a:srgbClr val="0000FF"/>
                </a:solidFill>
                <a:latin typeface="Arial MT"/>
                <a:cs typeface="Arial MT"/>
              </a:rPr>
              <a:t> </a:t>
            </a:r>
            <a:r>
              <a:rPr sz="1750" spc="-5" dirty="0">
                <a:solidFill>
                  <a:srgbClr val="0000FF"/>
                </a:solidFill>
                <a:latin typeface="Arial MT"/>
                <a:cs typeface="Arial MT"/>
              </a:rPr>
              <a:t>OS-Windows/Linux/MAC,</a:t>
            </a:r>
            <a:r>
              <a:rPr sz="1750" spc="35" dirty="0">
                <a:solidFill>
                  <a:srgbClr val="0000FF"/>
                </a:solidFill>
                <a:latin typeface="Arial MT"/>
                <a:cs typeface="Arial MT"/>
              </a:rPr>
              <a:t> </a:t>
            </a:r>
            <a:r>
              <a:rPr sz="1750" spc="-5" dirty="0">
                <a:solidFill>
                  <a:srgbClr val="0000FF"/>
                </a:solidFill>
                <a:latin typeface="Arial MT"/>
                <a:cs typeface="Arial MT"/>
              </a:rPr>
              <a:t>Laptop</a:t>
            </a:r>
            <a:r>
              <a:rPr sz="1750" spc="50" dirty="0">
                <a:solidFill>
                  <a:srgbClr val="0000FF"/>
                </a:solidFill>
                <a:latin typeface="Arial MT"/>
                <a:cs typeface="Arial MT"/>
              </a:rPr>
              <a:t> </a:t>
            </a:r>
            <a:r>
              <a:rPr sz="1750" dirty="0">
                <a:solidFill>
                  <a:srgbClr val="0000FF"/>
                </a:solidFill>
                <a:latin typeface="Arial MT"/>
                <a:cs typeface="Arial MT"/>
              </a:rPr>
              <a:t>or </a:t>
            </a:r>
            <a:r>
              <a:rPr sz="1750" spc="-470" dirty="0">
                <a:solidFill>
                  <a:srgbClr val="0000FF"/>
                </a:solidFill>
                <a:latin typeface="Arial MT"/>
                <a:cs typeface="Arial MT"/>
              </a:rPr>
              <a:t> </a:t>
            </a:r>
            <a:r>
              <a:rPr sz="1750" spc="-5" dirty="0">
                <a:solidFill>
                  <a:srgbClr val="0000FF"/>
                </a:solidFill>
                <a:latin typeface="Arial MT"/>
                <a:cs typeface="Arial MT"/>
              </a:rPr>
              <a:t>Desktop</a:t>
            </a:r>
            <a:endParaRPr sz="1750" dirty="0">
              <a:latin typeface="Arial MT"/>
              <a:cs typeface="Arial MT"/>
            </a:endParaRPr>
          </a:p>
        </p:txBody>
      </p:sp>
      <p:grpSp>
        <p:nvGrpSpPr>
          <p:cNvPr id="4" name="object 4"/>
          <p:cNvGrpSpPr/>
          <p:nvPr/>
        </p:nvGrpSpPr>
        <p:grpSpPr>
          <a:xfrm>
            <a:off x="-4572" y="6899149"/>
            <a:ext cx="10069195" cy="765175"/>
            <a:chOff x="-4572" y="6899149"/>
            <a:chExt cx="10069195" cy="765175"/>
          </a:xfrm>
        </p:grpSpPr>
        <p:sp>
          <p:nvSpPr>
            <p:cNvPr id="5" name="object 5"/>
            <p:cNvSpPr/>
            <p:nvPr/>
          </p:nvSpPr>
          <p:spPr>
            <a:xfrm>
              <a:off x="0" y="6903721"/>
              <a:ext cx="10058400" cy="754380"/>
            </a:xfrm>
            <a:custGeom>
              <a:avLst/>
              <a:gdLst/>
              <a:ahLst/>
              <a:cxnLst/>
              <a:rect l="l" t="t" r="r" b="b"/>
              <a:pathLst>
                <a:path w="10058400" h="754379">
                  <a:moveTo>
                    <a:pt x="10058400" y="0"/>
                  </a:moveTo>
                  <a:lnTo>
                    <a:pt x="0" y="0"/>
                  </a:lnTo>
                  <a:lnTo>
                    <a:pt x="0" y="754380"/>
                  </a:lnTo>
                  <a:lnTo>
                    <a:pt x="10058400" y="754380"/>
                  </a:lnTo>
                  <a:lnTo>
                    <a:pt x="10058400" y="0"/>
                  </a:lnTo>
                  <a:close/>
                </a:path>
              </a:pathLst>
            </a:custGeom>
            <a:solidFill>
              <a:srgbClr val="0099FF"/>
            </a:solidFill>
          </p:spPr>
          <p:txBody>
            <a:bodyPr wrap="square" lIns="0" tIns="0" rIns="0" bIns="0" rtlCol="0"/>
            <a:lstStyle/>
            <a:p>
              <a:endParaRPr/>
            </a:p>
          </p:txBody>
        </p:sp>
        <p:sp>
          <p:nvSpPr>
            <p:cNvPr id="6" name="object 6"/>
            <p:cNvSpPr/>
            <p:nvPr/>
          </p:nvSpPr>
          <p:spPr>
            <a:xfrm>
              <a:off x="761" y="6904483"/>
              <a:ext cx="10058400" cy="754380"/>
            </a:xfrm>
            <a:custGeom>
              <a:avLst/>
              <a:gdLst/>
              <a:ahLst/>
              <a:cxnLst/>
              <a:rect l="l" t="t" r="r" b="b"/>
              <a:pathLst>
                <a:path w="10058400" h="754379">
                  <a:moveTo>
                    <a:pt x="0" y="754379"/>
                  </a:moveTo>
                  <a:lnTo>
                    <a:pt x="10058400" y="754379"/>
                  </a:lnTo>
                  <a:lnTo>
                    <a:pt x="10058400" y="0"/>
                  </a:lnTo>
                  <a:lnTo>
                    <a:pt x="0" y="0"/>
                  </a:lnTo>
                  <a:lnTo>
                    <a:pt x="0" y="754379"/>
                  </a:lnTo>
                  <a:close/>
                </a:path>
              </a:pathLst>
            </a:custGeom>
            <a:ln w="10668">
              <a:solidFill>
                <a:srgbClr val="0099FF"/>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359663"/>
            <a:ext cx="10058399" cy="345948"/>
          </a:xfrm>
          <a:prstGeom prst="rect">
            <a:avLst/>
          </a:prstGeom>
        </p:spPr>
      </p:pic>
      <p:sp>
        <p:nvSpPr>
          <p:cNvPr id="8" name="object 8"/>
          <p:cNvSpPr txBox="1"/>
          <p:nvPr/>
        </p:nvSpPr>
        <p:spPr>
          <a:xfrm>
            <a:off x="88798" y="7041286"/>
            <a:ext cx="3958590" cy="449580"/>
          </a:xfrm>
          <a:prstGeom prst="rect">
            <a:avLst/>
          </a:prstGeom>
        </p:spPr>
        <p:txBody>
          <a:bodyPr vert="horz" wrap="square" lIns="0" tIns="26034" rIns="0" bIns="0" rtlCol="0">
            <a:spAutoFit/>
          </a:bodyPr>
          <a:lstStyle/>
          <a:p>
            <a:pPr marL="12700">
              <a:lnSpc>
                <a:spcPct val="100000"/>
              </a:lnSpc>
              <a:spcBef>
                <a:spcPts val="204"/>
              </a:spcBef>
            </a:pPr>
            <a:r>
              <a:rPr sz="1300" b="1" spc="-5" dirty="0">
                <a:solidFill>
                  <a:srgbClr val="000099"/>
                </a:solidFill>
                <a:latin typeface="Arial"/>
                <a:cs typeface="Arial"/>
              </a:rPr>
              <a:t>Department</a:t>
            </a:r>
            <a:r>
              <a:rPr sz="1300" b="1" spc="60" dirty="0">
                <a:solidFill>
                  <a:srgbClr val="000099"/>
                </a:solidFill>
                <a:latin typeface="Arial"/>
                <a:cs typeface="Arial"/>
              </a:rPr>
              <a:t> </a:t>
            </a:r>
            <a:r>
              <a:rPr sz="1300" b="1" spc="-5" dirty="0">
                <a:solidFill>
                  <a:srgbClr val="000099"/>
                </a:solidFill>
                <a:latin typeface="Arial"/>
                <a:cs typeface="Arial"/>
              </a:rPr>
              <a:t>of</a:t>
            </a:r>
            <a:r>
              <a:rPr sz="1300" b="1" spc="10" dirty="0">
                <a:solidFill>
                  <a:srgbClr val="000099"/>
                </a:solidFill>
                <a:latin typeface="Arial"/>
                <a:cs typeface="Arial"/>
              </a:rPr>
              <a:t> </a:t>
            </a:r>
            <a:r>
              <a:rPr sz="1300" b="1" spc="5" dirty="0">
                <a:solidFill>
                  <a:srgbClr val="000099"/>
                </a:solidFill>
                <a:latin typeface="Arial"/>
                <a:cs typeface="Arial"/>
              </a:rPr>
              <a:t>Information</a:t>
            </a:r>
            <a:r>
              <a:rPr sz="1300" b="1" spc="45"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a:p>
            <a:pPr marL="12700">
              <a:lnSpc>
                <a:spcPct val="100000"/>
              </a:lnSpc>
              <a:spcBef>
                <a:spcPts val="110"/>
              </a:spcBef>
            </a:pPr>
            <a:r>
              <a:rPr sz="1300" b="1" spc="-15" dirty="0">
                <a:solidFill>
                  <a:srgbClr val="000099"/>
                </a:solidFill>
                <a:latin typeface="Arial"/>
                <a:cs typeface="Arial"/>
              </a:rPr>
              <a:t>Velammal </a:t>
            </a:r>
            <a:r>
              <a:rPr sz="1300" b="1" spc="-5" dirty="0">
                <a:solidFill>
                  <a:srgbClr val="000099"/>
                </a:solidFill>
                <a:latin typeface="Arial"/>
                <a:cs typeface="Arial"/>
              </a:rPr>
              <a:t>College</a:t>
            </a:r>
            <a:r>
              <a:rPr sz="1300" b="1" spc="75" dirty="0">
                <a:solidFill>
                  <a:srgbClr val="000099"/>
                </a:solidFill>
                <a:latin typeface="Arial"/>
                <a:cs typeface="Arial"/>
              </a:rPr>
              <a:t> </a:t>
            </a:r>
            <a:r>
              <a:rPr sz="1300" b="1" spc="-5" dirty="0">
                <a:solidFill>
                  <a:srgbClr val="000099"/>
                </a:solidFill>
                <a:latin typeface="Arial"/>
                <a:cs typeface="Arial"/>
              </a:rPr>
              <a:t>of</a:t>
            </a:r>
            <a:r>
              <a:rPr sz="1300" b="1" spc="40" dirty="0">
                <a:solidFill>
                  <a:srgbClr val="000099"/>
                </a:solidFill>
                <a:latin typeface="Arial"/>
                <a:cs typeface="Arial"/>
              </a:rPr>
              <a:t> </a:t>
            </a:r>
            <a:r>
              <a:rPr sz="1300" b="1" dirty="0">
                <a:solidFill>
                  <a:srgbClr val="000099"/>
                </a:solidFill>
                <a:latin typeface="Arial"/>
                <a:cs typeface="Arial"/>
              </a:rPr>
              <a:t>Engineering</a:t>
            </a:r>
            <a:r>
              <a:rPr sz="1300" b="1" spc="90" dirty="0">
                <a:solidFill>
                  <a:srgbClr val="000099"/>
                </a:solidFill>
                <a:latin typeface="Arial"/>
                <a:cs typeface="Arial"/>
              </a:rPr>
              <a:t> </a:t>
            </a:r>
            <a:r>
              <a:rPr sz="1300" b="1" dirty="0">
                <a:solidFill>
                  <a:srgbClr val="000099"/>
                </a:solidFill>
                <a:latin typeface="Arial"/>
                <a:cs typeface="Arial"/>
              </a:rPr>
              <a:t>and</a:t>
            </a:r>
            <a:r>
              <a:rPr sz="1300" b="1" spc="50" dirty="0">
                <a:solidFill>
                  <a:srgbClr val="000099"/>
                </a:solidFill>
                <a:latin typeface="Arial"/>
                <a:cs typeface="Arial"/>
              </a:rPr>
              <a:t> </a:t>
            </a:r>
            <a:r>
              <a:rPr sz="1300" b="1" spc="-15" dirty="0">
                <a:solidFill>
                  <a:srgbClr val="000099"/>
                </a:solidFill>
                <a:latin typeface="Arial"/>
                <a:cs typeface="Arial"/>
              </a:rPr>
              <a:t>Technology</a:t>
            </a:r>
            <a:endParaRPr sz="13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837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University admit eligibility    predictor</vt:lpstr>
      <vt:lpstr>Contents</vt:lpstr>
      <vt:lpstr>Problem definition</vt:lpstr>
      <vt:lpstr>Survey Paper</vt:lpstr>
      <vt:lpstr>Methods</vt:lpstr>
      <vt:lpstr>Methods</vt:lpstr>
      <vt:lpstr>Methods</vt:lpstr>
      <vt:lpstr>De-merits</vt:lpstr>
      <vt:lpstr>Hardware &amp; Software Requirements</vt:lpstr>
      <vt:lpstr>Objective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 S on Airlines Data Analytics for Avaition Industry</dc:title>
  <dc:creator>sabar</dc:creator>
  <cp:lastModifiedBy>Harini Srikanth</cp:lastModifiedBy>
  <cp:revision>7</cp:revision>
  <dcterms:created xsi:type="dcterms:W3CDTF">2022-09-19T04:24:27Z</dcterms:created>
  <dcterms:modified xsi:type="dcterms:W3CDTF">2022-09-19T10:45:32Z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2022-09-18T00:00:00Z</vt:filetime>
  </property>
  <property fmtid="{D5CDD505-2E9C-101B-9397-08002B2CF9AE}" pid="3" name="Creator">
    <vt:lpwstr>Microsoft® PowerPoint® for Microsoft 365</vt:lpwstr>
  </property>
  <property fmtid="{D5CDD505-2E9C-101B-9397-08002B2CF9AE}" pid="4" name="LastSaved">
    <vt:filetime>2022-09-19T00:00:00Z</vt:filetime>
  </property>
</Properties>
</file>