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66" r:id="rId13"/>
    <p:sldId id="284" r:id="rId14"/>
    <p:sldId id="267" r:id="rId15"/>
    <p:sldId id="268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raipirai59@gmail.com" initials="p" lastIdx="1" clrIdx="0">
    <p:extLst>
      <p:ext uri="{19B8F6BF-5375-455C-9EA6-DF929625EA0E}">
        <p15:presenceInfo xmlns:p15="http://schemas.microsoft.com/office/powerpoint/2012/main" userId="d18cc812f76850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11/17/2022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1438740"/>
            <a:ext cx="7259373" cy="1990260"/>
          </a:xfrm>
        </p:spPr>
        <p:txBody>
          <a:bodyPr/>
          <a:lstStyle/>
          <a:p>
            <a:r>
              <a:rPr lang="en-US" dirty="0"/>
              <a:t>SMART SOLUTION FOR RAILWAYS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57" y="4398013"/>
            <a:ext cx="5180013" cy="19902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id           : PNT2022TMID41264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Lead       : Bharanikavi 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 1: Gokulakannan C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 2: Piraisudan D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 3: Dinesh N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 4: Sanjay M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Mentor            : Thiyagarajan 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5" y="789726"/>
            <a:ext cx="11214100" cy="590931"/>
          </a:xfrm>
        </p:spPr>
        <p:txBody>
          <a:bodyPr/>
          <a:lstStyle/>
          <a:p>
            <a:r>
              <a:rPr lang="en-US" sz="3600" dirty="0"/>
              <a:t>Cloudant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E651-3EDE-E9A9-9115-107F1EECCF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131" y="1895795"/>
            <a:ext cx="7823601" cy="4274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Dashboard is created in the cloudant database for storing the booking details of the passengers.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Node-red is linked to the cloudant database using API keys.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While Ticket Collector scanning the QR code the data of the passengers are retrieved form the cloud.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03DA3-1654-47D0-97BA-681B2C8D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681742"/>
            <a:ext cx="2091066" cy="20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84" y="725804"/>
            <a:ext cx="11214100" cy="590931"/>
          </a:xfrm>
        </p:spPr>
        <p:txBody>
          <a:bodyPr/>
          <a:lstStyle/>
          <a:p>
            <a:r>
              <a:rPr lang="en-US" sz="3600" dirty="0"/>
              <a:t>MIT App Inventor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9CC67-A7A4-D8EF-E894-D136D1183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96" y="1943922"/>
            <a:ext cx="8025732" cy="41882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Create an mobile application using MIT app inventor.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By using MIT app inventor front end of the application was designed.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node-red dashboard and world map UI is linked to the MIT app inventor for booking the tickets and to know the live status of the train.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96FCA-A983-A6FE-604D-5CB3C1F2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4" y="3893492"/>
            <a:ext cx="1986455" cy="20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02" y="840534"/>
            <a:ext cx="11214100" cy="590931"/>
          </a:xfrm>
        </p:spPr>
        <p:txBody>
          <a:bodyPr/>
          <a:lstStyle/>
          <a:p>
            <a:r>
              <a:rPr lang="en-US" sz="3600" dirty="0"/>
              <a:t>Future challenges</a:t>
            </a:r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62EC9-AEAB-294F-B34D-B13CAFB53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802" y="1987604"/>
            <a:ext cx="7862102" cy="45155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Users do not have mobile phones are not able to use this application.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Server maintenance is a difficult task.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To provide safe and secure user credentials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39" y="607999"/>
            <a:ext cx="11214100" cy="590931"/>
          </a:xfrm>
        </p:spPr>
        <p:txBody>
          <a:bodyPr/>
          <a:lstStyle/>
          <a:p>
            <a:r>
              <a:rPr lang="en-US" sz="3600" dirty="0"/>
              <a:t>Reference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670BE9-F6C7-9E3C-CC9B-B06FA3601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617" y="1602515"/>
            <a:ext cx="7833890" cy="1169282"/>
          </a:xfrm>
        </p:spPr>
        <p:txBody>
          <a:bodyPr/>
          <a:lstStyle/>
          <a:p>
            <a:r>
              <a:rPr lang="en-IN" sz="2400" b="0" i="0" dirty="0">
                <a:effectLst/>
                <a:latin typeface="Arial" panose="020B0604020202020204" pitchFamily="34" charset="0"/>
              </a:rPr>
              <a:t>D'silva, G.M., Scariah, A.K., Pannapara, L.R. and Joseph, J.J., 2017, February. Smart ticketing system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BCC2E-1385-02B9-BE16-B43E7FB26179}"/>
              </a:ext>
            </a:extLst>
          </p:cNvPr>
          <p:cNvSpPr txBox="1"/>
          <p:nvPr/>
        </p:nvSpPr>
        <p:spPr>
          <a:xfrm>
            <a:off x="906735" y="2341152"/>
            <a:ext cx="9385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railways in smart cities using software as a service              architecture. In 2017 International Conference on I-SMAC (IoT in    Social, Mobile, Analytics and Cloud)(I-SMAC) (pp. 828-833). IEEE.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F3AC1-1984-A2A5-AB04-0BB2B28B64F9}"/>
              </a:ext>
            </a:extLst>
          </p:cNvPr>
          <p:cNvSpPr txBox="1"/>
          <p:nvPr/>
        </p:nvSpPr>
        <p:spPr>
          <a:xfrm>
            <a:off x="502362" y="3594700"/>
            <a:ext cx="1037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Jo, O., Kim, Y.K. and Kim, J., 2017. Internet of things for smart railway: feasibility and applications. IEEE Internet of Things Journal, 5(2), pp.482-490.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BF79B-3187-59D1-5671-BE47B105B47F}"/>
              </a:ext>
            </a:extLst>
          </p:cNvPr>
          <p:cNvSpPr txBox="1"/>
          <p:nvPr/>
        </p:nvSpPr>
        <p:spPr>
          <a:xfrm>
            <a:off x="569739" y="4927976"/>
            <a:ext cx="1108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Fraga-Lamas, P., Fernández-Caramés, T.M. and Castedo, L., 2017. Towards the Internet of smart trains: A review on industrial IoT-connected railways. Sensors, 17(6), p.1457.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A239608-EC15-ADB5-F303-9741492E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1" y="2712614"/>
            <a:ext cx="5345655" cy="172275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54284-0B72-CF0D-A531-9F88319CBF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837462"/>
            <a:ext cx="11214100" cy="590931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8503" y="1862822"/>
            <a:ext cx="7640721" cy="23671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Smart solution for railways is to implement smart things or ideas to reduce the workload of the user.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smart things includes applications, websites, and digital devices.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71826-C3B7-253B-5F6D-A153AE020754}"/>
              </a:ext>
            </a:extLst>
          </p:cNvPr>
          <p:cNvSpPr txBox="1"/>
          <p:nvPr/>
        </p:nvSpPr>
        <p:spPr>
          <a:xfrm>
            <a:off x="598503" y="4297759"/>
            <a:ext cx="1074215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Applications and websites are already existing for booking tickets, live status of the train, seat availability and so on.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38324"/>
            <a:ext cx="11214100" cy="590931"/>
          </a:xfrm>
        </p:spPr>
        <p:txBody>
          <a:bodyPr/>
          <a:lstStyle/>
          <a:p>
            <a:r>
              <a:rPr lang="en-US" sz="3600" dirty="0"/>
              <a:t>Drawback in existing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115923"/>
            <a:ext cx="8115300" cy="1846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Existing system only having ticket booking facilities not focused to reduce the paper use.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47CDC-5C5D-C718-DC7B-3BF66CF2B341}"/>
              </a:ext>
            </a:extLst>
          </p:cNvPr>
          <p:cNvSpPr txBox="1"/>
          <p:nvPr/>
        </p:nvSpPr>
        <p:spPr>
          <a:xfrm>
            <a:off x="533400" y="3323805"/>
            <a:ext cx="10239703" cy="145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existing system does not give digital methods to verify the tickets to the ticket collector.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956425"/>
            <a:ext cx="11214100" cy="590931"/>
          </a:xfrm>
        </p:spPr>
        <p:txBody>
          <a:bodyPr/>
          <a:lstStyle/>
          <a:p>
            <a:r>
              <a:rPr lang="en-US" sz="3600" dirty="0"/>
              <a:t>Objective</a:t>
            </a:r>
            <a:r>
              <a:rPr lang="en-US" dirty="0"/>
              <a:t> of our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141" y="2090283"/>
            <a:ext cx="7919854" cy="1227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Smart solution for railways is designed to reduced the work load of the user and also the use of paper.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612A8-EC2C-026B-1808-B3354A793764}"/>
              </a:ext>
            </a:extLst>
          </p:cNvPr>
          <p:cNvSpPr txBox="1"/>
          <p:nvPr/>
        </p:nvSpPr>
        <p:spPr>
          <a:xfrm>
            <a:off x="690141" y="3242236"/>
            <a:ext cx="10067042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The main features of the project is to create a web page for booking tickets.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A web app to know live status of the train.</a:t>
            </a:r>
            <a:b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32" y="710476"/>
            <a:ext cx="11214100" cy="590931"/>
          </a:xfrm>
        </p:spPr>
        <p:txBody>
          <a:bodyPr/>
          <a:lstStyle/>
          <a:p>
            <a:r>
              <a:rPr lang="en-US" sz="3600" dirty="0"/>
              <a:t>Flow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5F90DF3-13B1-810E-A730-F27995A4924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" t="-367" r="165" b="-367"/>
          <a:stretch/>
        </p:blipFill>
        <p:spPr>
          <a:xfrm>
            <a:off x="1116724" y="1867624"/>
            <a:ext cx="8737600" cy="4279900"/>
          </a:xfr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1" y="950744"/>
            <a:ext cx="11214100" cy="590931"/>
          </a:xfrm>
        </p:spPr>
        <p:txBody>
          <a:bodyPr/>
          <a:lstStyle/>
          <a:p>
            <a:r>
              <a:rPr lang="en-US" sz="3600" dirty="0"/>
              <a:t>Methodologies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5126" y="2023919"/>
            <a:ext cx="6718300" cy="4093243"/>
          </a:xfrm>
        </p:spPr>
        <p:txBody>
          <a:bodyPr/>
          <a:lstStyle/>
          <a:p>
            <a:r>
              <a:rPr lang="en-US" sz="2400" dirty="0"/>
              <a:t>Python</a:t>
            </a:r>
          </a:p>
          <a:p>
            <a:r>
              <a:rPr lang="en-US" sz="2400" dirty="0"/>
              <a:t>IBM Watson IoT platform</a:t>
            </a:r>
          </a:p>
          <a:p>
            <a:r>
              <a:rPr lang="en-US" sz="2400" dirty="0"/>
              <a:t>Node-Red services</a:t>
            </a:r>
          </a:p>
          <a:p>
            <a:r>
              <a:rPr lang="en-US" sz="2400" dirty="0"/>
              <a:t>Cloudant database</a:t>
            </a:r>
          </a:p>
          <a:p>
            <a:r>
              <a:rPr lang="en-US" sz="2400" dirty="0"/>
              <a:t>MIT app inventor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33113" y="2097088"/>
            <a:ext cx="1258887" cy="1258887"/>
          </a:xfrm>
        </p:spPr>
      </p:pic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>
          <a:xfrm>
            <a:off x="10931525" y="2097088"/>
            <a:ext cx="1260475" cy="1258887"/>
          </a:xfr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6" y="987290"/>
            <a:ext cx="11214100" cy="590931"/>
          </a:xfrm>
        </p:spPr>
        <p:txBody>
          <a:bodyPr/>
          <a:lstStyle/>
          <a:p>
            <a:r>
              <a:rPr lang="en-US" sz="3600" dirty="0"/>
              <a:t>Python</a:t>
            </a:r>
            <a:r>
              <a:rPr lang="en-US" dirty="0"/>
              <a:t> </a:t>
            </a:r>
            <a:endParaRPr lang="en-US" sz="36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066" y="2082419"/>
            <a:ext cx="7659972" cy="4053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Python script is for indicating live status of the train.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Another python program for scanning the QR code.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C492D-D5E5-8AE2-FD6C-B4E0FF68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60" y="3856793"/>
            <a:ext cx="2768204" cy="21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97" y="968304"/>
            <a:ext cx="11214100" cy="590931"/>
          </a:xfrm>
        </p:spPr>
        <p:txBody>
          <a:bodyPr/>
          <a:lstStyle/>
          <a:p>
            <a:r>
              <a:rPr lang="en-US" sz="3600" dirty="0"/>
              <a:t>IBM Watson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BDEBD8-AD01-1C12-0C3A-08BE176F0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97" y="2316142"/>
            <a:ext cx="7164990" cy="4181495"/>
          </a:xfrm>
        </p:spPr>
        <p:txBody>
          <a:bodyPr/>
          <a:lstStyle/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IBM Watson IoT platform acts as the mediator to connect the web application to IoT device.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</a:p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Python program is linked to the IBM Watson IoT platform by using device credentials for seeing the python output in the IBM Watson IoT platform.</a:t>
            </a:r>
            <a:endParaRPr lang="en-US" sz="2400" dirty="0">
              <a:latin typeface="Montserrat" panose="00000500000000000000" pitchFamily="2" charset="0"/>
            </a:endParaRPr>
          </a:p>
          <a:p>
            <a:pPr marL="0" indent="0"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2400" dirty="0"/>
            </a:b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11425-5440-F110-DC7D-2CD03382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42" y="3429000"/>
            <a:ext cx="2165131" cy="22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31" y="880488"/>
            <a:ext cx="11214100" cy="535531"/>
          </a:xfrm>
        </p:spPr>
        <p:txBody>
          <a:bodyPr/>
          <a:lstStyle/>
          <a:p>
            <a:r>
              <a:rPr lang="en-US" sz="3600" dirty="0"/>
              <a:t>Node-Red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EA9F8-AC2A-06A3-CDF4-414BCD8BC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976" y="2102069"/>
            <a:ext cx="7175500" cy="4131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</a:t>
            </a:r>
            <a:r>
              <a:rPr lang="en-IN" sz="2400" dirty="0"/>
              <a:t>ode-Red is a programming tool for wiring together hardware devices, APIs and online services in new and interesting ways.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Generating a QR code is designed in the node-red flow and the node-red dashboard is designed as a web UI.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01741-676E-754F-A8C3-569429F5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331" y="3428999"/>
            <a:ext cx="1941441" cy="22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591</TotalTime>
  <Words>604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Montserrat</vt:lpstr>
      <vt:lpstr>Trade Gothic LT Pro</vt:lpstr>
      <vt:lpstr>Trebuchet MS</vt:lpstr>
      <vt:lpstr>Office Theme</vt:lpstr>
      <vt:lpstr>SMART SOLUTION FOR RAILWAYS</vt:lpstr>
      <vt:lpstr>Introduction</vt:lpstr>
      <vt:lpstr>Drawback in existing systems</vt:lpstr>
      <vt:lpstr>Objective of our project</vt:lpstr>
      <vt:lpstr>Flow Diagram</vt:lpstr>
      <vt:lpstr>Methodologies </vt:lpstr>
      <vt:lpstr>Python </vt:lpstr>
      <vt:lpstr>IBM Watson</vt:lpstr>
      <vt:lpstr>Node-Red</vt:lpstr>
      <vt:lpstr>Cloudant Database</vt:lpstr>
      <vt:lpstr>MIT App Inventor</vt:lpstr>
      <vt:lpstr>Future challenges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 FOR RAILWAYS</dc:title>
  <dc:creator>piraipirai59@gmail.com</dc:creator>
  <cp:lastModifiedBy>piraipirai59@gmail.com</cp:lastModifiedBy>
  <cp:revision>10</cp:revision>
  <dcterms:created xsi:type="dcterms:W3CDTF">2022-11-15T14:53:59Z</dcterms:created>
  <dcterms:modified xsi:type="dcterms:W3CDTF">2022-11-17T08:49:34Z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