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4" r:id="rId6"/>
    <p:sldId id="265" r:id="rId7"/>
    <p:sldId id="267" r:id="rId8"/>
    <p:sldId id="269" r:id="rId9"/>
    <p:sldId id="268"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EARLY DETECTION OF CHRONIC KIDNEY DISEASE USING MACHINE LEARNING</a:t>
            </a:r>
          </a:p>
        </p:txBody>
      </p:sp>
      <p:sp>
        <p:nvSpPr>
          <p:cNvPr id="3" name="Subtitle 2"/>
          <p:cNvSpPr>
            <a:spLocks noGrp="1"/>
          </p:cNvSpPr>
          <p:nvPr>
            <p:ph type="subTitle" idx="1"/>
          </p:nvPr>
        </p:nvSpPr>
        <p:spPr>
          <a:xfrm>
            <a:off x="1818151" y="4201662"/>
            <a:ext cx="7766936" cy="1096899"/>
          </a:xfrm>
        </p:spPr>
        <p:txBody>
          <a:bodyPr>
            <a:normAutofit fontScale="62500" lnSpcReduction="20000"/>
          </a:bodyPr>
          <a:lstStyle/>
          <a:p>
            <a:r>
              <a:rPr lang="en-IN" dirty="0"/>
              <a:t> SHIBANI SENTHIL KUMAR - 2019115095 </a:t>
            </a:r>
          </a:p>
          <a:p>
            <a:r>
              <a:rPr lang="en-IN" dirty="0"/>
              <a:t>                               SHIVANI KUJULUVA KARTHIKEYAN - 2019115096 </a:t>
            </a:r>
          </a:p>
          <a:p>
            <a:r>
              <a:rPr lang="en-IN" dirty="0"/>
              <a:t>                       SNEHA TIROUMOUROUGANE - 2019115099 </a:t>
            </a:r>
          </a:p>
          <a:p>
            <a:r>
              <a:rPr lang="en-IN" dirty="0"/>
              <a:t> TREASA GEORGE – 2019115115</a:t>
            </a:r>
            <a:endParaRPr lang="en-US" dirty="0"/>
          </a:p>
        </p:txBody>
      </p:sp>
    </p:spTree>
    <p:extLst>
      <p:ext uri="{BB962C8B-B14F-4D97-AF65-F5344CB8AC3E}">
        <p14:creationId xmlns:p14="http://schemas.microsoft.com/office/powerpoint/2010/main" val="154307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3402" y="132519"/>
            <a:ext cx="6843860" cy="6637661"/>
          </a:xfrm>
          <a:prstGeom prst="rect">
            <a:avLst/>
          </a:prstGeom>
        </p:spPr>
      </p:pic>
      <p:sp>
        <p:nvSpPr>
          <p:cNvPr id="3" name="Title 1"/>
          <p:cNvSpPr txBox="1">
            <a:spLocks/>
          </p:cNvSpPr>
          <p:nvPr/>
        </p:nvSpPr>
        <p:spPr>
          <a:xfrm>
            <a:off x="650451" y="2748108"/>
            <a:ext cx="3487918" cy="113854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t>ARCHITECTURE</a:t>
            </a:r>
            <a:endParaRPr lang="en-US" sz="3000" dirty="0"/>
          </a:p>
        </p:txBody>
      </p:sp>
    </p:spTree>
    <p:extLst>
      <p:ext uri="{BB962C8B-B14F-4D97-AF65-F5344CB8AC3E}">
        <p14:creationId xmlns:p14="http://schemas.microsoft.com/office/powerpoint/2010/main" val="340818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9795" y="2807079"/>
            <a:ext cx="398731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70645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259" y="392783"/>
            <a:ext cx="8596668" cy="870408"/>
          </a:xfrm>
        </p:spPr>
        <p:txBody>
          <a:bodyPr/>
          <a:lstStyle/>
          <a:p>
            <a:r>
              <a:rPr lang="en-IN" dirty="0"/>
              <a:t>DOMAIN : APPLIED DATA SCIENCE</a:t>
            </a:r>
            <a:endParaRPr lang="en-US" dirty="0"/>
          </a:p>
        </p:txBody>
      </p:sp>
      <p:sp>
        <p:nvSpPr>
          <p:cNvPr id="3" name="Content Placeholder 2"/>
          <p:cNvSpPr>
            <a:spLocks noGrp="1"/>
          </p:cNvSpPr>
          <p:nvPr>
            <p:ph idx="1"/>
          </p:nvPr>
        </p:nvSpPr>
        <p:spPr>
          <a:xfrm>
            <a:off x="451091" y="1481859"/>
            <a:ext cx="9399920" cy="4786966"/>
          </a:xfrm>
        </p:spPr>
        <p:txBody>
          <a:bodyPr/>
          <a:lstStyle/>
          <a:p>
            <a:r>
              <a:rPr lang="en-US" dirty="0"/>
              <a:t>PROBLEM STATEMENT : Chronic Kidney Disease (CKD) is a major medical problem and can be cured if treated in the early stages. Usually, people are not aware that medical tests we take for different purposes could contain valuable information concerning kidney diseases. </a:t>
            </a:r>
          </a:p>
          <a:p>
            <a:r>
              <a:rPr lang="en-US" dirty="0"/>
              <a:t>Consequently, attributes of various medical tests are investigated to distinguish which attributes may contain helpful information about the disease. </a:t>
            </a:r>
          </a:p>
          <a:p>
            <a:r>
              <a:rPr lang="en-US" dirty="0"/>
              <a:t>The information says that it helps us to measure the severity of the problem and we make use of such information to build a machine learning model that predicts Chronic Kidney Disease.</a:t>
            </a:r>
            <a:endParaRPr lang="en-IN" dirty="0"/>
          </a:p>
          <a:p>
            <a:endParaRPr lang="en-US" dirty="0"/>
          </a:p>
        </p:txBody>
      </p:sp>
    </p:spTree>
    <p:extLst>
      <p:ext uri="{BB962C8B-B14F-4D97-AF65-F5344CB8AC3E}">
        <p14:creationId xmlns:p14="http://schemas.microsoft.com/office/powerpoint/2010/main" val="104550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869" y="383356"/>
            <a:ext cx="5767231" cy="738434"/>
          </a:xfrm>
        </p:spPr>
        <p:txBody>
          <a:bodyPr/>
          <a:lstStyle/>
          <a:p>
            <a:r>
              <a:rPr lang="en-US" dirty="0"/>
              <a:t>INTRODUCTION</a:t>
            </a:r>
          </a:p>
        </p:txBody>
      </p:sp>
      <p:sp>
        <p:nvSpPr>
          <p:cNvPr id="3" name="Content Placeholder 2"/>
          <p:cNvSpPr>
            <a:spLocks noGrp="1"/>
          </p:cNvSpPr>
          <p:nvPr>
            <p:ph idx="1"/>
          </p:nvPr>
        </p:nvSpPr>
        <p:spPr>
          <a:xfrm>
            <a:off x="573639" y="1481859"/>
            <a:ext cx="8596668" cy="3880773"/>
          </a:xfrm>
        </p:spPr>
        <p:txBody>
          <a:bodyPr>
            <a:normAutofit lnSpcReduction="10000"/>
          </a:bodyPr>
          <a:lstStyle/>
          <a:p>
            <a:r>
              <a:rPr lang="en-US" dirty="0"/>
              <a:t>Chronic Kidney Disease (CKD) is a major medical problem and can be cured if treated in the early stages. The goal is to use machine learning algorithms to assess the underlying prediction of severe renal infections, also known as extreme kidney diseases. </a:t>
            </a:r>
          </a:p>
          <a:p>
            <a:r>
              <a:rPr lang="en-US" dirty="0"/>
              <a:t>The main causes of chronic kidney disease include excessive blood pressure and diabetes. A person with chronic kidney disease (CKD) is more likely to pass away at a young age.</a:t>
            </a:r>
          </a:p>
          <a:p>
            <a:r>
              <a:rPr lang="en-US" dirty="0"/>
              <a:t> The main goal of this project is to detect several illnesses linked to CKD in order to avert the disease. This project offers a novel machine learning approach for early CKD detection and prediction. </a:t>
            </a:r>
          </a:p>
          <a:p>
            <a:endParaRPr lang="en-US" dirty="0"/>
          </a:p>
          <a:p>
            <a:r>
              <a:rPr lang="en-US" dirty="0"/>
              <a:t>  </a:t>
            </a:r>
            <a:endParaRPr lang="en-IN" dirty="0"/>
          </a:p>
        </p:txBody>
      </p:sp>
    </p:spTree>
    <p:extLst>
      <p:ext uri="{BB962C8B-B14F-4D97-AF65-F5344CB8AC3E}">
        <p14:creationId xmlns:p14="http://schemas.microsoft.com/office/powerpoint/2010/main" val="257625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162" y="157113"/>
            <a:ext cx="8596668" cy="663019"/>
          </a:xfrm>
        </p:spPr>
        <p:txBody>
          <a:bodyPr/>
          <a:lstStyle/>
          <a:p>
            <a:pPr algn="ctr"/>
            <a:r>
              <a:rPr lang="en-US"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559331"/>
              </p:ext>
            </p:extLst>
          </p:nvPr>
        </p:nvGraphicFramePr>
        <p:xfrm>
          <a:off x="44822" y="770099"/>
          <a:ext cx="12102355" cy="6074685"/>
        </p:xfrm>
        <a:graphic>
          <a:graphicData uri="http://schemas.openxmlformats.org/drawingml/2006/table">
            <a:tbl>
              <a:tblPr firstRow="1" bandRow="1">
                <a:tableStyleId>{5C22544A-7EE6-4342-B048-85BDC9FD1C3A}</a:tableStyleId>
              </a:tblPr>
              <a:tblGrid>
                <a:gridCol w="4276397">
                  <a:extLst>
                    <a:ext uri="{9D8B030D-6E8A-4147-A177-3AD203B41FA5}">
                      <a16:colId xmlns:a16="http://schemas.microsoft.com/office/drawing/2014/main" val="2166555424"/>
                    </a:ext>
                  </a:extLst>
                </a:gridCol>
                <a:gridCol w="761768">
                  <a:extLst>
                    <a:ext uri="{9D8B030D-6E8A-4147-A177-3AD203B41FA5}">
                      <a16:colId xmlns:a16="http://schemas.microsoft.com/office/drawing/2014/main" val="3737873893"/>
                    </a:ext>
                  </a:extLst>
                </a:gridCol>
                <a:gridCol w="1457583">
                  <a:extLst>
                    <a:ext uri="{9D8B030D-6E8A-4147-A177-3AD203B41FA5}">
                      <a16:colId xmlns:a16="http://schemas.microsoft.com/office/drawing/2014/main" val="4035513127"/>
                    </a:ext>
                  </a:extLst>
                </a:gridCol>
                <a:gridCol w="1581452">
                  <a:extLst>
                    <a:ext uri="{9D8B030D-6E8A-4147-A177-3AD203B41FA5}">
                      <a16:colId xmlns:a16="http://schemas.microsoft.com/office/drawing/2014/main" val="1569975804"/>
                    </a:ext>
                  </a:extLst>
                </a:gridCol>
                <a:gridCol w="4025155">
                  <a:extLst>
                    <a:ext uri="{9D8B030D-6E8A-4147-A177-3AD203B41FA5}">
                      <a16:colId xmlns:a16="http://schemas.microsoft.com/office/drawing/2014/main" val="4109682092"/>
                    </a:ext>
                  </a:extLst>
                </a:gridCol>
              </a:tblGrid>
              <a:tr h="380930">
                <a:tc>
                  <a:txBody>
                    <a:bodyPr/>
                    <a:lstStyle/>
                    <a:p>
                      <a:r>
                        <a:rPr lang="en-US" dirty="0"/>
                        <a:t>Researcher and Research paper </a:t>
                      </a:r>
                    </a:p>
                  </a:txBody>
                  <a:tcPr/>
                </a:tc>
                <a:tc>
                  <a:txBody>
                    <a:bodyPr/>
                    <a:lstStyle/>
                    <a:p>
                      <a:r>
                        <a:rPr lang="en-US" dirty="0"/>
                        <a:t>Year</a:t>
                      </a:r>
                    </a:p>
                  </a:txBody>
                  <a:tcPr/>
                </a:tc>
                <a:tc>
                  <a:txBody>
                    <a:bodyPr/>
                    <a:lstStyle/>
                    <a:p>
                      <a:r>
                        <a:rPr lang="en-US" dirty="0"/>
                        <a:t>Classifier</a:t>
                      </a:r>
                    </a:p>
                  </a:txBody>
                  <a:tcPr/>
                </a:tc>
                <a:tc>
                  <a:txBody>
                    <a:bodyPr/>
                    <a:lstStyle/>
                    <a:p>
                      <a:r>
                        <a:rPr lang="en-US" dirty="0"/>
                        <a:t>Accuracy</a:t>
                      </a:r>
                    </a:p>
                  </a:txBody>
                  <a:tcPr/>
                </a:tc>
                <a:tc>
                  <a:txBody>
                    <a:bodyPr/>
                    <a:lstStyle/>
                    <a:p>
                      <a:r>
                        <a:rPr lang="en-US" dirty="0"/>
                        <a:t>Remarks</a:t>
                      </a:r>
                    </a:p>
                  </a:txBody>
                  <a:tcPr/>
                </a:tc>
                <a:extLst>
                  <a:ext uri="{0D108BD9-81ED-4DB2-BD59-A6C34878D82A}">
                    <a16:rowId xmlns:a16="http://schemas.microsoft.com/office/drawing/2014/main" val="1938510731"/>
                  </a:ext>
                </a:extLst>
              </a:tr>
              <a:tr h="1238023">
                <a:tc>
                  <a:txBody>
                    <a:bodyPr/>
                    <a:lstStyle/>
                    <a:p>
                      <a:r>
                        <a:rPr lang="en-US" dirty="0" err="1"/>
                        <a:t>Naganna</a:t>
                      </a:r>
                      <a:r>
                        <a:rPr lang="en-US" dirty="0"/>
                        <a:t> Chetty</a:t>
                      </a:r>
                    </a:p>
                    <a:p>
                      <a:r>
                        <a:rPr lang="en-US" dirty="0"/>
                        <a:t>“Role of Attributes Selection in Classification of Chronic Kidney Disease Patients ”</a:t>
                      </a:r>
                    </a:p>
                  </a:txBody>
                  <a:tcPr/>
                </a:tc>
                <a:tc>
                  <a:txBody>
                    <a:bodyPr/>
                    <a:lstStyle/>
                    <a:p>
                      <a:r>
                        <a:rPr lang="en-US" dirty="0"/>
                        <a:t>2015</a:t>
                      </a:r>
                    </a:p>
                  </a:txBody>
                  <a:tcPr/>
                </a:tc>
                <a:tc>
                  <a:txBody>
                    <a:bodyPr/>
                    <a:lstStyle/>
                    <a:p>
                      <a:r>
                        <a:rPr lang="en-US" dirty="0"/>
                        <a:t>Naïve Bayes, SMO, IBK</a:t>
                      </a:r>
                    </a:p>
                  </a:txBody>
                  <a:tcPr/>
                </a:tc>
                <a:tc>
                  <a:txBody>
                    <a:bodyPr/>
                    <a:lstStyle/>
                    <a:p>
                      <a:r>
                        <a:rPr lang="en-US" dirty="0"/>
                        <a:t>99%, 98.25%, 100%</a:t>
                      </a:r>
                    </a:p>
                  </a:txBody>
                  <a:tcPr/>
                </a:tc>
                <a:tc>
                  <a:txBody>
                    <a:bodyPr/>
                    <a:lstStyle/>
                    <a:p>
                      <a:r>
                        <a:rPr lang="en-US" dirty="0"/>
                        <a:t>Attribute reduction using</a:t>
                      </a:r>
                      <a:r>
                        <a:rPr lang="en-US" baseline="0" dirty="0"/>
                        <a:t> Wrapper Method</a:t>
                      </a:r>
                      <a:endParaRPr lang="en-US" dirty="0"/>
                    </a:p>
                  </a:txBody>
                  <a:tcPr/>
                </a:tc>
                <a:extLst>
                  <a:ext uri="{0D108BD9-81ED-4DB2-BD59-A6C34878D82A}">
                    <a16:rowId xmlns:a16="http://schemas.microsoft.com/office/drawing/2014/main" val="3088373012"/>
                  </a:ext>
                </a:extLst>
              </a:tr>
              <a:tr h="952326">
                <a:tc>
                  <a:txBody>
                    <a:bodyPr/>
                    <a:lstStyle/>
                    <a:p>
                      <a:r>
                        <a:rPr lang="en-US" dirty="0"/>
                        <a:t>S. </a:t>
                      </a:r>
                      <a:r>
                        <a:rPr lang="en-US" dirty="0" err="1"/>
                        <a:t>Vijayarani</a:t>
                      </a:r>
                      <a:endParaRPr lang="en-US" dirty="0"/>
                    </a:p>
                    <a:p>
                      <a:r>
                        <a:rPr lang="en-US" dirty="0"/>
                        <a:t>“Kidney disease prediction using </a:t>
                      </a:r>
                      <a:r>
                        <a:rPr lang="en-US" dirty="0" err="1"/>
                        <a:t>svm</a:t>
                      </a:r>
                      <a:r>
                        <a:rPr lang="en-US" dirty="0"/>
                        <a:t> and </a:t>
                      </a:r>
                      <a:r>
                        <a:rPr lang="en-US" dirty="0" err="1"/>
                        <a:t>ann</a:t>
                      </a:r>
                      <a:r>
                        <a:rPr lang="en-US" dirty="0"/>
                        <a:t> algorithms”</a:t>
                      </a:r>
                    </a:p>
                  </a:txBody>
                  <a:tcPr/>
                </a:tc>
                <a:tc>
                  <a:txBody>
                    <a:bodyPr/>
                    <a:lstStyle/>
                    <a:p>
                      <a:r>
                        <a:rPr lang="en-US" dirty="0"/>
                        <a:t>2015</a:t>
                      </a:r>
                    </a:p>
                  </a:txBody>
                  <a:tcPr/>
                </a:tc>
                <a:tc>
                  <a:txBody>
                    <a:bodyPr/>
                    <a:lstStyle/>
                    <a:p>
                      <a:r>
                        <a:rPr lang="en-US" dirty="0"/>
                        <a:t>SVM</a:t>
                      </a:r>
                    </a:p>
                  </a:txBody>
                  <a:tcPr/>
                </a:tc>
                <a:tc>
                  <a:txBody>
                    <a:bodyPr/>
                    <a:lstStyle/>
                    <a:p>
                      <a:r>
                        <a:rPr lang="en-US" dirty="0"/>
                        <a:t>76.32%</a:t>
                      </a:r>
                    </a:p>
                  </a:txBody>
                  <a:tcPr/>
                </a:tc>
                <a:tc>
                  <a:txBody>
                    <a:bodyPr/>
                    <a:lstStyle/>
                    <a:p>
                      <a:r>
                        <a:rPr lang="en-US" dirty="0"/>
                        <a:t>584 Instances and 6 attributes</a:t>
                      </a:r>
                    </a:p>
                  </a:txBody>
                  <a:tcPr/>
                </a:tc>
                <a:extLst>
                  <a:ext uri="{0D108BD9-81ED-4DB2-BD59-A6C34878D82A}">
                    <a16:rowId xmlns:a16="http://schemas.microsoft.com/office/drawing/2014/main" val="1469380724"/>
                  </a:ext>
                </a:extLst>
              </a:tr>
              <a:tr h="1238023">
                <a:tc>
                  <a:txBody>
                    <a:bodyPr/>
                    <a:lstStyle/>
                    <a:p>
                      <a:r>
                        <a:rPr lang="en-US" dirty="0"/>
                        <a:t>L. </a:t>
                      </a:r>
                      <a:r>
                        <a:rPr lang="en-US" dirty="0" err="1"/>
                        <a:t>Jerlin</a:t>
                      </a:r>
                      <a:r>
                        <a:rPr lang="en-US" dirty="0"/>
                        <a:t> Rubini</a:t>
                      </a:r>
                    </a:p>
                    <a:p>
                      <a:r>
                        <a:rPr lang="en-US" dirty="0"/>
                        <a:t>“Generating comparative analysis of early stage prediction of Chronic Kidney Disease”</a:t>
                      </a:r>
                    </a:p>
                  </a:txBody>
                  <a:tcPr/>
                </a:tc>
                <a:tc>
                  <a:txBody>
                    <a:bodyPr/>
                    <a:lstStyle/>
                    <a:p>
                      <a:r>
                        <a:rPr lang="en-US" dirty="0"/>
                        <a:t>2015</a:t>
                      </a:r>
                    </a:p>
                  </a:txBody>
                  <a:tcPr/>
                </a:tc>
                <a:tc>
                  <a:txBody>
                    <a:bodyPr/>
                    <a:lstStyle/>
                    <a:p>
                      <a:r>
                        <a:rPr lang="en-US" dirty="0"/>
                        <a:t>Multilayer Preceptor</a:t>
                      </a:r>
                    </a:p>
                  </a:txBody>
                  <a:tcPr/>
                </a:tc>
                <a:tc>
                  <a:txBody>
                    <a:bodyPr/>
                    <a:lstStyle/>
                    <a:p>
                      <a:r>
                        <a:rPr lang="en-US" dirty="0"/>
                        <a:t>99.75%</a:t>
                      </a:r>
                    </a:p>
                  </a:txBody>
                  <a:tcPr/>
                </a:tc>
                <a:tc>
                  <a:txBody>
                    <a:bodyPr/>
                    <a:lstStyle/>
                    <a:p>
                      <a:r>
                        <a:rPr lang="en-US" dirty="0"/>
                        <a:t>Performed better than radial basis function</a:t>
                      </a:r>
                      <a:r>
                        <a:rPr lang="en-US" baseline="0" dirty="0"/>
                        <a:t> network, Logistic Regression</a:t>
                      </a:r>
                      <a:endParaRPr lang="en-US" dirty="0"/>
                    </a:p>
                  </a:txBody>
                  <a:tcPr/>
                </a:tc>
                <a:extLst>
                  <a:ext uri="{0D108BD9-81ED-4DB2-BD59-A6C34878D82A}">
                    <a16:rowId xmlns:a16="http://schemas.microsoft.com/office/drawing/2014/main" val="3279181621"/>
                  </a:ext>
                </a:extLst>
              </a:tr>
              <a:tr h="1238023">
                <a:tc>
                  <a:txBody>
                    <a:bodyPr/>
                    <a:lstStyle/>
                    <a:p>
                      <a:r>
                        <a:rPr lang="en-US" dirty="0"/>
                        <a:t>Uma N </a:t>
                      </a:r>
                      <a:r>
                        <a:rPr lang="en-US" dirty="0" err="1"/>
                        <a:t>Dulhare</a:t>
                      </a:r>
                      <a:endParaRPr lang="en-US" dirty="0"/>
                    </a:p>
                    <a:p>
                      <a:r>
                        <a:rPr lang="en-US" dirty="0"/>
                        <a:t>“Extraction of Action Rules for Chronic Kidney Disease using Naïve Bayes Classifier”</a:t>
                      </a:r>
                    </a:p>
                  </a:txBody>
                  <a:tcPr/>
                </a:tc>
                <a:tc>
                  <a:txBody>
                    <a:bodyPr/>
                    <a:lstStyle/>
                    <a:p>
                      <a:r>
                        <a:rPr lang="en-US" dirty="0"/>
                        <a:t>2016</a:t>
                      </a:r>
                    </a:p>
                  </a:txBody>
                  <a:tcPr/>
                </a:tc>
                <a:tc>
                  <a:txBody>
                    <a:bodyPr/>
                    <a:lstStyle/>
                    <a:p>
                      <a:r>
                        <a:rPr lang="en-US" dirty="0"/>
                        <a:t>Naïve Bayes</a:t>
                      </a:r>
                    </a:p>
                  </a:txBody>
                  <a:tcPr/>
                </a:tc>
                <a:tc>
                  <a:txBody>
                    <a:bodyPr/>
                    <a:lstStyle/>
                    <a:p>
                      <a:r>
                        <a:rPr lang="en-US" dirty="0"/>
                        <a:t>97.5%</a:t>
                      </a:r>
                    </a:p>
                  </a:txBody>
                  <a:tcPr/>
                </a:tc>
                <a:tc>
                  <a:txBody>
                    <a:bodyPr/>
                    <a:lstStyle/>
                    <a:p>
                      <a:r>
                        <a:rPr lang="en-US" dirty="0"/>
                        <a:t>Attribute reduction using </a:t>
                      </a:r>
                      <a:r>
                        <a:rPr lang="en-US" dirty="0" err="1"/>
                        <a:t>OneR</a:t>
                      </a:r>
                      <a:endParaRPr lang="en-US" dirty="0"/>
                    </a:p>
                  </a:txBody>
                  <a:tcPr/>
                </a:tc>
                <a:extLst>
                  <a:ext uri="{0D108BD9-81ED-4DB2-BD59-A6C34878D82A}">
                    <a16:rowId xmlns:a16="http://schemas.microsoft.com/office/drawing/2014/main" val="2881558974"/>
                  </a:ext>
                </a:extLst>
              </a:tr>
              <a:tr h="1027360">
                <a:tc>
                  <a:txBody>
                    <a:bodyPr/>
                    <a:lstStyle/>
                    <a:p>
                      <a:r>
                        <a:rPr lang="en-US" dirty="0"/>
                        <a:t>Wala A</a:t>
                      </a:r>
                    </a:p>
                    <a:p>
                      <a:r>
                        <a:rPr lang="en-US" dirty="0"/>
                        <a:t>“Missing data classification of chronic kidney disease”</a:t>
                      </a:r>
                    </a:p>
                  </a:txBody>
                  <a:tcPr/>
                </a:tc>
                <a:tc>
                  <a:txBody>
                    <a:bodyPr/>
                    <a:lstStyle/>
                    <a:p>
                      <a:r>
                        <a:rPr lang="en-US" dirty="0"/>
                        <a:t>2017</a:t>
                      </a:r>
                    </a:p>
                  </a:txBody>
                  <a:tcPr/>
                </a:tc>
                <a:tc>
                  <a:txBody>
                    <a:bodyPr/>
                    <a:lstStyle/>
                    <a:p>
                      <a:r>
                        <a:rPr lang="en-US" dirty="0"/>
                        <a:t>Decision Tree</a:t>
                      </a:r>
                    </a:p>
                  </a:txBody>
                  <a:tcPr/>
                </a:tc>
                <a:tc>
                  <a:txBody>
                    <a:bodyPr/>
                    <a:lstStyle/>
                    <a:p>
                      <a:r>
                        <a:rPr lang="en-US" dirty="0"/>
                        <a:t>99%</a:t>
                      </a:r>
                    </a:p>
                  </a:txBody>
                  <a:tcPr/>
                </a:tc>
                <a:tc>
                  <a:txBody>
                    <a:bodyPr/>
                    <a:lstStyle/>
                    <a:p>
                      <a:r>
                        <a:rPr lang="en-US" dirty="0"/>
                        <a:t>Missing values are replaced with mean</a:t>
                      </a:r>
                    </a:p>
                  </a:txBody>
                  <a:tcPr/>
                </a:tc>
                <a:extLst>
                  <a:ext uri="{0D108BD9-81ED-4DB2-BD59-A6C34878D82A}">
                    <a16:rowId xmlns:a16="http://schemas.microsoft.com/office/drawing/2014/main" val="602889657"/>
                  </a:ext>
                </a:extLst>
              </a:tr>
            </a:tbl>
          </a:graphicData>
        </a:graphic>
      </p:graphicFrame>
    </p:spTree>
    <p:extLst>
      <p:ext uri="{BB962C8B-B14F-4D97-AF65-F5344CB8AC3E}">
        <p14:creationId xmlns:p14="http://schemas.microsoft.com/office/powerpoint/2010/main" val="40386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923826" y="1"/>
            <a:ext cx="10539168" cy="6858000"/>
          </a:xfrm>
          <a:prstGeom prst="rect">
            <a:avLst/>
          </a:prstGeom>
        </p:spPr>
      </p:pic>
    </p:spTree>
    <p:extLst>
      <p:ext uri="{BB962C8B-B14F-4D97-AF65-F5344CB8AC3E}">
        <p14:creationId xmlns:p14="http://schemas.microsoft.com/office/powerpoint/2010/main" val="21734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83859" y="0"/>
            <a:ext cx="9127191" cy="6858000"/>
          </a:xfrm>
          <a:prstGeom prst="rect">
            <a:avLst/>
          </a:prstGeom>
        </p:spPr>
      </p:pic>
      <p:sp>
        <p:nvSpPr>
          <p:cNvPr id="3" name="Title 1"/>
          <p:cNvSpPr txBox="1">
            <a:spLocks/>
          </p:cNvSpPr>
          <p:nvPr/>
        </p:nvSpPr>
        <p:spPr>
          <a:xfrm>
            <a:off x="0" y="2290452"/>
            <a:ext cx="3083859" cy="113854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t>BRAINSTORMING IDEAS</a:t>
            </a:r>
            <a:endParaRPr lang="en-US" sz="3000" dirty="0"/>
          </a:p>
        </p:txBody>
      </p:sp>
    </p:spTree>
    <p:extLst>
      <p:ext uri="{BB962C8B-B14F-4D97-AF65-F5344CB8AC3E}">
        <p14:creationId xmlns:p14="http://schemas.microsoft.com/office/powerpoint/2010/main" val="421548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33" y="754143"/>
            <a:ext cx="8596668" cy="813287"/>
          </a:xfrm>
        </p:spPr>
        <p:txBody>
          <a:bodyPr/>
          <a:lstStyle/>
          <a:p>
            <a:r>
              <a:rPr lang="en-US" dirty="0"/>
              <a:t>SOCIAL IMPACT </a:t>
            </a:r>
          </a:p>
        </p:txBody>
      </p:sp>
      <p:sp>
        <p:nvSpPr>
          <p:cNvPr id="3" name="Text Placeholder 2"/>
          <p:cNvSpPr>
            <a:spLocks noGrp="1"/>
          </p:cNvSpPr>
          <p:nvPr>
            <p:ph type="body" idx="1"/>
          </p:nvPr>
        </p:nvSpPr>
        <p:spPr>
          <a:xfrm>
            <a:off x="535933" y="2227309"/>
            <a:ext cx="8596668" cy="817549"/>
          </a:xfrm>
        </p:spPr>
        <p:txBody>
          <a:bodyPr>
            <a:noAutofit/>
          </a:bodyPr>
          <a:lstStyle/>
          <a:p>
            <a:r>
              <a:rPr lang="en-US" sz="3600" dirty="0"/>
              <a:t>It will be useful for anyone who has diseases related to their kidney as well as anyone in the medical profession.</a:t>
            </a:r>
          </a:p>
        </p:txBody>
      </p:sp>
    </p:spTree>
    <p:extLst>
      <p:ext uri="{BB962C8B-B14F-4D97-AF65-F5344CB8AC3E}">
        <p14:creationId xmlns:p14="http://schemas.microsoft.com/office/powerpoint/2010/main" val="183333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33" y="754143"/>
            <a:ext cx="8596668" cy="813287"/>
          </a:xfrm>
        </p:spPr>
        <p:txBody>
          <a:bodyPr/>
          <a:lstStyle/>
          <a:p>
            <a:r>
              <a:rPr lang="en-US" dirty="0"/>
              <a:t>NOVELTY </a:t>
            </a:r>
          </a:p>
        </p:txBody>
      </p:sp>
      <p:sp>
        <p:nvSpPr>
          <p:cNvPr id="3" name="Text Placeholder 2"/>
          <p:cNvSpPr>
            <a:spLocks noGrp="1"/>
          </p:cNvSpPr>
          <p:nvPr>
            <p:ph type="body" idx="1"/>
          </p:nvPr>
        </p:nvSpPr>
        <p:spPr>
          <a:xfrm>
            <a:off x="535933" y="2227309"/>
            <a:ext cx="8596668" cy="817549"/>
          </a:xfrm>
        </p:spPr>
        <p:txBody>
          <a:bodyPr>
            <a:noAutofit/>
          </a:bodyPr>
          <a:lstStyle/>
          <a:p>
            <a:r>
              <a:rPr lang="en-US" sz="3600" dirty="0"/>
              <a:t>Ability to detect CKD using Machine learning algorithms while considering the least number of features.</a:t>
            </a:r>
          </a:p>
        </p:txBody>
      </p:sp>
    </p:spTree>
    <p:extLst>
      <p:ext uri="{BB962C8B-B14F-4D97-AF65-F5344CB8AC3E}">
        <p14:creationId xmlns:p14="http://schemas.microsoft.com/office/powerpoint/2010/main" val="3530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33" y="754143"/>
            <a:ext cx="8596668" cy="813287"/>
          </a:xfrm>
        </p:spPr>
        <p:txBody>
          <a:bodyPr/>
          <a:lstStyle/>
          <a:p>
            <a:r>
              <a:rPr lang="en-US" dirty="0"/>
              <a:t>SCALABILITY OF THE SOLUTION </a:t>
            </a:r>
          </a:p>
        </p:txBody>
      </p:sp>
      <p:sp>
        <p:nvSpPr>
          <p:cNvPr id="3" name="Text Placeholder 2"/>
          <p:cNvSpPr>
            <a:spLocks noGrp="1"/>
          </p:cNvSpPr>
          <p:nvPr>
            <p:ph type="body" idx="1"/>
          </p:nvPr>
        </p:nvSpPr>
        <p:spPr>
          <a:xfrm>
            <a:off x="535933" y="2227309"/>
            <a:ext cx="8596668" cy="817549"/>
          </a:xfrm>
        </p:spPr>
        <p:txBody>
          <a:bodyPr>
            <a:noAutofit/>
          </a:bodyPr>
          <a:lstStyle/>
          <a:p>
            <a:r>
              <a:rPr lang="en-US" sz="3600" dirty="0"/>
              <a:t>It can be used by doctor and patient for a second opinion for their Kidney related problems.</a:t>
            </a:r>
          </a:p>
        </p:txBody>
      </p:sp>
    </p:spTree>
    <p:extLst>
      <p:ext uri="{BB962C8B-B14F-4D97-AF65-F5344CB8AC3E}">
        <p14:creationId xmlns:p14="http://schemas.microsoft.com/office/powerpoint/2010/main" val="1397775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618</TotalTime>
  <Words>471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EARLY DETECTION OF CHRONIC KIDNEY DISEASE USING MACHINE LEARNING</vt:lpstr>
      <vt:lpstr>DOMAIN : APPLIED DATA SCIENCE</vt:lpstr>
      <vt:lpstr>INTRODUCTION</vt:lpstr>
      <vt:lpstr>LITERATURE REVIEW</vt:lpstr>
      <vt:lpstr>PowerPoint Presentation</vt:lpstr>
      <vt:lpstr>PowerPoint Presentation</vt:lpstr>
      <vt:lpstr>SOCIAL IMPACT </vt:lpstr>
      <vt:lpstr>NOVELTY </vt:lpstr>
      <vt:lpstr>SCALABILITY OF THE SOLUTION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CHRONIC KIDNEY DISEASE USING MACHINE LEARNING</dc:title>
  <dc:creator>Dell</dc:creator>
  <cp:lastModifiedBy>SHIVANI KUJULUVA KARTHIKEYAN</cp:lastModifiedBy>
  <cp:revision>15</cp:revision>
  <dcterms:created xsi:type="dcterms:W3CDTF">2022-10-10T05:04:03Z</dcterms:created>
  <dcterms:modified xsi:type="dcterms:W3CDTF">2022-10-10T15:29:48Z</dcterms:modified>
</cp:coreProperties>
</file>