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3" r:id="rId1"/>
  </p:sldMasterIdLst>
  <p:sldIdLst>
    <p:sldId id="272" r:id="rId2"/>
    <p:sldId id="257" r:id="rId3"/>
    <p:sldId id="258" r:id="rId4"/>
    <p:sldId id="273" r:id="rId5"/>
    <p:sldId id="274" r:id="rId6"/>
    <p:sldId id="261" r:id="rId7"/>
    <p:sldId id="264" r:id="rId8"/>
    <p:sldId id="276" r:id="rId9"/>
    <p:sldId id="286" r:id="rId10"/>
    <p:sldId id="277" r:id="rId11"/>
    <p:sldId id="278" r:id="rId12"/>
    <p:sldId id="282" r:id="rId13"/>
    <p:sldId id="283" r:id="rId14"/>
    <p:sldId id="291" r:id="rId15"/>
    <p:sldId id="288" r:id="rId16"/>
    <p:sldId id="289" r:id="rId17"/>
    <p:sldId id="279" r:id="rId18"/>
    <p:sldId id="280" r:id="rId19"/>
    <p:sldId id="28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D2CE-B8E6-4B2D-4F41-C17892939C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9658075-1AFB-9DFA-486A-76DC5B73F8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E5EB06F-85E8-E81D-7ED4-F4F4CD2AA28C}"/>
              </a:ext>
            </a:extLst>
          </p:cNvPr>
          <p:cNvSpPr>
            <a:spLocks noGrp="1"/>
          </p:cNvSpPr>
          <p:nvPr>
            <p:ph type="dt" sz="half" idx="10"/>
          </p:nvPr>
        </p:nvSpPr>
        <p:spPr/>
        <p:txBody>
          <a:bodyPr/>
          <a:lstStyle/>
          <a:p>
            <a:fld id="{0236DCF8-1935-45F8-ADDA-8DEB9C7D413A}" type="datetimeFigureOut">
              <a:rPr lang="en-IN" smtClean="0"/>
              <a:t>19-11-2022</a:t>
            </a:fld>
            <a:endParaRPr lang="en-IN"/>
          </a:p>
        </p:txBody>
      </p:sp>
      <p:sp>
        <p:nvSpPr>
          <p:cNvPr id="5" name="Footer Placeholder 4">
            <a:extLst>
              <a:ext uri="{FF2B5EF4-FFF2-40B4-BE49-F238E27FC236}">
                <a16:creationId xmlns:a16="http://schemas.microsoft.com/office/drawing/2014/main" id="{B4DF4E7A-240F-20F6-84DE-8A5EA74C02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C1772C-2E3E-8150-3C92-62E16332A5DD}"/>
              </a:ext>
            </a:extLst>
          </p:cNvPr>
          <p:cNvSpPr>
            <a:spLocks noGrp="1"/>
          </p:cNvSpPr>
          <p:nvPr>
            <p:ph type="sldNum" sz="quarter" idx="12"/>
          </p:nvPr>
        </p:nvSpPr>
        <p:spPr/>
        <p:txBody>
          <a:bodyPr/>
          <a:lstStyle/>
          <a:p>
            <a:fld id="{647898AE-4CB7-4F3C-A01F-70DA53F8D9DC}" type="slidenum">
              <a:rPr lang="en-IN" smtClean="0"/>
              <a:t>‹#›</a:t>
            </a:fld>
            <a:endParaRPr lang="en-IN"/>
          </a:p>
        </p:txBody>
      </p:sp>
    </p:spTree>
    <p:extLst>
      <p:ext uri="{BB962C8B-B14F-4D97-AF65-F5344CB8AC3E}">
        <p14:creationId xmlns:p14="http://schemas.microsoft.com/office/powerpoint/2010/main" val="1978182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9261A-B0A4-638F-08D5-455830454AF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F3BB25-9C66-95DA-481A-DBDE942D66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F87749-E0A0-100E-6D79-E59EFE6CBFD2}"/>
              </a:ext>
            </a:extLst>
          </p:cNvPr>
          <p:cNvSpPr>
            <a:spLocks noGrp="1"/>
          </p:cNvSpPr>
          <p:nvPr>
            <p:ph type="dt" sz="half" idx="10"/>
          </p:nvPr>
        </p:nvSpPr>
        <p:spPr/>
        <p:txBody>
          <a:bodyPr/>
          <a:lstStyle/>
          <a:p>
            <a:fld id="{0236DCF8-1935-45F8-ADDA-8DEB9C7D413A}" type="datetimeFigureOut">
              <a:rPr lang="en-IN" smtClean="0"/>
              <a:t>19-11-2022</a:t>
            </a:fld>
            <a:endParaRPr lang="en-IN"/>
          </a:p>
        </p:txBody>
      </p:sp>
      <p:sp>
        <p:nvSpPr>
          <p:cNvPr id="5" name="Footer Placeholder 4">
            <a:extLst>
              <a:ext uri="{FF2B5EF4-FFF2-40B4-BE49-F238E27FC236}">
                <a16:creationId xmlns:a16="http://schemas.microsoft.com/office/drawing/2014/main" id="{5465C383-058C-0EE6-7038-4A88476F20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52E70E-854F-DFC0-9780-09D0647C8F40}"/>
              </a:ext>
            </a:extLst>
          </p:cNvPr>
          <p:cNvSpPr>
            <a:spLocks noGrp="1"/>
          </p:cNvSpPr>
          <p:nvPr>
            <p:ph type="sldNum" sz="quarter" idx="12"/>
          </p:nvPr>
        </p:nvSpPr>
        <p:spPr/>
        <p:txBody>
          <a:bodyPr/>
          <a:lstStyle/>
          <a:p>
            <a:fld id="{647898AE-4CB7-4F3C-A01F-70DA53F8D9DC}" type="slidenum">
              <a:rPr lang="en-IN" smtClean="0"/>
              <a:t>‹#›</a:t>
            </a:fld>
            <a:endParaRPr lang="en-IN"/>
          </a:p>
        </p:txBody>
      </p:sp>
    </p:spTree>
    <p:extLst>
      <p:ext uri="{BB962C8B-B14F-4D97-AF65-F5344CB8AC3E}">
        <p14:creationId xmlns:p14="http://schemas.microsoft.com/office/powerpoint/2010/main" val="3338310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39D2CA-1577-7462-8C18-B83E9ADD27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B7FB08-D6E2-D269-4115-FA6ABE8D42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EFF2ED-0DE0-0889-E91B-AB003A0D7EDE}"/>
              </a:ext>
            </a:extLst>
          </p:cNvPr>
          <p:cNvSpPr>
            <a:spLocks noGrp="1"/>
          </p:cNvSpPr>
          <p:nvPr>
            <p:ph type="dt" sz="half" idx="10"/>
          </p:nvPr>
        </p:nvSpPr>
        <p:spPr/>
        <p:txBody>
          <a:bodyPr/>
          <a:lstStyle/>
          <a:p>
            <a:fld id="{0236DCF8-1935-45F8-ADDA-8DEB9C7D413A}" type="datetimeFigureOut">
              <a:rPr lang="en-IN" smtClean="0"/>
              <a:t>19-11-2022</a:t>
            </a:fld>
            <a:endParaRPr lang="en-IN"/>
          </a:p>
        </p:txBody>
      </p:sp>
      <p:sp>
        <p:nvSpPr>
          <p:cNvPr id="5" name="Footer Placeholder 4">
            <a:extLst>
              <a:ext uri="{FF2B5EF4-FFF2-40B4-BE49-F238E27FC236}">
                <a16:creationId xmlns:a16="http://schemas.microsoft.com/office/drawing/2014/main" id="{65F05261-0A9A-D9DA-E046-DDB4CDF52B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F9BCB6-0D4F-4CDF-4411-C0E88A3FBBCD}"/>
              </a:ext>
            </a:extLst>
          </p:cNvPr>
          <p:cNvSpPr>
            <a:spLocks noGrp="1"/>
          </p:cNvSpPr>
          <p:nvPr>
            <p:ph type="sldNum" sz="quarter" idx="12"/>
          </p:nvPr>
        </p:nvSpPr>
        <p:spPr/>
        <p:txBody>
          <a:bodyPr/>
          <a:lstStyle/>
          <a:p>
            <a:fld id="{647898AE-4CB7-4F3C-A01F-70DA53F8D9DC}" type="slidenum">
              <a:rPr lang="en-IN" smtClean="0"/>
              <a:t>‹#›</a:t>
            </a:fld>
            <a:endParaRPr lang="en-IN"/>
          </a:p>
        </p:txBody>
      </p:sp>
    </p:spTree>
    <p:extLst>
      <p:ext uri="{BB962C8B-B14F-4D97-AF65-F5344CB8AC3E}">
        <p14:creationId xmlns:p14="http://schemas.microsoft.com/office/powerpoint/2010/main" val="2132031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BCC41-B1C0-E3A4-7F3F-25C9DBA698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DDD2A2-1834-2BB6-C800-1DBD496ADB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D7A23F-D6E8-DF3D-2D2E-BCDB093C114A}"/>
              </a:ext>
            </a:extLst>
          </p:cNvPr>
          <p:cNvSpPr>
            <a:spLocks noGrp="1"/>
          </p:cNvSpPr>
          <p:nvPr>
            <p:ph type="dt" sz="half" idx="10"/>
          </p:nvPr>
        </p:nvSpPr>
        <p:spPr/>
        <p:txBody>
          <a:bodyPr/>
          <a:lstStyle/>
          <a:p>
            <a:fld id="{0236DCF8-1935-45F8-ADDA-8DEB9C7D413A}" type="datetimeFigureOut">
              <a:rPr lang="en-IN" smtClean="0"/>
              <a:t>19-11-2022</a:t>
            </a:fld>
            <a:endParaRPr lang="en-IN"/>
          </a:p>
        </p:txBody>
      </p:sp>
      <p:sp>
        <p:nvSpPr>
          <p:cNvPr id="5" name="Footer Placeholder 4">
            <a:extLst>
              <a:ext uri="{FF2B5EF4-FFF2-40B4-BE49-F238E27FC236}">
                <a16:creationId xmlns:a16="http://schemas.microsoft.com/office/drawing/2014/main" id="{3A161666-D108-53BD-13E9-CFCF035946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8DE5BB-4D92-C365-6C30-72C3FE0BE505}"/>
              </a:ext>
            </a:extLst>
          </p:cNvPr>
          <p:cNvSpPr>
            <a:spLocks noGrp="1"/>
          </p:cNvSpPr>
          <p:nvPr>
            <p:ph type="sldNum" sz="quarter" idx="12"/>
          </p:nvPr>
        </p:nvSpPr>
        <p:spPr/>
        <p:txBody>
          <a:bodyPr/>
          <a:lstStyle/>
          <a:p>
            <a:fld id="{647898AE-4CB7-4F3C-A01F-70DA53F8D9DC}" type="slidenum">
              <a:rPr lang="en-IN" smtClean="0"/>
              <a:t>‹#›</a:t>
            </a:fld>
            <a:endParaRPr lang="en-IN"/>
          </a:p>
        </p:txBody>
      </p:sp>
    </p:spTree>
    <p:extLst>
      <p:ext uri="{BB962C8B-B14F-4D97-AF65-F5344CB8AC3E}">
        <p14:creationId xmlns:p14="http://schemas.microsoft.com/office/powerpoint/2010/main" val="1619406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194B5-4698-277A-1C18-0DD202BB88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F6A55A5-5C38-D6B8-0CDC-57FA326AA3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9A3616-E682-FFF9-4EDB-F744038E0BAA}"/>
              </a:ext>
            </a:extLst>
          </p:cNvPr>
          <p:cNvSpPr>
            <a:spLocks noGrp="1"/>
          </p:cNvSpPr>
          <p:nvPr>
            <p:ph type="dt" sz="half" idx="10"/>
          </p:nvPr>
        </p:nvSpPr>
        <p:spPr/>
        <p:txBody>
          <a:bodyPr/>
          <a:lstStyle/>
          <a:p>
            <a:fld id="{0236DCF8-1935-45F8-ADDA-8DEB9C7D413A}" type="datetimeFigureOut">
              <a:rPr lang="en-IN" smtClean="0"/>
              <a:t>19-11-2022</a:t>
            </a:fld>
            <a:endParaRPr lang="en-IN"/>
          </a:p>
        </p:txBody>
      </p:sp>
      <p:sp>
        <p:nvSpPr>
          <p:cNvPr id="5" name="Footer Placeholder 4">
            <a:extLst>
              <a:ext uri="{FF2B5EF4-FFF2-40B4-BE49-F238E27FC236}">
                <a16:creationId xmlns:a16="http://schemas.microsoft.com/office/drawing/2014/main" id="{A2310B44-02B2-2EA1-72B4-F7A6194EE1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815BEC-8ACA-8BA6-CC90-6E935BBBAC1A}"/>
              </a:ext>
            </a:extLst>
          </p:cNvPr>
          <p:cNvSpPr>
            <a:spLocks noGrp="1"/>
          </p:cNvSpPr>
          <p:nvPr>
            <p:ph type="sldNum" sz="quarter" idx="12"/>
          </p:nvPr>
        </p:nvSpPr>
        <p:spPr/>
        <p:txBody>
          <a:bodyPr/>
          <a:lstStyle/>
          <a:p>
            <a:fld id="{647898AE-4CB7-4F3C-A01F-70DA53F8D9DC}" type="slidenum">
              <a:rPr lang="en-IN" smtClean="0"/>
              <a:t>‹#›</a:t>
            </a:fld>
            <a:endParaRPr lang="en-IN"/>
          </a:p>
        </p:txBody>
      </p:sp>
    </p:spTree>
    <p:extLst>
      <p:ext uri="{BB962C8B-B14F-4D97-AF65-F5344CB8AC3E}">
        <p14:creationId xmlns:p14="http://schemas.microsoft.com/office/powerpoint/2010/main" val="4012743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338DD-44B8-CD64-B4A5-D8E6F4EFF6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59C86D-026A-46AC-A749-FEB0E1BE9E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ED5D973-8079-C2D2-EE70-2A15FA8E3E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06EC02B-1D4F-B176-3164-3DCF100DE8FE}"/>
              </a:ext>
            </a:extLst>
          </p:cNvPr>
          <p:cNvSpPr>
            <a:spLocks noGrp="1"/>
          </p:cNvSpPr>
          <p:nvPr>
            <p:ph type="dt" sz="half" idx="10"/>
          </p:nvPr>
        </p:nvSpPr>
        <p:spPr/>
        <p:txBody>
          <a:bodyPr/>
          <a:lstStyle/>
          <a:p>
            <a:fld id="{0236DCF8-1935-45F8-ADDA-8DEB9C7D413A}" type="datetimeFigureOut">
              <a:rPr lang="en-IN" smtClean="0"/>
              <a:t>19-11-2022</a:t>
            </a:fld>
            <a:endParaRPr lang="en-IN"/>
          </a:p>
        </p:txBody>
      </p:sp>
      <p:sp>
        <p:nvSpPr>
          <p:cNvPr id="6" name="Footer Placeholder 5">
            <a:extLst>
              <a:ext uri="{FF2B5EF4-FFF2-40B4-BE49-F238E27FC236}">
                <a16:creationId xmlns:a16="http://schemas.microsoft.com/office/drawing/2014/main" id="{F06B60C4-4889-CE90-EBCC-64E5B07C4C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06D08E-E03C-400B-2676-7D2C1D768F25}"/>
              </a:ext>
            </a:extLst>
          </p:cNvPr>
          <p:cNvSpPr>
            <a:spLocks noGrp="1"/>
          </p:cNvSpPr>
          <p:nvPr>
            <p:ph type="sldNum" sz="quarter" idx="12"/>
          </p:nvPr>
        </p:nvSpPr>
        <p:spPr/>
        <p:txBody>
          <a:bodyPr/>
          <a:lstStyle/>
          <a:p>
            <a:fld id="{647898AE-4CB7-4F3C-A01F-70DA53F8D9DC}" type="slidenum">
              <a:rPr lang="en-IN" smtClean="0"/>
              <a:t>‹#›</a:t>
            </a:fld>
            <a:endParaRPr lang="en-IN"/>
          </a:p>
        </p:txBody>
      </p:sp>
    </p:spTree>
    <p:extLst>
      <p:ext uri="{BB962C8B-B14F-4D97-AF65-F5344CB8AC3E}">
        <p14:creationId xmlns:p14="http://schemas.microsoft.com/office/powerpoint/2010/main" val="1157750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5C5A-2F18-3CD5-33B2-34201577E0B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16A761-3388-82FA-6A60-3DDD547B82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56A223-55DD-3AA3-69AD-96BF1EAE7A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71492C1-1CE3-75B5-B854-B4083E9AB5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7996C7-FC44-EA7B-2AD7-57A24B02CE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25A258B-6E6D-822D-A0F6-7A9C5E7F5485}"/>
              </a:ext>
            </a:extLst>
          </p:cNvPr>
          <p:cNvSpPr>
            <a:spLocks noGrp="1"/>
          </p:cNvSpPr>
          <p:nvPr>
            <p:ph type="dt" sz="half" idx="10"/>
          </p:nvPr>
        </p:nvSpPr>
        <p:spPr/>
        <p:txBody>
          <a:bodyPr/>
          <a:lstStyle/>
          <a:p>
            <a:fld id="{0236DCF8-1935-45F8-ADDA-8DEB9C7D413A}" type="datetimeFigureOut">
              <a:rPr lang="en-IN" smtClean="0"/>
              <a:t>19-11-2022</a:t>
            </a:fld>
            <a:endParaRPr lang="en-IN"/>
          </a:p>
        </p:txBody>
      </p:sp>
      <p:sp>
        <p:nvSpPr>
          <p:cNvPr id="8" name="Footer Placeholder 7">
            <a:extLst>
              <a:ext uri="{FF2B5EF4-FFF2-40B4-BE49-F238E27FC236}">
                <a16:creationId xmlns:a16="http://schemas.microsoft.com/office/drawing/2014/main" id="{DB9C8BA2-FD9B-E758-ACB3-ABDF16469B6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DD6DC6F-CDC8-3C54-D518-21B1B5E5EE4A}"/>
              </a:ext>
            </a:extLst>
          </p:cNvPr>
          <p:cNvSpPr>
            <a:spLocks noGrp="1"/>
          </p:cNvSpPr>
          <p:nvPr>
            <p:ph type="sldNum" sz="quarter" idx="12"/>
          </p:nvPr>
        </p:nvSpPr>
        <p:spPr/>
        <p:txBody>
          <a:bodyPr/>
          <a:lstStyle/>
          <a:p>
            <a:fld id="{647898AE-4CB7-4F3C-A01F-70DA53F8D9DC}" type="slidenum">
              <a:rPr lang="en-IN" smtClean="0"/>
              <a:t>‹#›</a:t>
            </a:fld>
            <a:endParaRPr lang="en-IN"/>
          </a:p>
        </p:txBody>
      </p:sp>
    </p:spTree>
    <p:extLst>
      <p:ext uri="{BB962C8B-B14F-4D97-AF65-F5344CB8AC3E}">
        <p14:creationId xmlns:p14="http://schemas.microsoft.com/office/powerpoint/2010/main" val="3488932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B7F9E-B9D2-284D-964B-FC5D0A1C60F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AA29CAB-6835-AB51-ACC0-6363D9EA8BF3}"/>
              </a:ext>
            </a:extLst>
          </p:cNvPr>
          <p:cNvSpPr>
            <a:spLocks noGrp="1"/>
          </p:cNvSpPr>
          <p:nvPr>
            <p:ph type="dt" sz="half" idx="10"/>
          </p:nvPr>
        </p:nvSpPr>
        <p:spPr/>
        <p:txBody>
          <a:bodyPr/>
          <a:lstStyle/>
          <a:p>
            <a:fld id="{0236DCF8-1935-45F8-ADDA-8DEB9C7D413A}" type="datetimeFigureOut">
              <a:rPr lang="en-IN" smtClean="0"/>
              <a:t>19-11-2022</a:t>
            </a:fld>
            <a:endParaRPr lang="en-IN"/>
          </a:p>
        </p:txBody>
      </p:sp>
      <p:sp>
        <p:nvSpPr>
          <p:cNvPr id="4" name="Footer Placeholder 3">
            <a:extLst>
              <a:ext uri="{FF2B5EF4-FFF2-40B4-BE49-F238E27FC236}">
                <a16:creationId xmlns:a16="http://schemas.microsoft.com/office/drawing/2014/main" id="{01922789-E123-00F4-F508-3DE3067710C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92491F2-482A-5D1D-FE3A-EC2E6E48AFD9}"/>
              </a:ext>
            </a:extLst>
          </p:cNvPr>
          <p:cNvSpPr>
            <a:spLocks noGrp="1"/>
          </p:cNvSpPr>
          <p:nvPr>
            <p:ph type="sldNum" sz="quarter" idx="12"/>
          </p:nvPr>
        </p:nvSpPr>
        <p:spPr/>
        <p:txBody>
          <a:bodyPr/>
          <a:lstStyle/>
          <a:p>
            <a:fld id="{647898AE-4CB7-4F3C-A01F-70DA53F8D9DC}" type="slidenum">
              <a:rPr lang="en-IN" smtClean="0"/>
              <a:t>‹#›</a:t>
            </a:fld>
            <a:endParaRPr lang="en-IN"/>
          </a:p>
        </p:txBody>
      </p:sp>
    </p:spTree>
    <p:extLst>
      <p:ext uri="{BB962C8B-B14F-4D97-AF65-F5344CB8AC3E}">
        <p14:creationId xmlns:p14="http://schemas.microsoft.com/office/powerpoint/2010/main" val="897479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6FC9C8-F7B7-D338-ED1F-93256D6C0A77}"/>
              </a:ext>
            </a:extLst>
          </p:cNvPr>
          <p:cNvSpPr>
            <a:spLocks noGrp="1"/>
          </p:cNvSpPr>
          <p:nvPr>
            <p:ph type="dt" sz="half" idx="10"/>
          </p:nvPr>
        </p:nvSpPr>
        <p:spPr/>
        <p:txBody>
          <a:bodyPr/>
          <a:lstStyle/>
          <a:p>
            <a:fld id="{0236DCF8-1935-45F8-ADDA-8DEB9C7D413A}" type="datetimeFigureOut">
              <a:rPr lang="en-IN" smtClean="0"/>
              <a:t>19-11-2022</a:t>
            </a:fld>
            <a:endParaRPr lang="en-IN"/>
          </a:p>
        </p:txBody>
      </p:sp>
      <p:sp>
        <p:nvSpPr>
          <p:cNvPr id="3" name="Footer Placeholder 2">
            <a:extLst>
              <a:ext uri="{FF2B5EF4-FFF2-40B4-BE49-F238E27FC236}">
                <a16:creationId xmlns:a16="http://schemas.microsoft.com/office/drawing/2014/main" id="{E4346D8D-8213-A8DF-23C1-765A1DC3E33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9442BBA-8252-0EF4-5367-21EBEF106ED3}"/>
              </a:ext>
            </a:extLst>
          </p:cNvPr>
          <p:cNvSpPr>
            <a:spLocks noGrp="1"/>
          </p:cNvSpPr>
          <p:nvPr>
            <p:ph type="sldNum" sz="quarter" idx="12"/>
          </p:nvPr>
        </p:nvSpPr>
        <p:spPr/>
        <p:txBody>
          <a:bodyPr/>
          <a:lstStyle/>
          <a:p>
            <a:fld id="{647898AE-4CB7-4F3C-A01F-70DA53F8D9DC}" type="slidenum">
              <a:rPr lang="en-IN" smtClean="0"/>
              <a:t>‹#›</a:t>
            </a:fld>
            <a:endParaRPr lang="en-IN"/>
          </a:p>
        </p:txBody>
      </p:sp>
    </p:spTree>
    <p:extLst>
      <p:ext uri="{BB962C8B-B14F-4D97-AF65-F5344CB8AC3E}">
        <p14:creationId xmlns:p14="http://schemas.microsoft.com/office/powerpoint/2010/main" val="2411429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3DB11-5FED-9DF6-67BD-B5A07440AC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32C1844-0CF7-EEE8-47CA-21B6F89BF5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3AD16A5-EDC3-D1BF-1846-061DD48616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048F72-B7F6-0F38-071C-6B8048D27331}"/>
              </a:ext>
            </a:extLst>
          </p:cNvPr>
          <p:cNvSpPr>
            <a:spLocks noGrp="1"/>
          </p:cNvSpPr>
          <p:nvPr>
            <p:ph type="dt" sz="half" idx="10"/>
          </p:nvPr>
        </p:nvSpPr>
        <p:spPr/>
        <p:txBody>
          <a:bodyPr/>
          <a:lstStyle/>
          <a:p>
            <a:fld id="{0236DCF8-1935-45F8-ADDA-8DEB9C7D413A}" type="datetimeFigureOut">
              <a:rPr lang="en-IN" smtClean="0"/>
              <a:t>19-11-2022</a:t>
            </a:fld>
            <a:endParaRPr lang="en-IN"/>
          </a:p>
        </p:txBody>
      </p:sp>
      <p:sp>
        <p:nvSpPr>
          <p:cNvPr id="6" name="Footer Placeholder 5">
            <a:extLst>
              <a:ext uri="{FF2B5EF4-FFF2-40B4-BE49-F238E27FC236}">
                <a16:creationId xmlns:a16="http://schemas.microsoft.com/office/drawing/2014/main" id="{55473364-4543-7D3F-D683-9AEB240D39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D779F6-0020-4FF3-CDE1-743626455CEF}"/>
              </a:ext>
            </a:extLst>
          </p:cNvPr>
          <p:cNvSpPr>
            <a:spLocks noGrp="1"/>
          </p:cNvSpPr>
          <p:nvPr>
            <p:ph type="sldNum" sz="quarter" idx="12"/>
          </p:nvPr>
        </p:nvSpPr>
        <p:spPr/>
        <p:txBody>
          <a:bodyPr/>
          <a:lstStyle/>
          <a:p>
            <a:fld id="{647898AE-4CB7-4F3C-A01F-70DA53F8D9DC}" type="slidenum">
              <a:rPr lang="en-IN" smtClean="0"/>
              <a:t>‹#›</a:t>
            </a:fld>
            <a:endParaRPr lang="en-IN"/>
          </a:p>
        </p:txBody>
      </p:sp>
    </p:spTree>
    <p:extLst>
      <p:ext uri="{BB962C8B-B14F-4D97-AF65-F5344CB8AC3E}">
        <p14:creationId xmlns:p14="http://schemas.microsoft.com/office/powerpoint/2010/main" val="3623557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DA5D3-BD49-4673-A0DD-59D75AB943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520EEF2-7782-C125-7DC0-7E689BFB09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04AA287-328A-522C-C669-57A33ECFB0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EA9007-3714-3F88-0F84-760103C73D5E}"/>
              </a:ext>
            </a:extLst>
          </p:cNvPr>
          <p:cNvSpPr>
            <a:spLocks noGrp="1"/>
          </p:cNvSpPr>
          <p:nvPr>
            <p:ph type="dt" sz="half" idx="10"/>
          </p:nvPr>
        </p:nvSpPr>
        <p:spPr/>
        <p:txBody>
          <a:bodyPr/>
          <a:lstStyle/>
          <a:p>
            <a:fld id="{0236DCF8-1935-45F8-ADDA-8DEB9C7D413A}" type="datetimeFigureOut">
              <a:rPr lang="en-IN" smtClean="0"/>
              <a:t>19-11-2022</a:t>
            </a:fld>
            <a:endParaRPr lang="en-IN"/>
          </a:p>
        </p:txBody>
      </p:sp>
      <p:sp>
        <p:nvSpPr>
          <p:cNvPr id="6" name="Footer Placeholder 5">
            <a:extLst>
              <a:ext uri="{FF2B5EF4-FFF2-40B4-BE49-F238E27FC236}">
                <a16:creationId xmlns:a16="http://schemas.microsoft.com/office/drawing/2014/main" id="{93E85851-6B44-8201-B624-1E525C69F6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F06664-9D76-7120-D0C6-7F69680AB653}"/>
              </a:ext>
            </a:extLst>
          </p:cNvPr>
          <p:cNvSpPr>
            <a:spLocks noGrp="1"/>
          </p:cNvSpPr>
          <p:nvPr>
            <p:ph type="sldNum" sz="quarter" idx="12"/>
          </p:nvPr>
        </p:nvSpPr>
        <p:spPr/>
        <p:txBody>
          <a:bodyPr/>
          <a:lstStyle/>
          <a:p>
            <a:fld id="{647898AE-4CB7-4F3C-A01F-70DA53F8D9DC}" type="slidenum">
              <a:rPr lang="en-IN" smtClean="0"/>
              <a:t>‹#›</a:t>
            </a:fld>
            <a:endParaRPr lang="en-IN"/>
          </a:p>
        </p:txBody>
      </p:sp>
    </p:spTree>
    <p:extLst>
      <p:ext uri="{BB962C8B-B14F-4D97-AF65-F5344CB8AC3E}">
        <p14:creationId xmlns:p14="http://schemas.microsoft.com/office/powerpoint/2010/main" val="2901349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49C1EF-D213-0E77-88F7-572D4069F4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989B02-6B11-EFCD-5798-A84BCEDD45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6D3F79-B821-D03E-C9BB-D7E4EBAE12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36DCF8-1935-45F8-ADDA-8DEB9C7D413A}" type="datetimeFigureOut">
              <a:rPr lang="en-IN" smtClean="0"/>
              <a:t>19-11-2022</a:t>
            </a:fld>
            <a:endParaRPr lang="en-IN"/>
          </a:p>
        </p:txBody>
      </p:sp>
      <p:sp>
        <p:nvSpPr>
          <p:cNvPr id="5" name="Footer Placeholder 4">
            <a:extLst>
              <a:ext uri="{FF2B5EF4-FFF2-40B4-BE49-F238E27FC236}">
                <a16:creationId xmlns:a16="http://schemas.microsoft.com/office/drawing/2014/main" id="{888C4875-CA98-3720-D39A-E7DEFEF6FE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FF3BCE1-53C0-2AFC-3933-2FFB7BD190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7898AE-4CB7-4F3C-A01F-70DA53F8D9DC}" type="slidenum">
              <a:rPr lang="en-IN" smtClean="0"/>
              <a:t>‹#›</a:t>
            </a:fld>
            <a:endParaRPr lang="en-IN"/>
          </a:p>
        </p:txBody>
      </p:sp>
    </p:spTree>
    <p:extLst>
      <p:ext uri="{BB962C8B-B14F-4D97-AF65-F5344CB8AC3E}">
        <p14:creationId xmlns:p14="http://schemas.microsoft.com/office/powerpoint/2010/main" val="2969627405"/>
      </p:ext>
    </p:extLst>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F6B60-DDFF-9E04-FF88-E1E3C2A1044B}"/>
              </a:ext>
            </a:extLst>
          </p:cNvPr>
          <p:cNvSpPr>
            <a:spLocks noGrp="1"/>
          </p:cNvSpPr>
          <p:nvPr>
            <p:ph type="title"/>
          </p:nvPr>
        </p:nvSpPr>
        <p:spPr>
          <a:xfrm>
            <a:off x="838200" y="336844"/>
            <a:ext cx="10515600" cy="2202584"/>
          </a:xfrm>
        </p:spPr>
        <p:txBody>
          <a:bodyPr>
            <a:normAutofit fontScale="90000"/>
          </a:bodyPr>
          <a:lstStyle/>
          <a:p>
            <a:pPr algn="ctr"/>
            <a:r>
              <a:rPr lang="en-US" sz="3200" b="1" dirty="0">
                <a:latin typeface="Times New Roman" panose="02020603050405020304" pitchFamily="18" charset="0"/>
                <a:cs typeface="Times New Roman" panose="02020603050405020304" pitchFamily="18" charset="0"/>
              </a:rPr>
              <a:t>NALAYATHIRAN PROJECT</a:t>
            </a: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AI BASED DISCOURSE FOR BANKING INDUSTRY</a:t>
            </a: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C22250D-962D-4B20-8722-345264EFE50B}"/>
              </a:ext>
            </a:extLst>
          </p:cNvPr>
          <p:cNvSpPr>
            <a:spLocks noGrp="1"/>
          </p:cNvSpPr>
          <p:nvPr>
            <p:ph idx="1"/>
          </p:nvPr>
        </p:nvSpPr>
        <p:spPr>
          <a:xfrm>
            <a:off x="838200" y="1976583"/>
            <a:ext cx="10515600" cy="4200380"/>
          </a:xfrm>
        </p:spPr>
        <p:txBody>
          <a:bodyPr anchor="ctr">
            <a:normAutofit/>
          </a:bodyPr>
          <a:lstStyle/>
          <a:p>
            <a:pPr marL="0" indent="0" algn="ctr">
              <a:lnSpc>
                <a:spcPct val="200000"/>
              </a:lnSpc>
              <a:buNone/>
            </a:pPr>
            <a:r>
              <a:rPr lang="en-US" sz="2000" b="1" kern="1200" dirty="0">
                <a:solidFill>
                  <a:srgbClr val="000000"/>
                </a:solidFill>
                <a:effectLst/>
                <a:latin typeface="Times New Roman" panose="02020603050405020304" pitchFamily="18" charset="0"/>
                <a:cs typeface="Times New Roman" panose="02020603050405020304" pitchFamily="18" charset="0"/>
              </a:rPr>
              <a:t>TEAM ID </a:t>
            </a:r>
            <a:r>
              <a:rPr lang="en-US" sz="2000" kern="1200" dirty="0">
                <a:solidFill>
                  <a:srgbClr val="000000"/>
                </a:solidFill>
                <a:effectLst/>
                <a:latin typeface="Times New Roman" panose="02020603050405020304" pitchFamily="18" charset="0"/>
                <a:cs typeface="Times New Roman" panose="02020603050405020304" pitchFamily="18" charset="0"/>
              </a:rPr>
              <a:t>- </a:t>
            </a:r>
            <a:r>
              <a:rPr lang="en-IN" sz="2000" kern="1200" dirty="0">
                <a:solidFill>
                  <a:srgbClr val="000000"/>
                </a:solidFill>
                <a:effectLst/>
                <a:latin typeface="Times New Roman" panose="02020603050405020304" pitchFamily="18" charset="0"/>
                <a:cs typeface="Times New Roman" panose="02020603050405020304" pitchFamily="18" charset="0"/>
              </a:rPr>
              <a:t>PNT2022TMID29862</a:t>
            </a:r>
            <a:endParaRPr lang="en-IN" sz="2000" dirty="0">
              <a:latin typeface="Times New Roman" panose="02020603050405020304" pitchFamily="18" charset="0"/>
              <a:cs typeface="Times New Roman" panose="02020603050405020304" pitchFamily="18" charset="0"/>
            </a:endParaRPr>
          </a:p>
          <a:p>
            <a:pPr marL="0" indent="0" algn="ctr">
              <a:lnSpc>
                <a:spcPct val="200000"/>
              </a:lnSpc>
              <a:buNone/>
            </a:pPr>
            <a:r>
              <a:rPr lang="en-US" sz="2000" b="1" kern="1200" dirty="0">
                <a:solidFill>
                  <a:srgbClr val="000000"/>
                </a:solidFill>
                <a:effectLst/>
                <a:latin typeface="Times New Roman" panose="02020603050405020304" pitchFamily="18" charset="0"/>
                <a:cs typeface="Times New Roman" panose="02020603050405020304" pitchFamily="18" charset="0"/>
              </a:rPr>
              <a:t>TEAM MEMBER</a:t>
            </a:r>
          </a:p>
          <a:p>
            <a:pPr marL="0" indent="0" algn="ctr">
              <a:lnSpc>
                <a:spcPct val="200000"/>
              </a:lnSpc>
              <a:buNone/>
            </a:pPr>
            <a:r>
              <a:rPr lang="en-IN" sz="1900" dirty="0">
                <a:latin typeface="Times New Roman" panose="02020603050405020304" pitchFamily="18" charset="0"/>
                <a:cs typeface="Times New Roman" panose="02020603050405020304" pitchFamily="18" charset="0"/>
              </a:rPr>
              <a:t>VINISHA R– 610519104114</a:t>
            </a:r>
          </a:p>
          <a:p>
            <a:pPr marL="457200" lvl="1" indent="0" algn="ctr">
              <a:lnSpc>
                <a:spcPct val="150000"/>
              </a:lnSpc>
              <a:buNone/>
            </a:pPr>
            <a:r>
              <a:rPr lang="en-IN" sz="1900" dirty="0">
                <a:latin typeface="Times New Roman" panose="02020603050405020304" pitchFamily="18" charset="0"/>
                <a:cs typeface="Times New Roman" panose="02020603050405020304" pitchFamily="18" charset="0"/>
              </a:rPr>
              <a:t>          SHAHEERABANU C –</a:t>
            </a:r>
            <a:r>
              <a:rPr lang="en-IN" sz="1900" b="1" dirty="0">
                <a:latin typeface="Times New Roman" panose="02020603050405020304" pitchFamily="18" charset="0"/>
                <a:cs typeface="Times New Roman" panose="02020603050405020304" pitchFamily="18" charset="0"/>
              </a:rPr>
              <a:t> </a:t>
            </a:r>
            <a:r>
              <a:rPr lang="en-IN" sz="1900" dirty="0">
                <a:latin typeface="Times New Roman" panose="02020603050405020304" pitchFamily="18" charset="0"/>
                <a:cs typeface="Times New Roman" panose="02020603050405020304" pitchFamily="18" charset="0"/>
              </a:rPr>
              <a:t>610519104091</a:t>
            </a:r>
          </a:p>
          <a:p>
            <a:pPr marL="457200" lvl="1" indent="0" algn="ctr">
              <a:lnSpc>
                <a:spcPct val="150000"/>
              </a:lnSpc>
              <a:buNone/>
            </a:pPr>
            <a:r>
              <a:rPr lang="en-IN" sz="1900" dirty="0">
                <a:latin typeface="Times New Roman" panose="02020603050405020304" pitchFamily="18" charset="0"/>
                <a:cs typeface="Times New Roman" panose="02020603050405020304" pitchFamily="18" charset="0"/>
              </a:rPr>
              <a:t>YOGAMALYA P – 610519104118</a:t>
            </a:r>
          </a:p>
          <a:p>
            <a:pPr marL="457200" lvl="1" indent="0" algn="ctr">
              <a:lnSpc>
                <a:spcPct val="150000"/>
              </a:lnSpc>
              <a:buNone/>
            </a:pPr>
            <a:r>
              <a:rPr lang="en-IN" sz="1900" dirty="0">
                <a:latin typeface="Times New Roman" panose="02020603050405020304" pitchFamily="18" charset="0"/>
                <a:cs typeface="Times New Roman" panose="02020603050405020304" pitchFamily="18" charset="0"/>
              </a:rPr>
              <a:t>SANDHIYA P – 610519104085</a:t>
            </a:r>
          </a:p>
        </p:txBody>
      </p:sp>
    </p:spTree>
    <p:extLst>
      <p:ext uri="{BB962C8B-B14F-4D97-AF65-F5344CB8AC3E}">
        <p14:creationId xmlns:p14="http://schemas.microsoft.com/office/powerpoint/2010/main" val="3324988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F969A-AF43-6C61-02EE-2B37BDECBCD5}"/>
              </a:ext>
            </a:extLst>
          </p:cNvPr>
          <p:cNvSpPr>
            <a:spLocks noGrp="1"/>
          </p:cNvSpPr>
          <p:nvPr>
            <p:ph type="title"/>
          </p:nvPr>
        </p:nvSpPr>
        <p:spPr>
          <a:xfrm>
            <a:off x="838200" y="365125"/>
            <a:ext cx="10515600" cy="447675"/>
          </a:xfrm>
        </p:spPr>
        <p:txBody>
          <a:bodyPr>
            <a:normAutofit fontScale="90000"/>
          </a:bodyPr>
          <a:lstStyle/>
          <a:p>
            <a:r>
              <a:rPr lang="en-US" sz="2800" b="1" dirty="0">
                <a:latin typeface="Times New Roman" panose="02020603050405020304" pitchFamily="18" charset="0"/>
                <a:cs typeface="Times New Roman" panose="02020603050405020304" pitchFamily="18" charset="0"/>
              </a:rPr>
              <a:t>APP.PY CODE</a:t>
            </a:r>
            <a:endParaRPr lang="en-IN" sz="2800" dirty="0"/>
          </a:p>
        </p:txBody>
      </p:sp>
      <p:sp>
        <p:nvSpPr>
          <p:cNvPr id="3" name="Content Placeholder 2">
            <a:extLst>
              <a:ext uri="{FF2B5EF4-FFF2-40B4-BE49-F238E27FC236}">
                <a16:creationId xmlns:a16="http://schemas.microsoft.com/office/drawing/2014/main" id="{34DF093E-0A21-9A07-A1CE-A273E20A5543}"/>
              </a:ext>
            </a:extLst>
          </p:cNvPr>
          <p:cNvSpPr>
            <a:spLocks noGrp="1"/>
          </p:cNvSpPr>
          <p:nvPr>
            <p:ph idx="1"/>
          </p:nvPr>
        </p:nvSpPr>
        <p:spPr>
          <a:xfrm>
            <a:off x="838200" y="1052945"/>
            <a:ext cx="10515600" cy="5124018"/>
          </a:xfrm>
        </p:spPr>
        <p:txBody>
          <a:bodyPr>
            <a:noAutofit/>
          </a:bodyPr>
          <a:lstStyle/>
          <a:p>
            <a:pPr marL="0" indent="0">
              <a:buNone/>
            </a:pPr>
            <a:r>
              <a:rPr lang="en-IN" sz="1800" dirty="0">
                <a:latin typeface="Times New Roman" panose="02020603050405020304" pitchFamily="18" charset="0"/>
                <a:cs typeface="Times New Roman" panose="02020603050405020304" pitchFamily="18" charset="0"/>
              </a:rPr>
              <a:t>import email</a:t>
            </a:r>
          </a:p>
          <a:p>
            <a:pPr marL="0" indent="0">
              <a:buNone/>
            </a:pPr>
            <a:r>
              <a:rPr lang="en-IN" sz="1800" dirty="0">
                <a:latin typeface="Times New Roman" panose="02020603050405020304" pitchFamily="18" charset="0"/>
                <a:cs typeface="Times New Roman" panose="02020603050405020304" pitchFamily="18" charset="0"/>
              </a:rPr>
              <a:t>from email import message</a:t>
            </a:r>
          </a:p>
          <a:p>
            <a:pPr marL="0" indent="0">
              <a:buNone/>
            </a:pPr>
            <a:r>
              <a:rPr lang="en-IN" sz="1800" dirty="0">
                <a:latin typeface="Times New Roman" panose="02020603050405020304" pitchFamily="18" charset="0"/>
                <a:cs typeface="Times New Roman" panose="02020603050405020304" pitchFamily="18" charset="0"/>
              </a:rPr>
              <a:t>from </a:t>
            </a:r>
            <a:r>
              <a:rPr lang="en-IN" sz="1800" dirty="0" err="1">
                <a:latin typeface="Times New Roman" panose="02020603050405020304" pitchFamily="18" charset="0"/>
                <a:cs typeface="Times New Roman" panose="02020603050405020304" pitchFamily="18" charset="0"/>
              </a:rPr>
              <a:t>importlib.resources</a:t>
            </a:r>
            <a:r>
              <a:rPr lang="en-IN" sz="1800" dirty="0">
                <a:latin typeface="Times New Roman" panose="02020603050405020304" pitchFamily="18" charset="0"/>
                <a:cs typeface="Times New Roman" panose="02020603050405020304" pitchFamily="18" charset="0"/>
              </a:rPr>
              <a:t> import contents </a:t>
            </a:r>
          </a:p>
          <a:p>
            <a:pPr marL="0" indent="0">
              <a:buNone/>
            </a:pPr>
            <a:r>
              <a:rPr lang="en-IN" sz="1800" dirty="0">
                <a:latin typeface="Times New Roman" panose="02020603050405020304" pitchFamily="18" charset="0"/>
                <a:cs typeface="Times New Roman" panose="02020603050405020304" pitchFamily="18" charset="0"/>
              </a:rPr>
              <a:t>from </a:t>
            </a:r>
            <a:r>
              <a:rPr lang="en-IN" sz="1800" dirty="0" err="1">
                <a:latin typeface="Times New Roman" panose="02020603050405020304" pitchFamily="18" charset="0"/>
                <a:cs typeface="Times New Roman" panose="02020603050405020304" pitchFamily="18" charset="0"/>
              </a:rPr>
              <a:t>tkinter</a:t>
            </a:r>
            <a:r>
              <a:rPr lang="en-IN" sz="1800" dirty="0">
                <a:latin typeface="Times New Roman" panose="02020603050405020304" pitchFamily="18" charset="0"/>
                <a:cs typeface="Times New Roman" panose="02020603050405020304" pitchFamily="18" charset="0"/>
              </a:rPr>
              <a:t> import S</a:t>
            </a:r>
          </a:p>
          <a:p>
            <a:pPr marL="0" indent="0">
              <a:buNone/>
            </a:pPr>
            <a:r>
              <a:rPr lang="en-IN" sz="1800" dirty="0">
                <a:latin typeface="Times New Roman" panose="02020603050405020304" pitchFamily="18" charset="0"/>
                <a:cs typeface="Times New Roman" panose="02020603050405020304" pitchFamily="18" charset="0"/>
              </a:rPr>
              <a:t>from turtle import title</a:t>
            </a:r>
          </a:p>
          <a:p>
            <a:pPr marL="0" indent="0">
              <a:buNone/>
            </a:pPr>
            <a:r>
              <a:rPr lang="en-IN" sz="1800" dirty="0">
                <a:latin typeface="Times New Roman" panose="02020603050405020304" pitchFamily="18" charset="0"/>
                <a:cs typeface="Times New Roman" panose="02020603050405020304" pitchFamily="18" charset="0"/>
              </a:rPr>
              <a:t>from flask import Flask, </a:t>
            </a:r>
            <a:r>
              <a:rPr lang="en-IN" sz="1800" dirty="0" err="1">
                <a:latin typeface="Times New Roman" panose="02020603050405020304" pitchFamily="18" charset="0"/>
                <a:cs typeface="Times New Roman" panose="02020603050405020304" pitchFamily="18" charset="0"/>
              </a:rPr>
              <a:t>redirect,render_template</a:t>
            </a: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request,session</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url_for</a:t>
            </a:r>
            <a:r>
              <a:rPr lang="en-IN" sz="1800" dirty="0">
                <a:latin typeface="Times New Roman" panose="02020603050405020304" pitchFamily="18" charset="0"/>
                <a:cs typeface="Times New Roman" panose="02020603050405020304" pitchFamily="18" charset="0"/>
              </a:rPr>
              <a:t>, Flask</a:t>
            </a:r>
          </a:p>
          <a:p>
            <a:pPr marL="0" indent="0">
              <a:buNone/>
            </a:pPr>
            <a:r>
              <a:rPr lang="en-IN" sz="1800" dirty="0">
                <a:latin typeface="Times New Roman" panose="02020603050405020304" pitchFamily="18" charset="0"/>
                <a:cs typeface="Times New Roman" panose="02020603050405020304" pitchFamily="18" charset="0"/>
              </a:rPr>
              <a:t>from </a:t>
            </a:r>
            <a:r>
              <a:rPr lang="en-IN" sz="1800" dirty="0" err="1">
                <a:latin typeface="Times New Roman" panose="02020603050405020304" pitchFamily="18" charset="0"/>
                <a:cs typeface="Times New Roman" panose="02020603050405020304" pitchFamily="18" charset="0"/>
              </a:rPr>
              <a:t>pyexpat</a:t>
            </a:r>
            <a:r>
              <a:rPr lang="en-IN" sz="1800" dirty="0">
                <a:latin typeface="Times New Roman" panose="02020603050405020304" pitchFamily="18" charset="0"/>
                <a:cs typeface="Times New Roman" panose="02020603050405020304" pitchFamily="18" charset="0"/>
              </a:rPr>
              <a:t> import model</a:t>
            </a:r>
          </a:p>
          <a:p>
            <a:pPr marL="0" indent="0">
              <a:buNone/>
            </a:pPr>
            <a:r>
              <a:rPr lang="en-IN" sz="1800" dirty="0">
                <a:latin typeface="Times New Roman" panose="02020603050405020304" pitchFamily="18" charset="0"/>
                <a:cs typeface="Times New Roman" panose="02020603050405020304" pitchFamily="18" charset="0"/>
              </a:rPr>
              <a:t>from </a:t>
            </a:r>
            <a:r>
              <a:rPr lang="en-IN" sz="1800" dirty="0" err="1">
                <a:latin typeface="Times New Roman" panose="02020603050405020304" pitchFamily="18" charset="0"/>
                <a:cs typeface="Times New Roman" panose="02020603050405020304" pitchFamily="18" charset="0"/>
              </a:rPr>
              <a:t>werkzeug.utils</a:t>
            </a:r>
            <a:r>
              <a:rPr lang="en-IN" sz="1800" dirty="0">
                <a:latin typeface="Times New Roman" panose="02020603050405020304" pitchFamily="18" charset="0"/>
                <a:cs typeface="Times New Roman" panose="02020603050405020304" pitchFamily="18" charset="0"/>
              </a:rPr>
              <a:t> import </a:t>
            </a:r>
            <a:r>
              <a:rPr lang="en-IN" sz="1800" dirty="0" err="1">
                <a:latin typeface="Times New Roman" panose="02020603050405020304" pitchFamily="18" charset="0"/>
                <a:cs typeface="Times New Roman" panose="02020603050405020304" pitchFamily="18" charset="0"/>
              </a:rPr>
              <a:t>secure_filename</a:t>
            </a: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import </a:t>
            </a:r>
            <a:r>
              <a:rPr lang="en-IN" sz="1800" dirty="0" err="1">
                <a:latin typeface="Times New Roman" panose="02020603050405020304" pitchFamily="18" charset="0"/>
                <a:cs typeface="Times New Roman" panose="02020603050405020304" pitchFamily="18" charset="0"/>
              </a:rPr>
              <a:t>ibm_db</a:t>
            </a: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from </a:t>
            </a:r>
            <a:r>
              <a:rPr lang="en-IN" sz="1800" dirty="0" err="1">
                <a:latin typeface="Times New Roman" panose="02020603050405020304" pitchFamily="18" charset="0"/>
                <a:cs typeface="Times New Roman" panose="02020603050405020304" pitchFamily="18" charset="0"/>
              </a:rPr>
              <a:t>flask_mail</a:t>
            </a:r>
            <a:r>
              <a:rPr lang="en-IN" sz="1800" dirty="0">
                <a:latin typeface="Times New Roman" panose="02020603050405020304" pitchFamily="18" charset="0"/>
                <a:cs typeface="Times New Roman" panose="02020603050405020304" pitchFamily="18" charset="0"/>
              </a:rPr>
              <a:t> import Mail, Message</a:t>
            </a:r>
          </a:p>
          <a:p>
            <a:pPr marL="0" indent="0">
              <a:buNone/>
            </a:pPr>
            <a:r>
              <a:rPr lang="en-IN" sz="1800" dirty="0">
                <a:latin typeface="Times New Roman" panose="02020603050405020304" pitchFamily="18" charset="0"/>
                <a:cs typeface="Times New Roman" panose="02020603050405020304" pitchFamily="18" charset="0"/>
              </a:rPr>
              <a:t>from </a:t>
            </a:r>
            <a:r>
              <a:rPr lang="en-IN" sz="1800" dirty="0" err="1">
                <a:latin typeface="Times New Roman" panose="02020603050405020304" pitchFamily="18" charset="0"/>
                <a:cs typeface="Times New Roman" panose="02020603050405020304" pitchFamily="18" charset="0"/>
              </a:rPr>
              <a:t>markupsafe</a:t>
            </a:r>
            <a:r>
              <a:rPr lang="en-IN" sz="1800" dirty="0">
                <a:latin typeface="Times New Roman" panose="02020603050405020304" pitchFamily="18" charset="0"/>
                <a:cs typeface="Times New Roman" panose="02020603050405020304" pitchFamily="18" charset="0"/>
              </a:rPr>
              <a:t> import escape</a:t>
            </a:r>
          </a:p>
          <a:p>
            <a:pPr marL="0" indent="0">
              <a:buNone/>
            </a:pPr>
            <a:r>
              <a:rPr lang="en-IN" sz="1800" dirty="0">
                <a:latin typeface="Times New Roman" panose="02020603050405020304" pitchFamily="18" charset="0"/>
                <a:cs typeface="Times New Roman" panose="02020603050405020304" pitchFamily="18" charset="0"/>
              </a:rPr>
              <a:t>from flask import </a:t>
            </a:r>
            <a:r>
              <a:rPr lang="en-IN" sz="1800" dirty="0" err="1">
                <a:latin typeface="Times New Roman" panose="02020603050405020304" pitchFamily="18" charset="0"/>
                <a:cs typeface="Times New Roman" panose="02020603050405020304" pitchFamily="18" charset="0"/>
              </a:rPr>
              <a:t>Flask,render_template,request</a:t>
            </a: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import requests</a:t>
            </a:r>
          </a:p>
        </p:txBody>
      </p:sp>
    </p:spTree>
    <p:extLst>
      <p:ext uri="{BB962C8B-B14F-4D97-AF65-F5344CB8AC3E}">
        <p14:creationId xmlns:p14="http://schemas.microsoft.com/office/powerpoint/2010/main" val="1837896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F0670A-A765-4873-2F52-33F138C239B9}"/>
              </a:ext>
            </a:extLst>
          </p:cNvPr>
          <p:cNvSpPr>
            <a:spLocks noGrp="1"/>
          </p:cNvSpPr>
          <p:nvPr>
            <p:ph idx="4294967295"/>
          </p:nvPr>
        </p:nvSpPr>
        <p:spPr>
          <a:xfrm>
            <a:off x="0" y="1825625"/>
            <a:ext cx="10515600" cy="4351338"/>
          </a:xfrm>
        </p:spPr>
        <p:txBody>
          <a:bodyPr>
            <a:noAutofit/>
          </a:bodyPr>
          <a:lstStyle/>
          <a:p>
            <a:pPr marL="0" indent="0">
              <a:buNone/>
            </a:pPr>
            <a:r>
              <a:rPr lang="en-IN" sz="1600" dirty="0">
                <a:latin typeface="Times New Roman" panose="02020603050405020304" pitchFamily="18" charset="0"/>
                <a:cs typeface="Times New Roman" panose="02020603050405020304" pitchFamily="18" charset="0"/>
              </a:rPr>
              <a:t> </a:t>
            </a:r>
          </a:p>
        </p:txBody>
      </p:sp>
      <p:sp>
        <p:nvSpPr>
          <p:cNvPr id="10" name="Rectangle 9"/>
          <p:cNvSpPr/>
          <p:nvPr/>
        </p:nvSpPr>
        <p:spPr>
          <a:xfrm>
            <a:off x="374573" y="808017"/>
            <a:ext cx="8659258" cy="5355312"/>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app = Flask(name)</a:t>
            </a:r>
          </a:p>
          <a:p>
            <a:r>
              <a:rPr lang="en-IN" dirty="0" err="1">
                <a:latin typeface="Times New Roman" panose="02020603050405020304" pitchFamily="18" charset="0"/>
                <a:cs typeface="Times New Roman" panose="02020603050405020304" pitchFamily="18" charset="0"/>
              </a:rPr>
              <a:t>app.secret_key</a:t>
            </a:r>
            <a:r>
              <a:rPr lang="en-IN" dirty="0">
                <a:latin typeface="Times New Roman" panose="02020603050405020304" pitchFamily="18" charset="0"/>
                <a:cs typeface="Times New Roman" panose="02020603050405020304" pitchFamily="18" charset="0"/>
              </a:rPr>
              <a:t> = b'_5#y2L"F4Q8z\n\</a:t>
            </a:r>
            <a:r>
              <a:rPr lang="en-IN" dirty="0" err="1">
                <a:latin typeface="Times New Roman" panose="02020603050405020304" pitchFamily="18" charset="0"/>
                <a:cs typeface="Times New Roman" panose="02020603050405020304" pitchFamily="18" charset="0"/>
              </a:rPr>
              <a:t>Xec</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mail = Mail(app)</a:t>
            </a:r>
          </a:p>
          <a:p>
            <a:r>
              <a:rPr lang="en-IN" dirty="0">
                <a:latin typeface="Times New Roman" panose="02020603050405020304" pitchFamily="18" charset="0"/>
                <a:cs typeface="Times New Roman" panose="02020603050405020304" pitchFamily="18" charset="0"/>
              </a:rPr>
              <a:t>conn = </a:t>
            </a:r>
            <a:r>
              <a:rPr lang="en-IN" dirty="0" err="1">
                <a:latin typeface="Times New Roman" panose="02020603050405020304" pitchFamily="18" charset="0"/>
                <a:cs typeface="Times New Roman" panose="02020603050405020304" pitchFamily="18" charset="0"/>
              </a:rPr>
              <a:t>ibm_db.connect</a:t>
            </a:r>
            <a:r>
              <a:rPr lang="en-IN" dirty="0">
                <a:latin typeface="Times New Roman" panose="02020603050405020304" pitchFamily="18" charset="0"/>
                <a:cs typeface="Times New Roman" panose="02020603050405020304" pitchFamily="18" charset="0"/>
              </a:rPr>
              <a:t>("DATABASE=</a:t>
            </a:r>
            <a:r>
              <a:rPr lang="en-IN" dirty="0" err="1">
                <a:latin typeface="Times New Roman" panose="02020603050405020304" pitchFamily="18" charset="0"/>
                <a:cs typeface="Times New Roman" panose="02020603050405020304" pitchFamily="18" charset="0"/>
              </a:rPr>
              <a:t>bludb;HOSTNAME</a:t>
            </a:r>
            <a:r>
              <a:rPr lang="en-IN" dirty="0">
                <a:latin typeface="Times New Roman" panose="02020603050405020304" pitchFamily="18" charset="0"/>
                <a:cs typeface="Times New Roman" panose="02020603050405020304" pitchFamily="18" charset="0"/>
              </a:rPr>
              <a:t>=1bbf73c5-d84a-4bb0-85b9-ab1a4348f4a4.c3n41cmd0nqnrk39u98g.databases.appdomain.cloud;PORT=32286;SECURITY=</a:t>
            </a:r>
            <a:r>
              <a:rPr lang="en-IN" dirty="0" err="1">
                <a:latin typeface="Times New Roman" panose="02020603050405020304" pitchFamily="18" charset="0"/>
                <a:cs typeface="Times New Roman" panose="02020603050405020304" pitchFamily="18" charset="0"/>
              </a:rPr>
              <a:t>SSL;SSLServerCertificate</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DigiCertGlobalRootCA.crt;UID</a:t>
            </a:r>
            <a:r>
              <a:rPr lang="en-IN" dirty="0">
                <a:latin typeface="Times New Roman" panose="02020603050405020304" pitchFamily="18" charset="0"/>
                <a:cs typeface="Times New Roman" panose="02020603050405020304" pitchFamily="18" charset="0"/>
              </a:rPr>
              <a:t>=hzj88231;PWD=z8f4ZiZ171T0FvR1",'','')</a:t>
            </a:r>
          </a:p>
          <a:p>
            <a:r>
              <a:rPr lang="en-IN" dirty="0">
                <a:latin typeface="Times New Roman" panose="02020603050405020304" pitchFamily="18" charset="0"/>
                <a:cs typeface="Times New Roman" panose="02020603050405020304" pitchFamily="18" charset="0"/>
              </a:rPr>
              <a:t>print(conn)print("connection successful...")</a:t>
            </a:r>
          </a:p>
          <a:p>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app.route</a:t>
            </a:r>
            <a:r>
              <a:rPr lang="en-IN" dirty="0">
                <a:latin typeface="Times New Roman" panose="02020603050405020304" pitchFamily="18" charset="0"/>
                <a:cs typeface="Times New Roman" panose="02020603050405020304" pitchFamily="18" charset="0"/>
              </a:rPr>
              <a:t>('/', methods = ['GET','POST'])</a:t>
            </a:r>
          </a:p>
          <a:p>
            <a:r>
              <a:rPr lang="en-IN" dirty="0" err="1">
                <a:latin typeface="Times New Roman" panose="02020603050405020304" pitchFamily="18" charset="0"/>
                <a:cs typeface="Times New Roman" panose="02020603050405020304" pitchFamily="18" charset="0"/>
              </a:rPr>
              <a:t>def</a:t>
            </a:r>
            <a:r>
              <a:rPr lang="en-IN" dirty="0">
                <a:latin typeface="Times New Roman" panose="02020603050405020304" pitchFamily="18" charset="0"/>
                <a:cs typeface="Times New Roman" panose="02020603050405020304" pitchFamily="18" charset="0"/>
              </a:rPr>
              <a:t> signup():   </a:t>
            </a:r>
          </a:p>
          <a:p>
            <a:r>
              <a:rPr lang="en-IN" dirty="0">
                <a:latin typeface="Times New Roman" panose="02020603050405020304" pitchFamily="18" charset="0"/>
                <a:cs typeface="Times New Roman" panose="02020603050405020304" pitchFamily="18" charset="0"/>
              </a:rPr>
              <a:t> return </a:t>
            </a:r>
            <a:r>
              <a:rPr lang="en-IN" dirty="0" err="1">
                <a:latin typeface="Times New Roman" panose="02020603050405020304" pitchFamily="18" charset="0"/>
                <a:cs typeface="Times New Roman" panose="02020603050405020304" pitchFamily="18" charset="0"/>
              </a:rPr>
              <a:t>render_template</a:t>
            </a:r>
            <a:r>
              <a:rPr lang="en-IN" dirty="0">
                <a:latin typeface="Times New Roman" panose="02020603050405020304" pitchFamily="18" charset="0"/>
                <a:cs typeface="Times New Roman" panose="02020603050405020304" pitchFamily="18" charset="0"/>
              </a:rPr>
              <a:t>('signup.html')</a:t>
            </a: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app.route</a:t>
            </a:r>
            <a:r>
              <a:rPr lang="en-US" dirty="0">
                <a:latin typeface="Times New Roman" panose="02020603050405020304" pitchFamily="18" charset="0"/>
                <a:cs typeface="Times New Roman" panose="02020603050405020304" pitchFamily="18" charset="0"/>
              </a:rPr>
              <a:t>('/login', methods=['GET','POST'])</a:t>
            </a:r>
          </a:p>
          <a:p>
            <a:r>
              <a:rPr lang="en-US" dirty="0" err="1">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login():    return </a:t>
            </a:r>
            <a:r>
              <a:rPr lang="en-US" dirty="0" err="1">
                <a:latin typeface="Times New Roman" panose="02020603050405020304" pitchFamily="18" charset="0"/>
                <a:cs typeface="Times New Roman" panose="02020603050405020304" pitchFamily="18" charset="0"/>
              </a:rPr>
              <a:t>render_template</a:t>
            </a:r>
            <a:r>
              <a:rPr lang="en-US" dirty="0">
                <a:latin typeface="Times New Roman" panose="02020603050405020304" pitchFamily="18" charset="0"/>
                <a:cs typeface="Times New Roman" panose="02020603050405020304" pitchFamily="18" charset="0"/>
              </a:rPr>
              <a:t>('login.html')</a:t>
            </a: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app.route</a:t>
            </a:r>
            <a:r>
              <a:rPr lang="en-US" dirty="0">
                <a:latin typeface="Times New Roman" panose="02020603050405020304" pitchFamily="18" charset="0"/>
                <a:cs typeface="Times New Roman" panose="02020603050405020304" pitchFamily="18" charset="0"/>
              </a:rPr>
              <a:t>('/index')</a:t>
            </a:r>
          </a:p>
          <a:p>
            <a:r>
              <a:rPr lang="en-US" dirty="0" err="1">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index():   </a:t>
            </a:r>
          </a:p>
          <a:p>
            <a:r>
              <a:rPr lang="en-US" dirty="0">
                <a:latin typeface="Times New Roman" panose="02020603050405020304" pitchFamily="18" charset="0"/>
                <a:cs typeface="Times New Roman" panose="02020603050405020304" pitchFamily="18" charset="0"/>
              </a:rPr>
              <a:t> return </a:t>
            </a:r>
            <a:r>
              <a:rPr lang="en-US" dirty="0" err="1">
                <a:latin typeface="Times New Roman" panose="02020603050405020304" pitchFamily="18" charset="0"/>
                <a:cs typeface="Times New Roman" panose="02020603050405020304" pitchFamily="18" charset="0"/>
              </a:rPr>
              <a:t>render_template</a:t>
            </a:r>
            <a:r>
              <a:rPr lang="en-US" dirty="0">
                <a:latin typeface="Times New Roman" panose="02020603050405020304" pitchFamily="18" charset="0"/>
                <a:cs typeface="Times New Roman" panose="02020603050405020304" pitchFamily="18" charset="0"/>
              </a:rPr>
              <a:t>('index.html')</a:t>
            </a: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app.route</a:t>
            </a:r>
            <a:r>
              <a:rPr lang="en-US" dirty="0">
                <a:latin typeface="Times New Roman" panose="02020603050405020304" pitchFamily="18" charset="0"/>
                <a:cs typeface="Times New Roman" panose="02020603050405020304" pitchFamily="18" charset="0"/>
              </a:rPr>
              <a:t>('/account')</a:t>
            </a:r>
          </a:p>
          <a:p>
            <a:r>
              <a:rPr lang="en-US" dirty="0" err="1">
                <a:latin typeface="Times New Roman" panose="02020603050405020304" pitchFamily="18" charset="0"/>
                <a:cs typeface="Times New Roman" panose="02020603050405020304" pitchFamily="18" charset="0"/>
              </a:rPr>
              <a:t>def</a:t>
            </a:r>
            <a:r>
              <a:rPr lang="en-US" dirty="0">
                <a:latin typeface="Times New Roman" panose="02020603050405020304" pitchFamily="18" charset="0"/>
                <a:cs typeface="Times New Roman" panose="02020603050405020304" pitchFamily="18" charset="0"/>
              </a:rPr>
              <a:t> account():    </a:t>
            </a:r>
          </a:p>
          <a:p>
            <a:r>
              <a:rPr lang="en-US" dirty="0">
                <a:latin typeface="Times New Roman" panose="02020603050405020304" pitchFamily="18" charset="0"/>
                <a:cs typeface="Times New Roman" panose="02020603050405020304" pitchFamily="18" charset="0"/>
              </a:rPr>
              <a:t>return </a:t>
            </a:r>
            <a:r>
              <a:rPr lang="en-US" dirty="0" err="1">
                <a:latin typeface="Times New Roman" panose="02020603050405020304" pitchFamily="18" charset="0"/>
                <a:cs typeface="Times New Roman" panose="02020603050405020304" pitchFamily="18" charset="0"/>
              </a:rPr>
              <a:t>render_template</a:t>
            </a:r>
            <a:r>
              <a:rPr lang="en-US" dirty="0">
                <a:latin typeface="Times New Roman" panose="02020603050405020304" pitchFamily="18" charset="0"/>
                <a:cs typeface="Times New Roman" panose="02020603050405020304" pitchFamily="18" charset="0"/>
              </a:rPr>
              <a:t>('account.html')</a:t>
            </a:r>
          </a:p>
        </p:txBody>
      </p:sp>
    </p:spTree>
    <p:extLst>
      <p:ext uri="{BB962C8B-B14F-4D97-AF65-F5344CB8AC3E}">
        <p14:creationId xmlns:p14="http://schemas.microsoft.com/office/powerpoint/2010/main" val="1506040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5475" y="566678"/>
            <a:ext cx="6096000" cy="5909310"/>
          </a:xfrm>
          <a:prstGeom prst="rect">
            <a:avLst/>
          </a:prstGeom>
        </p:spPr>
        <p:txBody>
          <a:bodyPr>
            <a:spAutoFit/>
          </a:bodyPr>
          <a:lstStyle/>
          <a:p>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app.route</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aboutus</a:t>
            </a:r>
            <a:r>
              <a:rPr lang="en-IN" dirty="0">
                <a:latin typeface="Times New Roman" panose="02020603050405020304" pitchFamily="18" charset="0"/>
                <a:cs typeface="Times New Roman" panose="02020603050405020304" pitchFamily="18" charset="0"/>
              </a:rPr>
              <a:t>')</a:t>
            </a:r>
          </a:p>
          <a:p>
            <a:r>
              <a:rPr lang="en-IN" dirty="0" err="1">
                <a:latin typeface="Times New Roman" panose="02020603050405020304" pitchFamily="18" charset="0"/>
                <a:cs typeface="Times New Roman" panose="02020603050405020304" pitchFamily="18" charset="0"/>
              </a:rPr>
              <a:t>def</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aboutus</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Return </a:t>
            </a:r>
            <a:r>
              <a:rPr lang="en-IN" dirty="0" err="1">
                <a:latin typeface="Times New Roman" panose="02020603050405020304" pitchFamily="18" charset="0"/>
                <a:cs typeface="Times New Roman" panose="02020603050405020304" pitchFamily="18" charset="0"/>
              </a:rPr>
              <a:t>render_template</a:t>
            </a:r>
            <a:r>
              <a:rPr lang="en-IN" dirty="0">
                <a:latin typeface="Times New Roman" panose="02020603050405020304" pitchFamily="18" charset="0"/>
                <a:cs typeface="Times New Roman" panose="02020603050405020304" pitchFamily="18" charset="0"/>
              </a:rPr>
              <a:t>('aboutus.html')</a:t>
            </a:r>
          </a:p>
          <a:p>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app.route</a:t>
            </a:r>
            <a:r>
              <a:rPr lang="en-IN" dirty="0">
                <a:latin typeface="Times New Roman" panose="02020603050405020304" pitchFamily="18" charset="0"/>
                <a:cs typeface="Times New Roman" panose="02020603050405020304" pitchFamily="18" charset="0"/>
              </a:rPr>
              <a:t>('/services')</a:t>
            </a:r>
          </a:p>
          <a:p>
            <a:r>
              <a:rPr lang="en-IN" dirty="0" err="1">
                <a:latin typeface="Times New Roman" panose="02020603050405020304" pitchFamily="18" charset="0"/>
                <a:cs typeface="Times New Roman" panose="02020603050405020304" pitchFamily="18" charset="0"/>
              </a:rPr>
              <a:t>def</a:t>
            </a:r>
            <a:r>
              <a:rPr lang="en-IN" dirty="0">
                <a:latin typeface="Times New Roman" panose="02020603050405020304" pitchFamily="18" charset="0"/>
                <a:cs typeface="Times New Roman" panose="02020603050405020304" pitchFamily="18" charset="0"/>
              </a:rPr>
              <a:t> services():    </a:t>
            </a:r>
          </a:p>
          <a:p>
            <a:r>
              <a:rPr lang="en-IN" dirty="0">
                <a:latin typeface="Times New Roman" panose="02020603050405020304" pitchFamily="18" charset="0"/>
                <a:cs typeface="Times New Roman" panose="02020603050405020304" pitchFamily="18" charset="0"/>
              </a:rPr>
              <a:t>return </a:t>
            </a:r>
            <a:r>
              <a:rPr lang="en-IN" dirty="0" err="1">
                <a:latin typeface="Times New Roman" panose="02020603050405020304" pitchFamily="18" charset="0"/>
                <a:cs typeface="Times New Roman" panose="02020603050405020304" pitchFamily="18" charset="0"/>
              </a:rPr>
              <a:t>render_template</a:t>
            </a:r>
            <a:r>
              <a:rPr lang="en-IN" dirty="0">
                <a:latin typeface="Times New Roman" panose="02020603050405020304" pitchFamily="18" charset="0"/>
                <a:cs typeface="Times New Roman" panose="02020603050405020304" pitchFamily="18" charset="0"/>
              </a:rPr>
              <a:t>('services.html')</a:t>
            </a:r>
          </a:p>
          <a:p>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app.route</a:t>
            </a:r>
            <a:r>
              <a:rPr lang="en-IN" dirty="0">
                <a:latin typeface="Times New Roman" panose="02020603050405020304" pitchFamily="18" charset="0"/>
                <a:cs typeface="Times New Roman" panose="02020603050405020304" pitchFamily="18" charset="0"/>
              </a:rPr>
              <a:t>('/register', methods=['GET', 'POST'])</a:t>
            </a:r>
          </a:p>
          <a:p>
            <a:r>
              <a:rPr lang="en-IN" dirty="0" err="1">
                <a:latin typeface="Times New Roman" panose="02020603050405020304" pitchFamily="18" charset="0"/>
                <a:cs typeface="Times New Roman" panose="02020603050405020304" pitchFamily="18" charset="0"/>
              </a:rPr>
              <a:t>def</a:t>
            </a:r>
            <a:r>
              <a:rPr lang="en-IN" dirty="0">
                <a:latin typeface="Times New Roman" panose="02020603050405020304" pitchFamily="18" charset="0"/>
                <a:cs typeface="Times New Roman" panose="02020603050405020304" pitchFamily="18" charset="0"/>
              </a:rPr>
              <a:t> register():    </a:t>
            </a:r>
          </a:p>
          <a:p>
            <a:r>
              <a:rPr lang="en-IN" dirty="0">
                <a:latin typeface="Times New Roman" panose="02020603050405020304" pitchFamily="18" charset="0"/>
                <a:cs typeface="Times New Roman" panose="02020603050405020304" pitchFamily="18" charset="0"/>
              </a:rPr>
              <a:t>if </a:t>
            </a:r>
            <a:r>
              <a:rPr lang="en-IN" dirty="0" err="1">
                <a:latin typeface="Times New Roman" panose="02020603050405020304" pitchFamily="18" charset="0"/>
                <a:cs typeface="Times New Roman" panose="02020603050405020304" pitchFamily="18" charset="0"/>
              </a:rPr>
              <a:t>request.method</a:t>
            </a:r>
            <a:r>
              <a:rPr lang="en-IN" dirty="0">
                <a:latin typeface="Times New Roman" panose="02020603050405020304" pitchFamily="18" charset="0"/>
                <a:cs typeface="Times New Roman" panose="02020603050405020304" pitchFamily="18" charset="0"/>
              </a:rPr>
              <a:t> == 'POST':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uname</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request.form</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uname</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mail = </a:t>
            </a:r>
            <a:r>
              <a:rPr lang="en-IN" dirty="0" err="1">
                <a:latin typeface="Times New Roman" panose="02020603050405020304" pitchFamily="18" charset="0"/>
                <a:cs typeface="Times New Roman" panose="02020603050405020304" pitchFamily="18" charset="0"/>
              </a:rPr>
              <a:t>request.form</a:t>
            </a:r>
            <a:r>
              <a:rPr lang="en-IN" dirty="0">
                <a:latin typeface="Times New Roman" panose="02020603050405020304" pitchFamily="18" charset="0"/>
                <a:cs typeface="Times New Roman" panose="02020603050405020304" pitchFamily="18" charset="0"/>
              </a:rPr>
              <a:t>['email']       </a:t>
            </a:r>
          </a:p>
          <a:p>
            <a:r>
              <a:rPr lang="en-IN" dirty="0">
                <a:latin typeface="Times New Roman" panose="02020603050405020304" pitchFamily="18" charset="0"/>
                <a:cs typeface="Times New Roman" panose="02020603050405020304" pitchFamily="18" charset="0"/>
              </a:rPr>
              <a:t> phone = </a:t>
            </a:r>
            <a:r>
              <a:rPr lang="en-IN" dirty="0" err="1">
                <a:latin typeface="Times New Roman" panose="02020603050405020304" pitchFamily="18" charset="0"/>
                <a:cs typeface="Times New Roman" panose="02020603050405020304" pitchFamily="18" charset="0"/>
              </a:rPr>
              <a:t>request.form</a:t>
            </a:r>
            <a:r>
              <a:rPr lang="en-IN" dirty="0">
                <a:latin typeface="Times New Roman" panose="02020603050405020304" pitchFamily="18" charset="0"/>
                <a:cs typeface="Times New Roman" panose="02020603050405020304" pitchFamily="18" charset="0"/>
              </a:rPr>
              <a:t>['phone']      </a:t>
            </a:r>
          </a:p>
          <a:p>
            <a:r>
              <a:rPr lang="en-IN" dirty="0">
                <a:latin typeface="Times New Roman" panose="02020603050405020304" pitchFamily="18" charset="0"/>
                <a:cs typeface="Times New Roman" panose="02020603050405020304" pitchFamily="18" charset="0"/>
              </a:rPr>
              <a:t>  password = </a:t>
            </a:r>
            <a:r>
              <a:rPr lang="en-IN" dirty="0" err="1">
                <a:latin typeface="Times New Roman" panose="02020603050405020304" pitchFamily="18" charset="0"/>
                <a:cs typeface="Times New Roman" panose="02020603050405020304" pitchFamily="18" charset="0"/>
              </a:rPr>
              <a:t>request.form</a:t>
            </a:r>
            <a:r>
              <a:rPr lang="en-IN" dirty="0">
                <a:latin typeface="Times New Roman" panose="02020603050405020304" pitchFamily="18" charset="0"/>
                <a:cs typeface="Times New Roman" panose="02020603050405020304" pitchFamily="18" charset="0"/>
              </a:rPr>
              <a:t>['password']</a:t>
            </a:r>
          </a:p>
          <a:p>
            <a:r>
              <a:rPr lang="en-IN" dirty="0" err="1">
                <a:latin typeface="Times New Roman" panose="02020603050405020304" pitchFamily="18" charset="0"/>
                <a:cs typeface="Times New Roman" panose="02020603050405020304" pitchFamily="18" charset="0"/>
              </a:rPr>
              <a:t>sql</a:t>
            </a:r>
            <a:r>
              <a:rPr lang="en-IN" dirty="0">
                <a:latin typeface="Times New Roman" panose="02020603050405020304" pitchFamily="18" charset="0"/>
                <a:cs typeface="Times New Roman" panose="02020603050405020304" pitchFamily="18" charset="0"/>
              </a:rPr>
              <a:t> = "SELECT * FROM customer WHERE email=?"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stmt</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ibm_db.prepare</a:t>
            </a:r>
            <a:r>
              <a:rPr lang="en-IN" dirty="0">
                <a:latin typeface="Times New Roman" panose="02020603050405020304" pitchFamily="18" charset="0"/>
                <a:cs typeface="Times New Roman" panose="02020603050405020304" pitchFamily="18" charset="0"/>
              </a:rPr>
              <a:t>(conn, </a:t>
            </a:r>
            <a:r>
              <a:rPr lang="en-IN" dirty="0" err="1">
                <a:latin typeface="Times New Roman" panose="02020603050405020304" pitchFamily="18" charset="0"/>
                <a:cs typeface="Times New Roman" panose="02020603050405020304" pitchFamily="18" charset="0"/>
              </a:rPr>
              <a:t>sql</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ibm_db.bind_param</a:t>
            </a:r>
            <a:r>
              <a:rPr lang="en-IN" dirty="0">
                <a:latin typeface="Times New Roman" panose="02020603050405020304" pitchFamily="18" charset="0"/>
                <a:cs typeface="Times New Roman" panose="02020603050405020304" pitchFamily="18" charset="0"/>
              </a:rPr>
              <a:t>(stmt,1,mail)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ibm_db.execute</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stmt</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account = </a:t>
            </a:r>
            <a:r>
              <a:rPr lang="en-IN" dirty="0" err="1">
                <a:latin typeface="Times New Roman" panose="02020603050405020304" pitchFamily="18" charset="0"/>
                <a:cs typeface="Times New Roman" panose="02020603050405020304" pitchFamily="18" charset="0"/>
              </a:rPr>
              <a:t>ibm_db.fetch_assoc</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stmt</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if account:        </a:t>
            </a:r>
          </a:p>
          <a:p>
            <a:r>
              <a:rPr lang="en-IN" dirty="0">
                <a:latin typeface="Times New Roman" panose="02020603050405020304" pitchFamily="18" charset="0"/>
                <a:cs typeface="Times New Roman" panose="02020603050405020304" pitchFamily="18" charset="0"/>
              </a:rPr>
              <a:t>return </a:t>
            </a:r>
            <a:r>
              <a:rPr lang="en-IN" dirty="0" err="1">
                <a:latin typeface="Times New Roman" panose="02020603050405020304" pitchFamily="18" charset="0"/>
                <a:cs typeface="Times New Roman" panose="02020603050405020304" pitchFamily="18" charset="0"/>
              </a:rPr>
              <a:t>render_template</a:t>
            </a:r>
            <a:r>
              <a:rPr lang="en-IN" dirty="0">
                <a:latin typeface="Times New Roman" panose="02020603050405020304" pitchFamily="18" charset="0"/>
                <a:cs typeface="Times New Roman" panose="02020603050405020304" pitchFamily="18" charset="0"/>
              </a:rPr>
              <a:t>('index.html', </a:t>
            </a:r>
            <a:r>
              <a:rPr lang="en-IN" dirty="0" err="1">
                <a:latin typeface="Times New Roman" panose="02020603050405020304" pitchFamily="18" charset="0"/>
                <a:cs typeface="Times New Roman" panose="02020603050405020304" pitchFamily="18" charset="0"/>
              </a:rPr>
              <a:t>msg</a:t>
            </a:r>
            <a:r>
              <a:rPr lang="en-IN" dirty="0">
                <a:latin typeface="Times New Roman" panose="02020603050405020304" pitchFamily="18" charset="0"/>
                <a:cs typeface="Times New Roman" panose="02020603050405020304" pitchFamily="18" charset="0"/>
              </a:rPr>
              <a:t>="You are already a member, please login using your details....")</a:t>
            </a:r>
          </a:p>
        </p:txBody>
      </p:sp>
    </p:spTree>
    <p:extLst>
      <p:ext uri="{BB962C8B-B14F-4D97-AF65-F5344CB8AC3E}">
        <p14:creationId xmlns:p14="http://schemas.microsoft.com/office/powerpoint/2010/main" val="29019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7171" y="131257"/>
            <a:ext cx="6096000" cy="6463308"/>
          </a:xfrm>
          <a:prstGeom prst="rect">
            <a:avLst/>
          </a:prstGeom>
        </p:spPr>
        <p:txBody>
          <a:bodyPr>
            <a:spAutoFit/>
          </a:bodyPr>
          <a:lstStyle/>
          <a:p>
            <a:r>
              <a:rPr lang="en-IN" dirty="0">
                <a:latin typeface="Times New Roman" panose="02020603050405020304" pitchFamily="18" charset="0"/>
                <a:cs typeface="Times New Roman" panose="02020603050405020304" pitchFamily="18" charset="0"/>
              </a:rPr>
              <a:t>else: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insert_sql</a:t>
            </a:r>
            <a:r>
              <a:rPr lang="en-IN" dirty="0">
                <a:latin typeface="Times New Roman" panose="02020603050405020304" pitchFamily="18" charset="0"/>
                <a:cs typeface="Times New Roman" panose="02020603050405020304" pitchFamily="18" charset="0"/>
              </a:rPr>
              <a:t> = "INSERT INTO customer VALUES (?,?,?,?)"      </a:t>
            </a:r>
            <a:r>
              <a:rPr lang="en-IN" dirty="0" err="1">
                <a:latin typeface="Times New Roman" panose="02020603050405020304" pitchFamily="18" charset="0"/>
                <a:cs typeface="Times New Roman" panose="02020603050405020304" pitchFamily="18" charset="0"/>
              </a:rPr>
              <a:t>prep_stmt</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ibm_db.prepare</a:t>
            </a:r>
            <a:r>
              <a:rPr lang="en-IN" dirty="0">
                <a:latin typeface="Times New Roman" panose="02020603050405020304" pitchFamily="18" charset="0"/>
                <a:cs typeface="Times New Roman" panose="02020603050405020304" pitchFamily="18" charset="0"/>
              </a:rPr>
              <a:t>(conn, </a:t>
            </a:r>
            <a:r>
              <a:rPr lang="en-IN" dirty="0" err="1">
                <a:latin typeface="Times New Roman" panose="02020603050405020304" pitchFamily="18" charset="0"/>
                <a:cs typeface="Times New Roman" panose="02020603050405020304" pitchFamily="18" charset="0"/>
              </a:rPr>
              <a:t>insert_sql</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ibm_db.bind_param</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prep_stmt</a:t>
            </a:r>
            <a:r>
              <a:rPr lang="en-IN" dirty="0">
                <a:latin typeface="Times New Roman" panose="02020603050405020304" pitchFamily="18" charset="0"/>
                <a:cs typeface="Times New Roman" panose="02020603050405020304" pitchFamily="18" charset="0"/>
              </a:rPr>
              <a:t>, 1, </a:t>
            </a:r>
            <a:r>
              <a:rPr lang="en-IN" dirty="0" err="1">
                <a:latin typeface="Times New Roman" panose="02020603050405020304" pitchFamily="18" charset="0"/>
                <a:cs typeface="Times New Roman" panose="02020603050405020304" pitchFamily="18" charset="0"/>
              </a:rPr>
              <a:t>uname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ibm_db.bind_param</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prep_stmt</a:t>
            </a:r>
            <a:r>
              <a:rPr lang="en-IN" dirty="0">
                <a:latin typeface="Times New Roman" panose="02020603050405020304" pitchFamily="18" charset="0"/>
                <a:cs typeface="Times New Roman" panose="02020603050405020304" pitchFamily="18" charset="0"/>
              </a:rPr>
              <a:t>, 2, mail) </a:t>
            </a:r>
            <a:r>
              <a:rPr lang="en-IN" dirty="0" err="1">
                <a:latin typeface="Times New Roman" panose="02020603050405020304" pitchFamily="18" charset="0"/>
                <a:cs typeface="Times New Roman" panose="02020603050405020304" pitchFamily="18" charset="0"/>
              </a:rPr>
              <a:t>ibm_db.execute</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prep_stmt</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return </a:t>
            </a:r>
            <a:r>
              <a:rPr lang="en-IN" dirty="0" err="1">
                <a:latin typeface="Times New Roman" panose="02020603050405020304" pitchFamily="18" charset="0"/>
                <a:cs typeface="Times New Roman" panose="02020603050405020304" pitchFamily="18" charset="0"/>
              </a:rPr>
              <a:t>render_template</a:t>
            </a:r>
            <a:r>
              <a:rPr lang="en-IN" dirty="0">
                <a:latin typeface="Times New Roman" panose="02020603050405020304" pitchFamily="18" charset="0"/>
                <a:cs typeface="Times New Roman" panose="02020603050405020304" pitchFamily="18" charset="0"/>
              </a:rPr>
              <a:t>('login.html', </a:t>
            </a:r>
            <a:r>
              <a:rPr lang="en-IN" dirty="0" err="1">
                <a:latin typeface="Times New Roman" panose="02020603050405020304" pitchFamily="18" charset="0"/>
                <a:cs typeface="Times New Roman" panose="02020603050405020304" pitchFamily="18" charset="0"/>
              </a:rPr>
              <a:t>msg</a:t>
            </a:r>
            <a:r>
              <a:rPr lang="en-IN" dirty="0">
                <a:latin typeface="Times New Roman" panose="02020603050405020304" pitchFamily="18" charset="0"/>
                <a:cs typeface="Times New Roman" panose="02020603050405020304" pitchFamily="18" charset="0"/>
              </a:rPr>
              <a:t>="Student Data saved </a:t>
            </a:r>
            <a:r>
              <a:rPr lang="en-IN" dirty="0" err="1">
                <a:latin typeface="Times New Roman" panose="02020603050405020304" pitchFamily="18" charset="0"/>
                <a:cs typeface="Times New Roman" panose="02020603050405020304" pitchFamily="18" charset="0"/>
              </a:rPr>
              <a:t>successfuly</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app.route</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signin</a:t>
            </a:r>
            <a:r>
              <a:rPr lang="en-IN" dirty="0">
                <a:latin typeface="Times New Roman" panose="02020603050405020304" pitchFamily="18" charset="0"/>
                <a:cs typeface="Times New Roman" panose="02020603050405020304" pitchFamily="18" charset="0"/>
              </a:rPr>
              <a:t>', methods=['GET', 'POST'])</a:t>
            </a:r>
            <a:r>
              <a:rPr lang="en-IN" dirty="0" err="1">
                <a:latin typeface="Times New Roman" panose="02020603050405020304" pitchFamily="18" charset="0"/>
                <a:cs typeface="Times New Roman" panose="02020603050405020304" pitchFamily="18" charset="0"/>
              </a:rPr>
              <a:t>def</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signin</a:t>
            </a:r>
            <a:r>
              <a:rPr lang="en-IN" dirty="0">
                <a:latin typeface="Times New Roman" panose="02020603050405020304" pitchFamily="18" charset="0"/>
                <a:cs typeface="Times New Roman" panose="02020603050405020304" pitchFamily="18" charset="0"/>
              </a:rPr>
              <a:t>():    sec = ''   </a:t>
            </a:r>
          </a:p>
          <a:p>
            <a:r>
              <a:rPr lang="en-IN" dirty="0">
                <a:latin typeface="Times New Roman" panose="02020603050405020304" pitchFamily="18" charset="0"/>
                <a:cs typeface="Times New Roman" panose="02020603050405020304" pitchFamily="18" charset="0"/>
              </a:rPr>
              <a:t> if </a:t>
            </a:r>
            <a:r>
              <a:rPr lang="en-IN" dirty="0" err="1">
                <a:latin typeface="Times New Roman" panose="02020603050405020304" pitchFamily="18" charset="0"/>
                <a:cs typeface="Times New Roman" panose="02020603050405020304" pitchFamily="18" charset="0"/>
              </a:rPr>
              <a:t>request.method</a:t>
            </a:r>
            <a:r>
              <a:rPr lang="en-IN" dirty="0">
                <a:latin typeface="Times New Roman" panose="02020603050405020304" pitchFamily="18" charset="0"/>
                <a:cs typeface="Times New Roman" panose="02020603050405020304" pitchFamily="18" charset="0"/>
              </a:rPr>
              <a:t> == 'POST':            </a:t>
            </a:r>
          </a:p>
          <a:p>
            <a:r>
              <a:rPr lang="en-IN" dirty="0">
                <a:latin typeface="Times New Roman" panose="02020603050405020304" pitchFamily="18" charset="0"/>
                <a:cs typeface="Times New Roman" panose="02020603050405020304" pitchFamily="18" charset="0"/>
              </a:rPr>
              <a:t>    mail = </a:t>
            </a:r>
            <a:r>
              <a:rPr lang="en-IN" dirty="0" err="1">
                <a:latin typeface="Times New Roman" panose="02020603050405020304" pitchFamily="18" charset="0"/>
                <a:cs typeface="Times New Roman" panose="02020603050405020304" pitchFamily="18" charset="0"/>
              </a:rPr>
              <a:t>request.form</a:t>
            </a:r>
            <a:r>
              <a:rPr lang="en-IN" dirty="0">
                <a:latin typeface="Times New Roman" panose="02020603050405020304" pitchFamily="18" charset="0"/>
                <a:cs typeface="Times New Roman" panose="02020603050405020304" pitchFamily="18" charset="0"/>
              </a:rPr>
              <a:t>['email']        </a:t>
            </a:r>
          </a:p>
          <a:p>
            <a:r>
              <a:rPr lang="en-IN" dirty="0">
                <a:latin typeface="Times New Roman" panose="02020603050405020304" pitchFamily="18" charset="0"/>
                <a:cs typeface="Times New Roman" panose="02020603050405020304" pitchFamily="18" charset="0"/>
              </a:rPr>
              <a:t>    password = </a:t>
            </a:r>
            <a:r>
              <a:rPr lang="en-IN" dirty="0" err="1">
                <a:latin typeface="Times New Roman" panose="02020603050405020304" pitchFamily="18" charset="0"/>
                <a:cs typeface="Times New Roman" panose="02020603050405020304" pitchFamily="18" charset="0"/>
              </a:rPr>
              <a:t>request.form</a:t>
            </a:r>
            <a:r>
              <a:rPr lang="en-IN" dirty="0">
                <a:latin typeface="Times New Roman" panose="02020603050405020304" pitchFamily="18" charset="0"/>
                <a:cs typeface="Times New Roman" panose="02020603050405020304" pitchFamily="18" charset="0"/>
              </a:rPr>
              <a:t>['password']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sql</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f"select</a:t>
            </a:r>
            <a:r>
              <a:rPr lang="en-IN" dirty="0">
                <a:latin typeface="Times New Roman" panose="02020603050405020304" pitchFamily="18" charset="0"/>
                <a:cs typeface="Times New Roman" panose="02020603050405020304" pitchFamily="18" charset="0"/>
              </a:rPr>
              <a:t> * from customer where email='{escape(mail)}' and password= '{escape(password)}'"       </a:t>
            </a:r>
          </a:p>
          <a:p>
            <a:r>
              <a:rPr lang="en-US" dirty="0">
                <a:latin typeface="Times New Roman" panose="02020603050405020304" pitchFamily="18" charset="0"/>
                <a:cs typeface="Times New Roman" panose="02020603050405020304" pitchFamily="18" charset="0"/>
              </a:rPr>
              <a:t> if data:                       </a:t>
            </a:r>
          </a:p>
          <a:p>
            <a:r>
              <a:rPr lang="en-US" dirty="0">
                <a:latin typeface="Times New Roman" panose="02020603050405020304" pitchFamily="18" charset="0"/>
                <a:cs typeface="Times New Roman" panose="02020603050405020304" pitchFamily="18" charset="0"/>
              </a:rPr>
              <a:t>  session["mail"] = escape(mail)          </a:t>
            </a:r>
          </a:p>
          <a:p>
            <a:r>
              <a:rPr lang="en-US" dirty="0">
                <a:latin typeface="Times New Roman" panose="02020603050405020304" pitchFamily="18" charset="0"/>
                <a:cs typeface="Times New Roman" panose="02020603050405020304" pitchFamily="18" charset="0"/>
              </a:rPr>
              <a:t>  session["password"] = escape(password)          </a:t>
            </a:r>
          </a:p>
          <a:p>
            <a:r>
              <a:rPr lang="en-US" dirty="0">
                <a:latin typeface="Times New Roman" panose="02020603050405020304" pitchFamily="18" charset="0"/>
                <a:cs typeface="Times New Roman" panose="02020603050405020304" pitchFamily="18" charset="0"/>
              </a:rPr>
              <a:t>  return  redirect(</a:t>
            </a:r>
            <a:r>
              <a:rPr lang="en-US" dirty="0" err="1">
                <a:latin typeface="Times New Roman" panose="02020603050405020304" pitchFamily="18" charset="0"/>
                <a:cs typeface="Times New Roman" panose="02020603050405020304" pitchFamily="18" charset="0"/>
              </a:rPr>
              <a:t>url_for</a:t>
            </a:r>
            <a:r>
              <a:rPr lang="en-US" dirty="0">
                <a:latin typeface="Times New Roman" panose="02020603050405020304" pitchFamily="18" charset="0"/>
                <a:cs typeface="Times New Roman" panose="02020603050405020304" pitchFamily="18" charset="0"/>
              </a:rPr>
              <a:t>('index'))</a:t>
            </a:r>
          </a:p>
          <a:p>
            <a:r>
              <a:rPr lang="en-US" dirty="0">
                <a:latin typeface="Times New Roman" panose="02020603050405020304" pitchFamily="18" charset="0"/>
                <a:cs typeface="Times New Roman" panose="02020603050405020304" pitchFamily="18" charset="0"/>
              </a:rPr>
              <a:t>else:          </a:t>
            </a:r>
          </a:p>
          <a:p>
            <a:r>
              <a:rPr lang="en-US" dirty="0">
                <a:latin typeface="Times New Roman" panose="02020603050405020304" pitchFamily="18" charset="0"/>
                <a:cs typeface="Times New Roman" panose="02020603050405020304" pitchFamily="18" charset="0"/>
              </a:rPr>
              <a:t>  return </a:t>
            </a:r>
            <a:r>
              <a:rPr lang="en-US" dirty="0" err="1">
                <a:latin typeface="Times New Roman" panose="02020603050405020304" pitchFamily="18" charset="0"/>
                <a:cs typeface="Times New Roman" panose="02020603050405020304" pitchFamily="18" charset="0"/>
              </a:rPr>
              <a:t>render_template</a:t>
            </a:r>
            <a:r>
              <a:rPr lang="en-US" dirty="0">
                <a:latin typeface="Times New Roman" panose="02020603050405020304" pitchFamily="18" charset="0"/>
                <a:cs typeface="Times New Roman" panose="02020603050405020304" pitchFamily="18" charset="0"/>
              </a:rPr>
              <a:t>('login.html',</a:t>
            </a:r>
            <a:r>
              <a:rPr lang="en-US" dirty="0" err="1">
                <a:latin typeface="Times New Roman" panose="02020603050405020304" pitchFamily="18" charset="0"/>
                <a:cs typeface="Times New Roman" panose="02020603050405020304" pitchFamily="18" charset="0"/>
              </a:rPr>
              <a:t>msg</a:t>
            </a:r>
            <a:r>
              <a:rPr lang="en-US" dirty="0">
                <a:latin typeface="Times New Roman" panose="02020603050405020304" pitchFamily="18" charset="0"/>
                <a:cs typeface="Times New Roman" panose="02020603050405020304" pitchFamily="18" charset="0"/>
              </a:rPr>
              <a:t> = "Invalid email/ Password or Not registered!!?")        </a:t>
            </a:r>
          </a:p>
          <a:p>
            <a:r>
              <a:rPr lang="en-US" dirty="0">
                <a:latin typeface="Times New Roman" panose="02020603050405020304" pitchFamily="18" charset="0"/>
                <a:cs typeface="Times New Roman" panose="02020603050405020304" pitchFamily="18" charset="0"/>
              </a:rPr>
              <a:t>return "not going to happen dickhead!!??"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1746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6549" y="197346"/>
            <a:ext cx="2431056" cy="474683"/>
          </a:xfrm>
        </p:spPr>
        <p:txBody>
          <a:bodyPr>
            <a:normAutofit/>
          </a:bodyPr>
          <a:lstStyle/>
          <a:p>
            <a:r>
              <a:rPr lang="en-US" sz="2400" b="1" dirty="0">
                <a:latin typeface="Times New Roman" panose="02020603050405020304" pitchFamily="18" charset="0"/>
                <a:cs typeface="Times New Roman" panose="02020603050405020304" pitchFamily="18" charset="0"/>
              </a:rPr>
              <a:t>HTML CODE</a:t>
            </a:r>
            <a:endParaRPr lang="en-IN" sz="2400" b="1" dirty="0">
              <a:latin typeface="Times New Roman" panose="02020603050405020304" pitchFamily="18" charset="0"/>
              <a:cs typeface="Times New Roman" panose="02020603050405020304" pitchFamily="18" charset="0"/>
            </a:endParaRPr>
          </a:p>
        </p:txBody>
      </p:sp>
      <p:sp>
        <p:nvSpPr>
          <p:cNvPr id="5" name="Rectangle 4"/>
          <p:cNvSpPr/>
          <p:nvPr/>
        </p:nvSpPr>
        <p:spPr>
          <a:xfrm>
            <a:off x="425986" y="759206"/>
            <a:ext cx="6096000" cy="6186309"/>
          </a:xfrm>
          <a:prstGeom prst="rect">
            <a:avLst/>
          </a:prstGeom>
        </p:spPr>
        <p:txBody>
          <a:bodyPr>
            <a:spAutoFit/>
          </a:bodyPr>
          <a:lstStyle/>
          <a:p>
            <a:r>
              <a:rPr lang="en-US" dirty="0"/>
              <a:t>&lt;!DOCTYPE html&gt;</a:t>
            </a:r>
            <a:endParaRPr lang="en-IN" dirty="0"/>
          </a:p>
          <a:p>
            <a:r>
              <a:rPr lang="en-US" dirty="0"/>
              <a:t>&lt;html </a:t>
            </a:r>
            <a:r>
              <a:rPr lang="en-US" dirty="0" err="1"/>
              <a:t>lang</a:t>
            </a:r>
            <a:r>
              <a:rPr lang="en-US" dirty="0"/>
              <a:t>="</a:t>
            </a:r>
            <a:r>
              <a:rPr lang="en-US" dirty="0" err="1"/>
              <a:t>en</a:t>
            </a:r>
            <a:r>
              <a:rPr lang="en-US" dirty="0"/>
              <a:t>"&gt;</a:t>
            </a:r>
            <a:endParaRPr lang="en-IN" dirty="0"/>
          </a:p>
          <a:p>
            <a:r>
              <a:rPr lang="en-US" dirty="0"/>
              <a:t> </a:t>
            </a:r>
            <a:endParaRPr lang="en-IN" dirty="0"/>
          </a:p>
          <a:p>
            <a:r>
              <a:rPr lang="en-US" dirty="0"/>
              <a:t>&lt;head&gt;</a:t>
            </a:r>
            <a:endParaRPr lang="en-IN" dirty="0"/>
          </a:p>
          <a:p>
            <a:r>
              <a:rPr lang="en-US" dirty="0"/>
              <a:t>  &lt;meta charset="UTF-8"&gt;</a:t>
            </a:r>
            <a:endParaRPr lang="en-IN" dirty="0"/>
          </a:p>
          <a:p>
            <a:r>
              <a:rPr lang="en-US" dirty="0"/>
              <a:t>  &lt;title&gt;VSYS BANK&lt;/title&gt;</a:t>
            </a:r>
            <a:endParaRPr lang="en-IN" dirty="0"/>
          </a:p>
          <a:p>
            <a:r>
              <a:rPr lang="en-US" dirty="0"/>
              <a:t>  &lt;link </a:t>
            </a:r>
            <a:r>
              <a:rPr lang="en-US" dirty="0" err="1"/>
              <a:t>rel</a:t>
            </a:r>
            <a:r>
              <a:rPr lang="en-US" dirty="0"/>
              <a:t>="stylesheet" </a:t>
            </a:r>
            <a:r>
              <a:rPr lang="en-US" dirty="0" err="1"/>
              <a:t>href</a:t>
            </a:r>
            <a:r>
              <a:rPr lang="en-US" dirty="0"/>
              <a:t>="../static/</a:t>
            </a:r>
            <a:r>
              <a:rPr lang="en-US" dirty="0" err="1"/>
              <a:t>css</a:t>
            </a:r>
            <a:r>
              <a:rPr lang="en-US" dirty="0"/>
              <a:t>/style.css/login.css"&gt;</a:t>
            </a:r>
            <a:endParaRPr lang="en-IN" dirty="0"/>
          </a:p>
          <a:p>
            <a:r>
              <a:rPr lang="en-US" dirty="0"/>
              <a:t>  &lt;style&gt;</a:t>
            </a:r>
            <a:endParaRPr lang="en-IN" dirty="0"/>
          </a:p>
          <a:p>
            <a:r>
              <a:rPr lang="en-US" dirty="0"/>
              <a:t>    body {</a:t>
            </a:r>
            <a:endParaRPr lang="en-IN" dirty="0"/>
          </a:p>
          <a:p>
            <a:r>
              <a:rPr lang="en-US" dirty="0"/>
              <a:t>      background-image: </a:t>
            </a:r>
            <a:r>
              <a:rPr lang="en-US" dirty="0" err="1"/>
              <a:t>url</a:t>
            </a:r>
            <a:r>
              <a:rPr lang="en-US" dirty="0"/>
              <a:t>('static/1.png');</a:t>
            </a:r>
            <a:endParaRPr lang="en-IN" dirty="0"/>
          </a:p>
          <a:p>
            <a:r>
              <a:rPr lang="en-US" dirty="0"/>
              <a:t>      background-repeat: no-repeat;</a:t>
            </a:r>
            <a:endParaRPr lang="en-IN" dirty="0"/>
          </a:p>
          <a:p>
            <a:r>
              <a:rPr lang="en-US" dirty="0"/>
              <a:t>      background-attachment: fixed;</a:t>
            </a:r>
            <a:endParaRPr lang="en-IN" dirty="0"/>
          </a:p>
          <a:p>
            <a:r>
              <a:rPr lang="en-US" dirty="0"/>
              <a:t>      background-size: 100% 100%;</a:t>
            </a:r>
            <a:endParaRPr lang="en-IN" dirty="0"/>
          </a:p>
          <a:p>
            <a:r>
              <a:rPr lang="en-US" dirty="0"/>
              <a:t>    }</a:t>
            </a:r>
            <a:endParaRPr lang="en-IN" dirty="0"/>
          </a:p>
          <a:p>
            <a:r>
              <a:rPr lang="en-US" dirty="0"/>
              <a:t> </a:t>
            </a:r>
            <a:endParaRPr lang="en-IN" dirty="0"/>
          </a:p>
          <a:p>
            <a:r>
              <a:rPr lang="en-US" dirty="0"/>
              <a:t>    h1 {</a:t>
            </a:r>
            <a:endParaRPr lang="en-IN" dirty="0"/>
          </a:p>
          <a:p>
            <a:r>
              <a:rPr lang="en-US" dirty="0"/>
              <a:t>      color: white;</a:t>
            </a:r>
            <a:endParaRPr lang="en-IN" dirty="0"/>
          </a:p>
          <a:p>
            <a:r>
              <a:rPr lang="en-US" dirty="0"/>
              <a:t>    }</a:t>
            </a:r>
            <a:endParaRPr lang="en-IN" dirty="0"/>
          </a:p>
          <a:p>
            <a:r>
              <a:rPr lang="en-US" dirty="0"/>
              <a:t>    .detail{</a:t>
            </a:r>
            <a:endParaRPr lang="en-IN" dirty="0"/>
          </a:p>
          <a:p>
            <a:r>
              <a:rPr lang="en-US" dirty="0"/>
              <a:t>      font-size: 26px;</a:t>
            </a:r>
            <a:endParaRPr lang="en-IN" dirty="0"/>
          </a:p>
          <a:p>
            <a:r>
              <a:rPr lang="en-US" dirty="0"/>
              <a:t>      color: white;</a:t>
            </a:r>
            <a:endParaRPr lang="en-IN" dirty="0"/>
          </a:p>
          <a:p>
            <a:endParaRPr lang="en-IN" dirty="0"/>
          </a:p>
        </p:txBody>
      </p:sp>
    </p:spTree>
    <p:extLst>
      <p:ext uri="{BB962C8B-B14F-4D97-AF65-F5344CB8AC3E}">
        <p14:creationId xmlns:p14="http://schemas.microsoft.com/office/powerpoint/2010/main" val="740921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4289" y="0"/>
            <a:ext cx="6096000" cy="7848302"/>
          </a:xfrm>
          <a:prstGeom prst="rect">
            <a:avLst/>
          </a:prstGeom>
        </p:spPr>
        <p:txBody>
          <a:bodyPr>
            <a:spAutoFit/>
          </a:bodyPr>
          <a:lstStyle/>
          <a:p>
            <a:r>
              <a:rPr lang="en-US" dirty="0" err="1"/>
              <a:t>font-family:sans-serif</a:t>
            </a:r>
            <a:r>
              <a:rPr lang="en-US" dirty="0"/>
              <a:t>;</a:t>
            </a:r>
            <a:endParaRPr lang="en-IN" dirty="0"/>
          </a:p>
          <a:p>
            <a:r>
              <a:rPr lang="en-US" dirty="0"/>
              <a:t>    }</a:t>
            </a:r>
            <a:endParaRPr lang="en-IN" dirty="0"/>
          </a:p>
          <a:p>
            <a:r>
              <a:rPr lang="en-US" dirty="0"/>
              <a:t>  &lt;/style&gt;</a:t>
            </a:r>
            <a:endParaRPr lang="en-IN" dirty="0"/>
          </a:p>
          <a:p>
            <a:r>
              <a:rPr lang="en-US" dirty="0"/>
              <a:t>  &lt;!---we had linked our </a:t>
            </a:r>
            <a:r>
              <a:rPr lang="en-US" dirty="0" err="1"/>
              <a:t>css</a:t>
            </a:r>
            <a:r>
              <a:rPr lang="en-US" dirty="0"/>
              <a:t> file-----&gt;</a:t>
            </a:r>
            <a:endParaRPr lang="en-IN" dirty="0"/>
          </a:p>
          <a:p>
            <a:r>
              <a:rPr lang="en-US" dirty="0"/>
              <a:t>&lt;/head&gt;</a:t>
            </a:r>
            <a:endParaRPr lang="en-IN" dirty="0"/>
          </a:p>
          <a:p>
            <a:r>
              <a:rPr lang="en-US" dirty="0"/>
              <a:t> &lt;body&gt;</a:t>
            </a:r>
            <a:endParaRPr lang="en-IN" dirty="0"/>
          </a:p>
          <a:p>
            <a:r>
              <a:rPr lang="en-US" dirty="0"/>
              <a:t>  &lt;div class="full-page"&gt;</a:t>
            </a:r>
            <a:endParaRPr lang="en-IN" dirty="0"/>
          </a:p>
          <a:p>
            <a:r>
              <a:rPr lang="en-US" dirty="0"/>
              <a:t>    &lt;div class="</a:t>
            </a:r>
            <a:r>
              <a:rPr lang="en-US" dirty="0" err="1"/>
              <a:t>navbar</a:t>
            </a:r>
            <a:r>
              <a:rPr lang="en-US" dirty="0"/>
              <a:t>"&gt;</a:t>
            </a:r>
            <a:endParaRPr lang="en-IN" dirty="0"/>
          </a:p>
          <a:p>
            <a:r>
              <a:rPr lang="en-US" dirty="0"/>
              <a:t>      &lt;p&gt;</a:t>
            </a:r>
            <a:endParaRPr lang="en-IN" dirty="0"/>
          </a:p>
          <a:p>
            <a:r>
              <a:rPr lang="en-US" dirty="0"/>
              <a:t>        &lt;h1&gt;AI Based Discourse for Banking Industry &lt;/h1&gt;</a:t>
            </a:r>
            <a:endParaRPr lang="en-IN" dirty="0"/>
          </a:p>
          <a:p>
            <a:r>
              <a:rPr lang="en-US" dirty="0"/>
              <a:t>        &lt;/p&gt;</a:t>
            </a:r>
            <a:endParaRPr lang="en-IN" dirty="0"/>
          </a:p>
          <a:p>
            <a:r>
              <a:rPr lang="en-US" dirty="0"/>
              <a:t>       &lt;</a:t>
            </a:r>
            <a:r>
              <a:rPr lang="en-US" dirty="0" err="1"/>
              <a:t>nav</a:t>
            </a:r>
            <a:r>
              <a:rPr lang="en-US" dirty="0"/>
              <a:t>&gt;</a:t>
            </a:r>
            <a:endParaRPr lang="en-IN" dirty="0"/>
          </a:p>
          <a:p>
            <a:r>
              <a:rPr lang="en-US" dirty="0"/>
              <a:t>        &lt;</a:t>
            </a:r>
            <a:r>
              <a:rPr lang="en-US" dirty="0" err="1"/>
              <a:t>ul</a:t>
            </a:r>
            <a:r>
              <a:rPr lang="en-US" dirty="0"/>
              <a:t> id='</a:t>
            </a:r>
            <a:r>
              <a:rPr lang="en-US" dirty="0" err="1"/>
              <a:t>MenuItems</a:t>
            </a:r>
            <a:r>
              <a:rPr lang="en-US" dirty="0"/>
              <a:t>'&gt;</a:t>
            </a:r>
            <a:endParaRPr lang="en-IN" dirty="0"/>
          </a:p>
          <a:p>
            <a:r>
              <a:rPr lang="en-US" dirty="0"/>
              <a:t>          &lt;li&gt;&lt;a </a:t>
            </a:r>
            <a:r>
              <a:rPr lang="en-US" dirty="0" err="1"/>
              <a:t>href</a:t>
            </a:r>
            <a:r>
              <a:rPr lang="en-US" dirty="0"/>
              <a:t>="  {{ </a:t>
            </a:r>
            <a:r>
              <a:rPr lang="en-US" dirty="0" err="1"/>
              <a:t>url_for</a:t>
            </a:r>
            <a:r>
              <a:rPr lang="en-US" dirty="0"/>
              <a:t>('login') }}"&gt;Home&lt;/a&gt;&lt;/li&gt;</a:t>
            </a:r>
            <a:endParaRPr lang="en-IN" dirty="0"/>
          </a:p>
          <a:p>
            <a:r>
              <a:rPr lang="en-US" dirty="0"/>
              <a:t>          &lt;li&gt;&lt;a </a:t>
            </a:r>
            <a:r>
              <a:rPr lang="en-US" dirty="0" err="1"/>
              <a:t>href</a:t>
            </a:r>
            <a:r>
              <a:rPr lang="en-US" dirty="0"/>
              <a:t>="  {{ </a:t>
            </a:r>
            <a:r>
              <a:rPr lang="en-US" dirty="0" err="1"/>
              <a:t>url_for</a:t>
            </a:r>
            <a:r>
              <a:rPr lang="en-US" dirty="0"/>
              <a:t>('account') }}"&gt;Account&lt;/a&gt;&lt;/li&gt;</a:t>
            </a:r>
            <a:endParaRPr lang="en-IN" dirty="0"/>
          </a:p>
          <a:p>
            <a:r>
              <a:rPr lang="en-US" dirty="0"/>
              <a:t>          &lt;li&gt;&lt;a </a:t>
            </a:r>
            <a:r>
              <a:rPr lang="en-US" dirty="0" err="1"/>
              <a:t>href</a:t>
            </a:r>
            <a:r>
              <a:rPr lang="en-US" dirty="0"/>
              <a:t>=" {{ </a:t>
            </a:r>
            <a:r>
              <a:rPr lang="en-US" dirty="0" err="1"/>
              <a:t>url_for</a:t>
            </a:r>
            <a:r>
              <a:rPr lang="en-US" dirty="0"/>
              <a:t>('</a:t>
            </a:r>
            <a:r>
              <a:rPr lang="en-US" dirty="0" err="1"/>
              <a:t>aboutus</a:t>
            </a:r>
            <a:r>
              <a:rPr lang="en-US" dirty="0"/>
              <a:t>') }}"&gt;About Us&lt;/a&gt;&lt;/li&gt;</a:t>
            </a:r>
            <a:endParaRPr lang="en-IN" dirty="0"/>
          </a:p>
          <a:p>
            <a:r>
              <a:rPr lang="en-US" dirty="0"/>
              <a:t>          &lt;li&gt;&lt;a </a:t>
            </a:r>
            <a:r>
              <a:rPr lang="en-US" dirty="0" err="1"/>
              <a:t>href</a:t>
            </a:r>
            <a:r>
              <a:rPr lang="en-US" dirty="0"/>
              <a:t>=" {{ </a:t>
            </a:r>
            <a:r>
              <a:rPr lang="en-US" dirty="0" err="1"/>
              <a:t>url_for</a:t>
            </a:r>
            <a:r>
              <a:rPr lang="en-US" dirty="0"/>
              <a:t>('services') }}"&gt;Services&lt;/a&gt;&lt;/li&gt;</a:t>
            </a:r>
            <a:endParaRPr lang="en-IN" dirty="0"/>
          </a:p>
          <a:p>
            <a:r>
              <a:rPr lang="en-US" dirty="0"/>
              <a:t>           &lt;/</a:t>
            </a:r>
            <a:r>
              <a:rPr lang="en-US" dirty="0" err="1"/>
              <a:t>ul</a:t>
            </a:r>
            <a:r>
              <a:rPr lang="en-US" dirty="0"/>
              <a:t>&gt;</a:t>
            </a:r>
            <a:endParaRPr lang="en-IN" dirty="0"/>
          </a:p>
          <a:p>
            <a:r>
              <a:rPr lang="en-US" dirty="0"/>
              <a:t>      &lt;/</a:t>
            </a:r>
            <a:r>
              <a:rPr lang="en-US" dirty="0" err="1"/>
              <a:t>nav</a:t>
            </a:r>
            <a:r>
              <a:rPr lang="en-US" dirty="0"/>
              <a:t>&gt;</a:t>
            </a:r>
            <a:endParaRPr lang="en-IN" dirty="0"/>
          </a:p>
          <a:p>
            <a:r>
              <a:rPr lang="en-US" dirty="0"/>
              <a:t>    &lt;/div&gt;</a:t>
            </a:r>
          </a:p>
          <a:p>
            <a:r>
              <a:rPr lang="en-US" dirty="0"/>
              <a:t>&lt;p class="detail"&gt;VSYS BANKING BOT&lt;</a:t>
            </a:r>
            <a:r>
              <a:rPr lang="en-US" dirty="0" err="1"/>
              <a:t>br</a:t>
            </a:r>
            <a:r>
              <a:rPr lang="en-US" dirty="0"/>
              <a:t>&gt; TEAM ID: PNT2022TMID029862 &lt;</a:t>
            </a:r>
            <a:r>
              <a:rPr lang="en-US" dirty="0" err="1"/>
              <a:t>br</a:t>
            </a:r>
            <a:r>
              <a:rPr lang="en-US" dirty="0"/>
              <a:t>&gt; TEAM MEMBERS:&lt;</a:t>
            </a:r>
            <a:r>
              <a:rPr lang="en-US" dirty="0" err="1"/>
              <a:t>br</a:t>
            </a:r>
            <a:r>
              <a:rPr lang="en-US" dirty="0"/>
              <a:t>&gt; &lt;B&gt;VINISHA R&lt;</a:t>
            </a:r>
            <a:r>
              <a:rPr lang="en-US" dirty="0" err="1"/>
              <a:t>br</a:t>
            </a:r>
            <a:r>
              <a:rPr lang="en-US" dirty="0"/>
              <a:t>&gt;</a:t>
            </a:r>
            <a:endParaRPr lang="en-IN" dirty="0"/>
          </a:p>
          <a:p>
            <a:r>
              <a:rPr lang="en-US" dirty="0"/>
              <a:t>        </a:t>
            </a:r>
          </a:p>
          <a:p>
            <a:r>
              <a:rPr lang="en-US" dirty="0"/>
              <a:t> </a:t>
            </a:r>
            <a:endParaRPr lang="en-IN" dirty="0"/>
          </a:p>
          <a:p>
            <a:r>
              <a:rPr lang="en-US" dirty="0"/>
              <a:t>  </a:t>
            </a:r>
            <a:endParaRPr lang="en-IN" dirty="0"/>
          </a:p>
          <a:p>
            <a:r>
              <a:rPr lang="en-US" dirty="0"/>
              <a:t> </a:t>
            </a:r>
            <a:endParaRPr lang="en-IN" dirty="0"/>
          </a:p>
          <a:p>
            <a:endParaRPr lang="en-IN" dirty="0"/>
          </a:p>
        </p:txBody>
      </p:sp>
    </p:spTree>
    <p:extLst>
      <p:ext uri="{BB962C8B-B14F-4D97-AF65-F5344CB8AC3E}">
        <p14:creationId xmlns:p14="http://schemas.microsoft.com/office/powerpoint/2010/main" val="3387485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7171" y="387799"/>
            <a:ext cx="6096000" cy="6740307"/>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&lt;script&gt;</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window.watsonAssistantChatOptions</a:t>
            </a:r>
            <a:r>
              <a:rPr lang="en-US" dirty="0">
                <a:latin typeface="Times New Roman" panose="02020603050405020304" pitchFamily="18" charset="0"/>
                <a:cs typeface="Times New Roman" panose="02020603050405020304" pitchFamily="18" charset="0"/>
              </a:rPr>
              <a:t> =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integrationID</a:t>
            </a:r>
            <a:r>
              <a:rPr lang="en-US" dirty="0">
                <a:latin typeface="Times New Roman" panose="02020603050405020304" pitchFamily="18" charset="0"/>
                <a:cs typeface="Times New Roman" panose="02020603050405020304" pitchFamily="18" charset="0"/>
              </a:rPr>
              <a:t>: "1206a417-c053-4bee-a810-037a99f37b2a", // The ID of this integration.</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region: "us-south", // The region your integration is hosted in.</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serviceInstanceID</a:t>
            </a:r>
            <a:r>
              <a:rPr lang="en-US" dirty="0">
                <a:latin typeface="Times New Roman" panose="02020603050405020304" pitchFamily="18" charset="0"/>
                <a:cs typeface="Times New Roman" panose="02020603050405020304" pitchFamily="18" charset="0"/>
              </a:rPr>
              <a:t>: "e81248c6-9605-415f-843b-666356f451ec", // The ID of your service instance.</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onLoad</a:t>
            </a:r>
            <a:r>
              <a:rPr lang="en-US" dirty="0">
                <a:latin typeface="Times New Roman" panose="02020603050405020304" pitchFamily="18" charset="0"/>
                <a:cs typeface="Times New Roman" panose="02020603050405020304" pitchFamily="18" charset="0"/>
              </a:rPr>
              <a:t>: function (instance) { </a:t>
            </a:r>
            <a:r>
              <a:rPr lang="en-US" dirty="0" err="1">
                <a:latin typeface="Times New Roman" panose="02020603050405020304" pitchFamily="18" charset="0"/>
                <a:cs typeface="Times New Roman" panose="02020603050405020304" pitchFamily="18" charset="0"/>
              </a:rPr>
              <a:t>instance.render</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setTimeout</a:t>
            </a:r>
            <a:r>
              <a:rPr lang="en-US" dirty="0">
                <a:latin typeface="Times New Roman" panose="02020603050405020304" pitchFamily="18" charset="0"/>
                <a:cs typeface="Times New Roman" panose="02020603050405020304" pitchFamily="18" charset="0"/>
              </a:rPr>
              <a:t>(function ()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const</a:t>
            </a:r>
            <a:r>
              <a:rPr lang="en-US" dirty="0">
                <a:latin typeface="Times New Roman" panose="02020603050405020304" pitchFamily="18" charset="0"/>
                <a:cs typeface="Times New Roman" panose="02020603050405020304" pitchFamily="18" charset="0"/>
              </a:rPr>
              <a:t> t = </a:t>
            </a:r>
            <a:r>
              <a:rPr lang="en-US" dirty="0" err="1">
                <a:latin typeface="Times New Roman" panose="02020603050405020304" pitchFamily="18" charset="0"/>
                <a:cs typeface="Times New Roman" panose="02020603050405020304" pitchFamily="18" charset="0"/>
              </a:rPr>
              <a:t>document.createElement</a:t>
            </a:r>
            <a:r>
              <a:rPr lang="en-US" dirty="0">
                <a:latin typeface="Times New Roman" panose="02020603050405020304" pitchFamily="18" charset="0"/>
                <a:cs typeface="Times New Roman" panose="02020603050405020304" pitchFamily="18" charset="0"/>
              </a:rPr>
              <a:t>('script');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t.src</a:t>
            </a:r>
            <a:r>
              <a:rPr lang="en-US" dirty="0">
                <a:latin typeface="Times New Roman" panose="02020603050405020304" pitchFamily="18" charset="0"/>
                <a:cs typeface="Times New Roman" panose="02020603050405020304" pitchFamily="18" charset="0"/>
              </a:rPr>
              <a:t> = "https://web-</a:t>
            </a:r>
            <a:r>
              <a:rPr lang="en-US" dirty="0" err="1">
                <a:latin typeface="Times New Roman" panose="02020603050405020304" pitchFamily="18" charset="0"/>
                <a:cs typeface="Times New Roman" panose="02020603050405020304" pitchFamily="18" charset="0"/>
              </a:rPr>
              <a:t>chat.global.assistant.watson.appdomain.cloud</a:t>
            </a:r>
            <a:r>
              <a:rPr lang="en-US" dirty="0">
                <a:latin typeface="Times New Roman" panose="02020603050405020304" pitchFamily="18" charset="0"/>
                <a:cs typeface="Times New Roman" panose="02020603050405020304" pitchFamily="18" charset="0"/>
              </a:rPr>
              <a:t>/versions/" + (</a:t>
            </a:r>
            <a:r>
              <a:rPr lang="en-US" dirty="0" err="1">
                <a:latin typeface="Times New Roman" panose="02020603050405020304" pitchFamily="18" charset="0"/>
                <a:cs typeface="Times New Roman" panose="02020603050405020304" pitchFamily="18" charset="0"/>
              </a:rPr>
              <a:t>window.watsonAssistantChatOptions.clientVersion</a:t>
            </a:r>
            <a:r>
              <a:rPr lang="en-US" dirty="0">
                <a:latin typeface="Times New Roman" panose="02020603050405020304" pitchFamily="18" charset="0"/>
                <a:cs typeface="Times New Roman" panose="02020603050405020304" pitchFamily="18" charset="0"/>
              </a:rPr>
              <a:t> || 'latest') + "/WatsonAssistantChatEntry.js";</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document.head.appendChild</a:t>
            </a:r>
            <a:r>
              <a:rPr lang="en-US" dirty="0">
                <a:latin typeface="Times New Roman" panose="02020603050405020304" pitchFamily="18" charset="0"/>
                <a:cs typeface="Times New Roman" panose="02020603050405020304" pitchFamily="18" charset="0"/>
              </a:rPr>
              <a:t>(t);</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&lt;/script&gt;</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&lt;/body&gt;</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&lt;/html&gt;</a:t>
            </a:r>
            <a:endParaRPr lang="en-IN" dirty="0">
              <a:latin typeface="Times New Roman" panose="02020603050405020304" pitchFamily="18" charset="0"/>
              <a:cs typeface="Times New Roman" panose="02020603050405020304" pitchFamily="18" charset="0"/>
            </a:endParaRPr>
          </a:p>
          <a:p>
            <a:r>
              <a:rPr lang="en-US" dirty="0"/>
              <a:t> </a:t>
            </a:r>
            <a:endParaRPr lang="en-IN" dirty="0"/>
          </a:p>
        </p:txBody>
      </p:sp>
    </p:spTree>
    <p:extLst>
      <p:ext uri="{BB962C8B-B14F-4D97-AF65-F5344CB8AC3E}">
        <p14:creationId xmlns:p14="http://schemas.microsoft.com/office/powerpoint/2010/main" val="266623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1ED9B-53A1-D600-CFAE-113243D4DF2A}"/>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ADVANTAGES</a:t>
            </a:r>
            <a:endParaRPr lang="en-IN" sz="2800" dirty="0"/>
          </a:p>
        </p:txBody>
      </p:sp>
      <p:sp>
        <p:nvSpPr>
          <p:cNvPr id="3" name="Content Placeholder 2">
            <a:extLst>
              <a:ext uri="{FF2B5EF4-FFF2-40B4-BE49-F238E27FC236}">
                <a16:creationId xmlns:a16="http://schemas.microsoft.com/office/drawing/2014/main" id="{C5DBCB33-326A-85B8-1059-7510961E6BB1}"/>
              </a:ext>
            </a:extLst>
          </p:cNvPr>
          <p:cNvSpPr>
            <a:spLocks noGrp="1"/>
          </p:cNvSpPr>
          <p:nvPr>
            <p:ph idx="1"/>
          </p:nvPr>
        </p:nvSpPr>
        <p:spPr/>
        <p:txBody>
          <a:bodyPr>
            <a:normAutofit/>
          </a:bodyPr>
          <a:lstStyle/>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Chatbots have 24/7 Availability: Chatbots can be available to solve customer problems 24/7 whether it is day or night! They don’t need to sleep after all! </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This is much more difficult to achieve using human customer service as it would require rotating teams that would be more complicated to manage as well.</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Chatbots can gather Customer Insights: Companies thrive on customer data! The more data they have, the better they can cater to their customers and be much more successful. That’s where chatbots can be a big help. </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Whenever you interact with any chatbots on a company page, you provide basic data such as user preferences, buying habits, sentiments, etc. which can then be </a:t>
            </a:r>
            <a:r>
              <a:rPr lang="en-US" sz="1800" dirty="0" err="1">
                <a:latin typeface="Times New Roman" panose="02020603050405020304" pitchFamily="18" charset="0"/>
                <a:cs typeface="Times New Roman" panose="02020603050405020304" pitchFamily="18" charset="0"/>
              </a:rPr>
              <a:t>analysed</a:t>
            </a:r>
            <a:r>
              <a:rPr lang="en-US" sz="1800" dirty="0">
                <a:latin typeface="Times New Roman" panose="02020603050405020304" pitchFamily="18" charset="0"/>
                <a:cs typeface="Times New Roman" panose="02020603050405020304" pitchFamily="18" charset="0"/>
              </a:rPr>
              <a:t> to understand market trends, operational risks, etc.</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Using this information, the company can solve customer issues much easier and create targeted products. This will help in increasing their customer loyalty.</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9396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279E3-465B-371D-ACDF-9AF69D7D57AC}"/>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DISADVANTAGES</a:t>
            </a:r>
            <a:endParaRPr lang="en-IN" sz="2800" b="1" dirty="0"/>
          </a:p>
        </p:txBody>
      </p:sp>
      <p:sp>
        <p:nvSpPr>
          <p:cNvPr id="3" name="Content Placeholder 2">
            <a:extLst>
              <a:ext uri="{FF2B5EF4-FFF2-40B4-BE49-F238E27FC236}">
                <a16:creationId xmlns:a16="http://schemas.microsoft.com/office/drawing/2014/main" id="{34C8A39D-22BB-E705-8ADD-6E03A7BCB6F7}"/>
              </a:ext>
            </a:extLst>
          </p:cNvPr>
          <p:cNvSpPr>
            <a:spLocks noGrp="1"/>
          </p:cNvSpPr>
          <p:nvPr>
            <p:ph idx="1"/>
          </p:nvPr>
        </p:nvSpPr>
        <p:spPr/>
        <p:txBody>
          <a:bodyPr>
            <a:normAutofit/>
          </a:bodyPr>
          <a:lstStyle/>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Chatbots sound too Mechanical: Chatbots are not human and so obviously they cannot interact as a human with customers. They sound too mechanical and can only give answers to problems that they have been programmed with.</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They cannot answer a customer according to the context and they cannot show any emotions if needed. </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Chatbots also cannot maintain a natural-sounding conversation in-depth with customers and that is why they are only useful in solving basic queries. But this can create a disconnect with customers who prefer the human approach when solving their problems.</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Chatbots can only handle basic Questions: Chatbot are still a basic Artificial Intelligence technology and so they can only answer the basic questions of customers and provide general information that is already available to them.</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They cannot solve complicated queries or answer out of script questions and companies need to have human customer service employees that can manage these for them. However, this is changing with time and currently, more and more advanced chatbots are entering the market.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2659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E66F1-D010-3E7B-22F3-FD733651BB7B}"/>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FUTURE SCOPE</a:t>
            </a:r>
            <a:endParaRPr lang="en-IN" sz="2800" dirty="0"/>
          </a:p>
        </p:txBody>
      </p:sp>
      <p:sp>
        <p:nvSpPr>
          <p:cNvPr id="3" name="Content Placeholder 2">
            <a:extLst>
              <a:ext uri="{FF2B5EF4-FFF2-40B4-BE49-F238E27FC236}">
                <a16:creationId xmlns:a16="http://schemas.microsoft.com/office/drawing/2014/main" id="{2B4696EA-063A-1D82-05B9-FEB87AB8AE41}"/>
              </a:ext>
            </a:extLst>
          </p:cNvPr>
          <p:cNvSpPr>
            <a:spLocks noGrp="1"/>
          </p:cNvSpPr>
          <p:nvPr>
            <p:ph idx="1"/>
          </p:nvPr>
        </p:nvSpPr>
        <p:spPr/>
        <p:txBody>
          <a:bodyPr>
            <a:normAutofit/>
          </a:bodyPr>
          <a:lstStyle/>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Chatbots are Now Based on Natural Language Processing(NLP) The goal is to allow users and Artificial Intelligence to communicate naturally and understand complex requests.</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This would mean that customer service agents would be able to focus on other tasks while the AI takes care of customers' queries. </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Chatbots in finance, in the digital banking and healthcare industries might save more than 12 billion USD in a year by 2022. </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According to several estimates, financial organizations might save 2 trillion USD by 2030 by implementing artificial intelligence and cutting costs by 35%.</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In the digital banking business, banks with Chatbots can automate a variety of functions in addition to enhancing everyday operations and the universal consumer experience as fund transfer, Notifications &amp; Alerts at the Right Time, Get help from a Customer Service Representative, simple lead generation</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3327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4910" y="182880"/>
            <a:ext cx="6762629" cy="751285"/>
          </a:xfrm>
        </p:spPr>
        <p:txBody>
          <a:bodyPr>
            <a:normAutofit/>
          </a:bodyPr>
          <a:lstStyle/>
          <a:p>
            <a:r>
              <a:rPr lang="en-US" sz="2800" b="1" dirty="0">
                <a:latin typeface="Times New Roman" panose="02020603050405020304" pitchFamily="18" charset="0"/>
                <a:cs typeface="Times New Roman" panose="02020603050405020304" pitchFamily="18" charset="0"/>
              </a:rPr>
              <a:t>Problem Statement</a:t>
            </a:r>
            <a:endParaRPr lang="en-IN" sz="2800"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674910" y="934165"/>
            <a:ext cx="9913122" cy="5418033"/>
          </a:xfrm>
        </p:spPr>
        <p:txBody>
          <a:bodyPr>
            <a:noAutofit/>
          </a:bodyPr>
          <a:lstStyle/>
          <a:p>
            <a:pPr algn="just">
              <a:lnSpc>
                <a:spcPct val="100000"/>
              </a:lnSpc>
              <a:spcBef>
                <a:spcPts val="1800"/>
              </a:spcBef>
              <a:spcAft>
                <a:spcPts val="600"/>
              </a:spcAft>
              <a:buFont typeface="Wingdings" panose="05000000000000000000" pitchFamily="2" charset="2"/>
              <a:buChar char="Ø"/>
            </a:pPr>
            <a:r>
              <a:rPr lang="en-US" sz="1500" dirty="0">
                <a:latin typeface="Times New Roman" panose="02020603050405020304" pitchFamily="18" charset="0"/>
                <a:cs typeface="Times New Roman" panose="02020603050405020304" pitchFamily="18" charset="0"/>
              </a:rPr>
              <a:t>A chatbot is a computer program that simulates and processes human conversation</a:t>
            </a:r>
            <a:r>
              <a:rPr lang="en-IN"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(either written or spoken), allowing humans to interact with digital devices as if they</a:t>
            </a:r>
            <a:r>
              <a:rPr lang="en-IN"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were communicating with a real person. </a:t>
            </a:r>
          </a:p>
          <a:p>
            <a:pPr algn="just">
              <a:lnSpc>
                <a:spcPct val="100000"/>
              </a:lnSpc>
              <a:spcBef>
                <a:spcPts val="1800"/>
              </a:spcBef>
              <a:spcAft>
                <a:spcPts val="600"/>
              </a:spcAft>
              <a:buFont typeface="Wingdings" panose="05000000000000000000" pitchFamily="2" charset="2"/>
              <a:buChar char="Ø"/>
            </a:pPr>
            <a:r>
              <a:rPr lang="en-US" sz="1500" dirty="0">
                <a:latin typeface="Times New Roman" panose="02020603050405020304" pitchFamily="18" charset="0"/>
                <a:cs typeface="Times New Roman" panose="02020603050405020304" pitchFamily="18" charset="0"/>
              </a:rPr>
              <a:t>Chatbots can be as simple as rudimentary</a:t>
            </a:r>
            <a:r>
              <a:rPr lang="en-IN"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programs that answer a simple query with a single-line response, or as sophisticated as</a:t>
            </a:r>
            <a:r>
              <a:rPr lang="en-IN"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digital assistants that learn and evolve to deliver increasing levels of personalization as</a:t>
            </a:r>
            <a:r>
              <a:rPr lang="en-IN"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they gather and process information.</a:t>
            </a:r>
          </a:p>
          <a:p>
            <a:pPr algn="just">
              <a:lnSpc>
                <a:spcPct val="100000"/>
              </a:lnSpc>
              <a:spcBef>
                <a:spcPts val="1800"/>
              </a:spcBef>
              <a:spcAft>
                <a:spcPts val="600"/>
              </a:spcAft>
              <a:buFont typeface="Wingdings" panose="05000000000000000000" pitchFamily="2" charset="2"/>
              <a:buChar char="Ø"/>
            </a:pPr>
            <a:r>
              <a:rPr lang="en-US" sz="1500" dirty="0">
                <a:latin typeface="Times New Roman" panose="02020603050405020304" pitchFamily="18" charset="0"/>
                <a:cs typeface="Times New Roman" panose="02020603050405020304" pitchFamily="18" charset="0"/>
              </a:rPr>
              <a:t>Driven by AI, automated rules, natural-language</a:t>
            </a:r>
            <a:r>
              <a:rPr lang="en-IN"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processing (NLP), and machine learning (ML), chatbots process data to deliver</a:t>
            </a:r>
            <a:r>
              <a:rPr lang="en-IN"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responses to requests of all kinds. Task-oriented (declarative) chatbots are single-</a:t>
            </a:r>
            <a:r>
              <a:rPr lang="en-IN"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purpose programs that focus on performing one function. </a:t>
            </a:r>
          </a:p>
          <a:p>
            <a:pPr algn="just">
              <a:lnSpc>
                <a:spcPct val="100000"/>
              </a:lnSpc>
              <a:spcBef>
                <a:spcPts val="1800"/>
              </a:spcBef>
              <a:spcAft>
                <a:spcPts val="600"/>
              </a:spcAft>
              <a:buFont typeface="Wingdings" panose="05000000000000000000" pitchFamily="2" charset="2"/>
              <a:buChar char="Ø"/>
            </a:pPr>
            <a:r>
              <a:rPr lang="en-US" sz="1500" dirty="0">
                <a:latin typeface="Times New Roman" panose="02020603050405020304" pitchFamily="18" charset="0"/>
                <a:cs typeface="Times New Roman" panose="02020603050405020304" pitchFamily="18" charset="0"/>
              </a:rPr>
              <a:t>Using rules, NLP and ML,</a:t>
            </a:r>
            <a:r>
              <a:rPr lang="en-IN"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they generate automated but conversational responses to user inquiries. Interactions with</a:t>
            </a:r>
            <a:r>
              <a:rPr lang="en-IN"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these chatbots are highly specific and structured and are most applicable to support and</a:t>
            </a:r>
            <a:r>
              <a:rPr lang="en-IN"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service functions—think robust, interactive FAQs. Task-oriented chatbots can handle</a:t>
            </a:r>
            <a:r>
              <a:rPr lang="en-IN"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common questions, such as queries about hours of business or simple transactions that</a:t>
            </a:r>
            <a:r>
              <a:rPr lang="en-IN"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don’t involve a variety of variables</a:t>
            </a:r>
          </a:p>
          <a:p>
            <a:pPr algn="just">
              <a:lnSpc>
                <a:spcPct val="100000"/>
              </a:lnSpc>
              <a:spcBef>
                <a:spcPts val="1800"/>
              </a:spcBef>
              <a:spcAft>
                <a:spcPts val="600"/>
              </a:spcAft>
              <a:buFont typeface="Wingdings" panose="05000000000000000000" pitchFamily="2" charset="2"/>
              <a:buChar char="Ø"/>
            </a:pPr>
            <a:r>
              <a:rPr lang="en-US" sz="1500" dirty="0">
                <a:latin typeface="Times New Roman" panose="02020603050405020304" pitchFamily="18" charset="0"/>
                <a:cs typeface="Times New Roman" panose="02020603050405020304" pitchFamily="18" charset="0"/>
              </a:rPr>
              <a:t>When a user raises a query, it will respond based on what it knows at that point</a:t>
            </a:r>
            <a:r>
              <a:rPr lang="en-IN"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of time. If the conversation comes to place where it doesn’t know what to do, the chat</a:t>
            </a:r>
            <a:r>
              <a:rPr lang="en-IN"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bot will pass the conversation to the human operator.</a:t>
            </a:r>
          </a:p>
          <a:p>
            <a:pPr algn="just">
              <a:lnSpc>
                <a:spcPct val="100000"/>
              </a:lnSpc>
              <a:spcBef>
                <a:spcPts val="1800"/>
              </a:spcBef>
              <a:spcAft>
                <a:spcPts val="600"/>
              </a:spcAft>
              <a:buFont typeface="Wingdings" panose="05000000000000000000" pitchFamily="2" charset="2"/>
              <a:buChar char="Ø"/>
            </a:pPr>
            <a:r>
              <a:rPr lang="en-US" sz="1500" dirty="0">
                <a:latin typeface="Times New Roman" panose="02020603050405020304" pitchFamily="18" charset="0"/>
                <a:cs typeface="Times New Roman" panose="02020603050405020304" pitchFamily="18" charset="0"/>
              </a:rPr>
              <a:t>Over the time and over multiple interactions, the chatbots</a:t>
            </a:r>
            <a:r>
              <a:rPr lang="en-IN"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will gradually gain its scope and relevance. So our chatbots, aided with IBM Watson,</a:t>
            </a:r>
            <a:r>
              <a:rPr lang="en-IN"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will be effectively able to answer user queried thereby enabling them to create a bank</a:t>
            </a:r>
            <a:r>
              <a:rPr lang="en-IN"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account, answer loan queries and general banking queries and queries regarding net</a:t>
            </a:r>
            <a:r>
              <a:rPr lang="en-IN"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banking.</a:t>
            </a:r>
            <a:endParaRPr lang="en-IN" sz="1500" dirty="0">
              <a:latin typeface="Times New Roman" panose="02020603050405020304" pitchFamily="18" charset="0"/>
              <a:cs typeface="Times New Roman" panose="02020603050405020304" pitchFamily="18" charset="0"/>
            </a:endParaRPr>
          </a:p>
          <a:p>
            <a:pPr marL="0" indent="0">
              <a:lnSpc>
                <a:spcPct val="150000"/>
              </a:lnSpc>
              <a:spcBef>
                <a:spcPts val="1800"/>
              </a:spcBef>
              <a:spcAft>
                <a:spcPts val="600"/>
              </a:spcAft>
              <a:buNone/>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0654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flipH="1">
            <a:off x="2693676" y="706810"/>
            <a:ext cx="6260589"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TECHNICAL ARCHITECTURE</a:t>
            </a:r>
            <a:endParaRPr lang="en-IN" sz="2800" b="1"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3691" y="1824005"/>
            <a:ext cx="7365778" cy="4576794"/>
          </a:xfrm>
        </p:spPr>
      </p:pic>
    </p:spTree>
    <p:extLst>
      <p:ext uri="{BB962C8B-B14F-4D97-AF65-F5344CB8AC3E}">
        <p14:creationId xmlns:p14="http://schemas.microsoft.com/office/powerpoint/2010/main" val="2296602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975CE-7190-0510-610C-3E32E09BD462}"/>
              </a:ext>
            </a:extLst>
          </p:cNvPr>
          <p:cNvSpPr>
            <a:spLocks noGrp="1"/>
          </p:cNvSpPr>
          <p:nvPr>
            <p:ph type="title"/>
          </p:nvPr>
        </p:nvSpPr>
        <p:spPr>
          <a:xfrm>
            <a:off x="838200" y="337415"/>
            <a:ext cx="10515600" cy="807894"/>
          </a:xfrm>
        </p:spPr>
        <p:txBody>
          <a:bodyPr>
            <a:normAutofit/>
          </a:bodyPr>
          <a:lstStyle/>
          <a:p>
            <a:pPr algn="ctr"/>
            <a:r>
              <a:rPr lang="en-US" sz="2800" b="1" kern="1200" dirty="0">
                <a:solidFill>
                  <a:srgbClr val="000000"/>
                </a:solidFill>
                <a:effectLst/>
                <a:latin typeface="Times New Roman" panose="02020603050405020304" pitchFamily="18" charset="0"/>
                <a:ea typeface="+mj-ea"/>
                <a:cs typeface="Times New Roman" panose="02020603050405020304" pitchFamily="18" charset="0"/>
              </a:rPr>
              <a:t>REQUIREMENTS SPECIFICATION</a:t>
            </a:r>
            <a:endParaRPr lang="en-IN" sz="2400" dirty="0"/>
          </a:p>
        </p:txBody>
      </p:sp>
      <p:sp>
        <p:nvSpPr>
          <p:cNvPr id="16" name="Content Placeholder 15">
            <a:extLst>
              <a:ext uri="{FF2B5EF4-FFF2-40B4-BE49-F238E27FC236}">
                <a16:creationId xmlns:a16="http://schemas.microsoft.com/office/drawing/2014/main" id="{42214FFA-4EC1-B070-7EDE-4001DF85570B}"/>
              </a:ext>
            </a:extLst>
          </p:cNvPr>
          <p:cNvSpPr>
            <a:spLocks noGrp="1"/>
          </p:cNvSpPr>
          <p:nvPr>
            <p:ph idx="1"/>
          </p:nvPr>
        </p:nvSpPr>
        <p:spPr>
          <a:xfrm>
            <a:off x="838200" y="1043709"/>
            <a:ext cx="10515600" cy="5133254"/>
          </a:xfrm>
        </p:spPr>
        <p:txBody>
          <a:bodyPr>
            <a:normAutofit/>
          </a:bodyPr>
          <a:lstStyle/>
          <a:p>
            <a:pPr marL="0" indent="0">
              <a:buNone/>
            </a:pPr>
            <a:r>
              <a:rPr lang="en-IN" sz="2400" b="1" dirty="0">
                <a:latin typeface="Times New Roman" panose="02020603050405020304" pitchFamily="18" charset="0"/>
                <a:cs typeface="Times New Roman" panose="02020603050405020304" pitchFamily="18" charset="0"/>
              </a:rPr>
              <a:t>FUNCTIONAL REQUIREMENTS </a:t>
            </a:r>
          </a:p>
          <a:p>
            <a:pPr marL="0" indent="0">
              <a:buNone/>
            </a:pPr>
            <a:endParaRPr lang="en-IN" sz="2400" b="1" dirty="0">
              <a:latin typeface="Times New Roman" panose="02020603050405020304" pitchFamily="18" charset="0"/>
              <a:cs typeface="Times New Roman" panose="02020603050405020304" pitchFamily="18" charset="0"/>
            </a:endParaRPr>
          </a:p>
        </p:txBody>
      </p:sp>
      <p:graphicFrame>
        <p:nvGraphicFramePr>
          <p:cNvPr id="17" name="Table 17">
            <a:extLst>
              <a:ext uri="{FF2B5EF4-FFF2-40B4-BE49-F238E27FC236}">
                <a16:creationId xmlns:a16="http://schemas.microsoft.com/office/drawing/2014/main" id="{65D6B4C0-617C-E8C9-851C-D83F0D89A218}"/>
              </a:ext>
            </a:extLst>
          </p:cNvPr>
          <p:cNvGraphicFramePr>
            <a:graphicFrameLocks noGrp="1"/>
          </p:cNvGraphicFramePr>
          <p:nvPr>
            <p:extLst>
              <p:ext uri="{D42A27DB-BD31-4B8C-83A1-F6EECF244321}">
                <p14:modId xmlns:p14="http://schemas.microsoft.com/office/powerpoint/2010/main" val="1808959970"/>
              </p:ext>
            </p:extLst>
          </p:nvPr>
        </p:nvGraphicFramePr>
        <p:xfrm>
          <a:off x="1125681" y="1570181"/>
          <a:ext cx="10515598" cy="5068533"/>
        </p:xfrm>
        <a:graphic>
          <a:graphicData uri="http://schemas.openxmlformats.org/drawingml/2006/table">
            <a:tbl>
              <a:tblPr firstRow="1" bandRow="1">
                <a:tableStyleId>{F5AB1C69-6EDB-4FF4-983F-18BD219EF322}</a:tableStyleId>
              </a:tblPr>
              <a:tblGrid>
                <a:gridCol w="887846">
                  <a:extLst>
                    <a:ext uri="{9D8B030D-6E8A-4147-A177-3AD203B41FA5}">
                      <a16:colId xmlns:a16="http://schemas.microsoft.com/office/drawing/2014/main" val="3931208849"/>
                    </a:ext>
                  </a:extLst>
                </a:gridCol>
                <a:gridCol w="4091709">
                  <a:extLst>
                    <a:ext uri="{9D8B030D-6E8A-4147-A177-3AD203B41FA5}">
                      <a16:colId xmlns:a16="http://schemas.microsoft.com/office/drawing/2014/main" val="890923174"/>
                    </a:ext>
                  </a:extLst>
                </a:gridCol>
                <a:gridCol w="5536043">
                  <a:extLst>
                    <a:ext uri="{9D8B030D-6E8A-4147-A177-3AD203B41FA5}">
                      <a16:colId xmlns:a16="http://schemas.microsoft.com/office/drawing/2014/main" val="4066859979"/>
                    </a:ext>
                  </a:extLst>
                </a:gridCol>
              </a:tblGrid>
              <a:tr h="2478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kern="1200" dirty="0">
                          <a:solidFill>
                            <a:schemeClr val="lt1"/>
                          </a:solidFill>
                          <a:effectLst/>
                          <a:latin typeface="Times New Roman" panose="02020603050405020304" pitchFamily="18" charset="0"/>
                          <a:ea typeface="+mn-ea"/>
                          <a:cs typeface="Times New Roman" panose="02020603050405020304" pitchFamily="18" charset="0"/>
                        </a:rPr>
                        <a:t>FR No. </a:t>
                      </a:r>
                      <a:endParaRPr lang="en-IN" sz="1400" b="0" dirty="0">
                        <a:effectLst/>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kern="1200" dirty="0">
                          <a:solidFill>
                            <a:schemeClr val="lt1"/>
                          </a:solidFill>
                          <a:effectLst/>
                          <a:latin typeface="Times New Roman" panose="02020603050405020304" pitchFamily="18" charset="0"/>
                          <a:ea typeface="+mn-ea"/>
                          <a:cs typeface="Times New Roman" panose="02020603050405020304" pitchFamily="18" charset="0"/>
                        </a:rPr>
                        <a:t>Functional Requirement (Epic) </a:t>
                      </a:r>
                      <a:endParaRPr lang="en-IN" sz="1400" b="0" dirty="0">
                        <a:effectLst/>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kern="1200" dirty="0">
                          <a:solidFill>
                            <a:schemeClr val="lt1"/>
                          </a:solidFill>
                          <a:effectLst/>
                          <a:latin typeface="Times New Roman" panose="02020603050405020304" pitchFamily="18" charset="0"/>
                          <a:ea typeface="+mn-ea"/>
                          <a:cs typeface="Times New Roman" panose="02020603050405020304" pitchFamily="18" charset="0"/>
                        </a:rPr>
                        <a:t>Sub Requirement (Story / Sub-Task) </a:t>
                      </a:r>
                      <a:endParaRPr lang="en-IN" sz="1400" b="0" dirty="0">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52884716"/>
                  </a:ext>
                </a:extLst>
              </a:tr>
              <a:tr h="7753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dirty="0">
                          <a:solidFill>
                            <a:schemeClr val="dk1"/>
                          </a:solidFill>
                          <a:effectLst/>
                          <a:latin typeface="Times New Roman" panose="02020603050405020304" pitchFamily="18" charset="0"/>
                          <a:ea typeface="+mn-ea"/>
                          <a:cs typeface="Times New Roman" panose="02020603050405020304" pitchFamily="18" charset="0"/>
                        </a:rPr>
                        <a:t>FR-1 </a:t>
                      </a:r>
                      <a:endParaRPr lang="en-IN" sz="1200" b="0" dirty="0">
                        <a:effectLst/>
                        <a:latin typeface="Times New Roman" panose="02020603050405020304" pitchFamily="18" charset="0"/>
                        <a:cs typeface="Times New Roman" panose="02020603050405020304" pitchFamily="18" charset="0"/>
                      </a:endParaRPr>
                    </a:p>
                  </a:txBody>
                  <a:tcPr/>
                </a:tc>
                <a:tc>
                  <a:txBody>
                    <a:bodyPr/>
                    <a:lstStyle/>
                    <a:p>
                      <a:pPr algn="l"/>
                      <a:r>
                        <a:rPr lang="en-IN" sz="1200" dirty="0">
                          <a:latin typeface="Times New Roman" panose="02020603050405020304" pitchFamily="18" charset="0"/>
                          <a:cs typeface="Times New Roman" panose="02020603050405020304" pitchFamily="18" charset="0"/>
                        </a:rPr>
                        <a:t>Saving Account Related Action </a:t>
                      </a:r>
                    </a:p>
                  </a:txBody>
                  <a:tcPr/>
                </a:tc>
                <a:tc>
                  <a:txBody>
                    <a:bodyPr/>
                    <a:lstStyle/>
                    <a:p>
                      <a:pPr algn="l" rtl="0" eaLnBrk="1" latinLnBrk="0" hangingPunct="1"/>
                      <a:endParaRPr lang="en-US" sz="1200" dirty="0">
                        <a:effectLst/>
                        <a:latin typeface="Times New Roman" panose="02020603050405020304" pitchFamily="18" charset="0"/>
                        <a:cs typeface="Times New Roman" panose="02020603050405020304" pitchFamily="18" charset="0"/>
                      </a:endParaRPr>
                    </a:p>
                    <a:p>
                      <a:pPr algn="l" rtl="0" eaLnBrk="1" latinLnBrk="0" hangingPunct="1"/>
                      <a:r>
                        <a:rPr lang="en-US" sz="1200" dirty="0">
                          <a:effectLst/>
                          <a:latin typeface="Times New Roman" panose="02020603050405020304" pitchFamily="18" charset="0"/>
                          <a:cs typeface="Times New Roman" panose="02020603050405020304" pitchFamily="18" charset="0"/>
                        </a:rPr>
                        <a:t>As</a:t>
                      </a:r>
                      <a:r>
                        <a:rPr lang="en-US" sz="1200" baseline="0" dirty="0">
                          <a:effectLst/>
                          <a:latin typeface="Times New Roman" panose="02020603050405020304" pitchFamily="18" charset="0"/>
                          <a:cs typeface="Times New Roman" panose="02020603050405020304" pitchFamily="18" charset="0"/>
                        </a:rPr>
                        <a:t> a user , I can see a </a:t>
                      </a:r>
                      <a:r>
                        <a:rPr lang="en-US" sz="1200" baseline="0" dirty="0" err="1">
                          <a:effectLst/>
                          <a:latin typeface="Times New Roman" panose="02020603050405020304" pitchFamily="18" charset="0"/>
                          <a:cs typeface="Times New Roman" panose="02020603050405020304" pitchFamily="18" charset="0"/>
                        </a:rPr>
                        <a:t>watson</a:t>
                      </a:r>
                      <a:r>
                        <a:rPr lang="en-US" sz="1200" baseline="0" dirty="0">
                          <a:effectLst/>
                          <a:latin typeface="Times New Roman" panose="02020603050405020304" pitchFamily="18" charset="0"/>
                          <a:cs typeface="Times New Roman" panose="02020603050405020304" pitchFamily="18" charset="0"/>
                        </a:rPr>
                        <a:t> assistant ,  </a:t>
                      </a:r>
                      <a:r>
                        <a:rPr lang="en-US" sz="1200" baseline="0" dirty="0" err="1">
                          <a:effectLst/>
                          <a:latin typeface="Times New Roman" panose="02020603050405020304" pitchFamily="18" charset="0"/>
                          <a:cs typeface="Times New Roman" panose="02020603050405020304" pitchFamily="18" charset="0"/>
                        </a:rPr>
                        <a:t>chatbot</a:t>
                      </a:r>
                      <a:r>
                        <a:rPr lang="en-US" sz="1200" baseline="0" dirty="0">
                          <a:effectLst/>
                          <a:latin typeface="Times New Roman" panose="02020603050405020304" pitchFamily="18" charset="0"/>
                          <a:cs typeface="Times New Roman" panose="02020603050405020304" pitchFamily="18" charset="0"/>
                        </a:rPr>
                        <a:t>  having banking related skills</a:t>
                      </a:r>
                      <a:endParaRPr lang="en-IN" sz="1200" dirty="0">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87445239"/>
                  </a:ext>
                </a:extLst>
              </a:tr>
              <a:tr h="811580">
                <a:tc>
                  <a:txBody>
                    <a:bodyPr/>
                    <a:lstStyle/>
                    <a:p>
                      <a:pPr algn="l"/>
                      <a:r>
                        <a:rPr lang="en-IN" sz="1200" b="0" kern="1200" dirty="0">
                          <a:solidFill>
                            <a:schemeClr val="dk1"/>
                          </a:solidFill>
                          <a:effectLst/>
                          <a:latin typeface="Times New Roman" panose="02020603050405020304" pitchFamily="18" charset="0"/>
                          <a:ea typeface="+mn-ea"/>
                          <a:cs typeface="Times New Roman" panose="02020603050405020304" pitchFamily="18" charset="0"/>
                        </a:rPr>
                        <a:t>FR-2</a:t>
                      </a:r>
                      <a:endParaRPr lang="en-IN" sz="12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effectLst/>
                          <a:latin typeface="Times New Roman" panose="02020603050405020304" pitchFamily="18" charset="0"/>
                          <a:ea typeface="+mn-ea"/>
                          <a:cs typeface="Times New Roman" panose="02020603050405020304" pitchFamily="18" charset="0"/>
                        </a:rPr>
                        <a:t>Current Account Related Action </a:t>
                      </a:r>
                      <a:endParaRPr lang="en-IN" sz="1200" dirty="0">
                        <a:effectLst/>
                        <a:latin typeface="Times New Roman" panose="02020603050405020304" pitchFamily="18" charset="0"/>
                        <a:cs typeface="Times New Roman" panose="02020603050405020304" pitchFamily="18" charset="0"/>
                      </a:endParaRPr>
                    </a:p>
                  </a:txBody>
                  <a:tcPr/>
                </a:tc>
                <a:tc>
                  <a:txBody>
                    <a:bodyPr/>
                    <a:lstStyle/>
                    <a:p>
                      <a:pPr algn="l" rtl="0" eaLnBrk="1" latinLnBrk="0" hangingPunct="1"/>
                      <a:endParaRPr lang="en-US" sz="1200" dirty="0">
                        <a:effectLst/>
                        <a:latin typeface="Times New Roman" panose="02020603050405020304" pitchFamily="18" charset="0"/>
                        <a:cs typeface="Times New Roman" panose="02020603050405020304" pitchFamily="18" charset="0"/>
                      </a:endParaRPr>
                    </a:p>
                    <a:p>
                      <a:pPr algn="l" rtl="0" eaLnBrk="1" latinLnBrk="0" hangingPunct="1"/>
                      <a:r>
                        <a:rPr lang="en-US" sz="1200" dirty="0">
                          <a:effectLst/>
                          <a:latin typeface="Times New Roman" panose="02020603050405020304" pitchFamily="18" charset="0"/>
                          <a:cs typeface="Times New Roman" panose="02020603050405020304" pitchFamily="18" charset="0"/>
                        </a:rPr>
                        <a:t>As</a:t>
                      </a:r>
                      <a:r>
                        <a:rPr lang="en-US" sz="1200" baseline="0" dirty="0">
                          <a:effectLst/>
                          <a:latin typeface="Times New Roman" panose="02020603050405020304" pitchFamily="18" charset="0"/>
                          <a:cs typeface="Times New Roman" panose="02020603050405020304" pitchFamily="18" charset="0"/>
                        </a:rPr>
                        <a:t> a  user I can converse with the </a:t>
                      </a:r>
                      <a:r>
                        <a:rPr lang="en-US" sz="1200" baseline="0" dirty="0" err="1">
                          <a:effectLst/>
                          <a:latin typeface="Times New Roman" panose="02020603050405020304" pitchFamily="18" charset="0"/>
                          <a:cs typeface="Times New Roman" panose="02020603050405020304" pitchFamily="18" charset="0"/>
                        </a:rPr>
                        <a:t>chatbot</a:t>
                      </a:r>
                      <a:r>
                        <a:rPr lang="en-US" sz="1200" baseline="0" dirty="0">
                          <a:effectLst/>
                          <a:latin typeface="Times New Roman" panose="02020603050405020304" pitchFamily="18" charset="0"/>
                          <a:cs typeface="Times New Roman" panose="02020603050405020304" pitchFamily="18" charset="0"/>
                        </a:rPr>
                        <a:t> regarding saving account related </a:t>
                      </a:r>
                      <a:r>
                        <a:rPr lang="en-US" sz="1200" baseline="0" dirty="0" err="1">
                          <a:effectLst/>
                          <a:latin typeface="Times New Roman" panose="02020603050405020304" pitchFamily="18" charset="0"/>
                          <a:cs typeface="Times New Roman" panose="02020603050405020304" pitchFamily="18" charset="0"/>
                        </a:rPr>
                        <a:t>qurries</a:t>
                      </a:r>
                      <a:r>
                        <a:rPr lang="en-US" sz="1200" baseline="0" dirty="0">
                          <a:effectLst/>
                          <a:latin typeface="Times New Roman" panose="02020603050405020304" pitchFamily="18" charset="0"/>
                          <a:cs typeface="Times New Roman" panose="02020603050405020304" pitchFamily="18" charset="0"/>
                        </a:rPr>
                        <a:t> and </a:t>
                      </a:r>
                      <a:r>
                        <a:rPr lang="en-US" sz="1200" baseline="0" dirty="0" err="1">
                          <a:effectLst/>
                          <a:latin typeface="Times New Roman" panose="02020603050405020304" pitchFamily="18" charset="0"/>
                          <a:cs typeface="Times New Roman" panose="02020603050405020304" pitchFamily="18" charset="0"/>
                        </a:rPr>
                        <a:t>chatbot</a:t>
                      </a:r>
                      <a:r>
                        <a:rPr lang="en-US" sz="1200" baseline="0" dirty="0">
                          <a:effectLst/>
                          <a:latin typeface="Times New Roman" panose="02020603050405020304" pitchFamily="18" charset="0"/>
                          <a:cs typeface="Times New Roman" panose="02020603050405020304" pitchFamily="18" charset="0"/>
                        </a:rPr>
                        <a:t> regarding current account </a:t>
                      </a:r>
                      <a:r>
                        <a:rPr lang="en-US" sz="1200" baseline="0" dirty="0" err="1">
                          <a:effectLst/>
                          <a:latin typeface="Times New Roman" panose="02020603050405020304" pitchFamily="18" charset="0"/>
                          <a:cs typeface="Times New Roman" panose="02020603050405020304" pitchFamily="18" charset="0"/>
                        </a:rPr>
                        <a:t>relatrd</a:t>
                      </a:r>
                      <a:r>
                        <a:rPr lang="en-US" sz="1200" baseline="0" dirty="0">
                          <a:effectLst/>
                          <a:latin typeface="Times New Roman" panose="02020603050405020304" pitchFamily="18" charset="0"/>
                          <a:cs typeface="Times New Roman" panose="02020603050405020304" pitchFamily="18" charset="0"/>
                        </a:rPr>
                        <a:t> queries</a:t>
                      </a:r>
                      <a:endParaRPr lang="en-IN" sz="1200" dirty="0">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03775852"/>
                  </a:ext>
                </a:extLst>
              </a:tr>
              <a:tr h="11825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dirty="0">
                          <a:solidFill>
                            <a:schemeClr val="dk1"/>
                          </a:solidFill>
                          <a:effectLst/>
                          <a:latin typeface="Times New Roman" panose="02020603050405020304" pitchFamily="18" charset="0"/>
                          <a:ea typeface="+mn-ea"/>
                          <a:cs typeface="Times New Roman" panose="02020603050405020304" pitchFamily="18" charset="0"/>
                        </a:rPr>
                        <a:t>FR-3 </a:t>
                      </a:r>
                      <a:endParaRPr lang="en-IN" sz="1200" b="0" dirty="0">
                        <a:effectLst/>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effectLst/>
                          <a:latin typeface="Times New Roman" panose="02020603050405020304" pitchFamily="18" charset="0"/>
                          <a:ea typeface="+mn-ea"/>
                          <a:cs typeface="Times New Roman" panose="02020603050405020304" pitchFamily="18" charset="0"/>
                        </a:rPr>
                        <a:t>General Queries Related Actions </a:t>
                      </a:r>
                      <a:endParaRPr lang="en-IN" sz="1200" dirty="0">
                        <a:effectLst/>
                        <a:latin typeface="Times New Roman" panose="02020603050405020304" pitchFamily="18" charset="0"/>
                        <a:cs typeface="Times New Roman" panose="02020603050405020304" pitchFamily="18" charset="0"/>
                      </a:endParaRPr>
                    </a:p>
                  </a:txBody>
                  <a:tcPr/>
                </a:tc>
                <a:tc>
                  <a:txBody>
                    <a:bodyPr/>
                    <a:lstStyle/>
                    <a:p>
                      <a:pPr algn="l" rtl="0" eaLnBrk="1" latinLnBrk="0" hangingPunct="1"/>
                      <a:endParaRPr lang="en-US" sz="1200" dirty="0">
                        <a:effectLst/>
                        <a:latin typeface="Times New Roman" panose="02020603050405020304" pitchFamily="18" charset="0"/>
                        <a:cs typeface="Times New Roman" panose="02020603050405020304" pitchFamily="18" charset="0"/>
                      </a:endParaRPr>
                    </a:p>
                    <a:p>
                      <a:pPr algn="l" rtl="0" eaLnBrk="1" latinLnBrk="0" hangingPunct="1"/>
                      <a:r>
                        <a:rPr lang="en-US" sz="1200" dirty="0">
                          <a:effectLst/>
                          <a:latin typeface="Times New Roman" panose="02020603050405020304" pitchFamily="18" charset="0"/>
                          <a:cs typeface="Times New Roman" panose="02020603050405020304" pitchFamily="18" charset="0"/>
                        </a:rPr>
                        <a:t>As</a:t>
                      </a:r>
                      <a:r>
                        <a:rPr lang="en-US" sz="1200" baseline="0" dirty="0">
                          <a:effectLst/>
                          <a:latin typeface="Times New Roman" panose="02020603050405020304" pitchFamily="18" charset="0"/>
                          <a:cs typeface="Times New Roman" panose="02020603050405020304" pitchFamily="18" charset="0"/>
                        </a:rPr>
                        <a:t> a  user I can converse with the </a:t>
                      </a:r>
                      <a:r>
                        <a:rPr lang="en-US" sz="1200" baseline="0" dirty="0" err="1">
                          <a:effectLst/>
                          <a:latin typeface="Times New Roman" panose="02020603050405020304" pitchFamily="18" charset="0"/>
                          <a:cs typeface="Times New Roman" panose="02020603050405020304" pitchFamily="18" charset="0"/>
                        </a:rPr>
                        <a:t>chatbot</a:t>
                      </a:r>
                      <a:r>
                        <a:rPr lang="en-US" sz="1200" baseline="0" dirty="0">
                          <a:effectLst/>
                          <a:latin typeface="Times New Roman" panose="02020603050405020304" pitchFamily="18" charset="0"/>
                          <a:cs typeface="Times New Roman" panose="02020603050405020304" pitchFamily="18" charset="0"/>
                        </a:rPr>
                        <a:t> regarding loan account related </a:t>
                      </a:r>
                      <a:r>
                        <a:rPr lang="en-US" sz="1200" baseline="0" dirty="0" err="1">
                          <a:effectLst/>
                          <a:latin typeface="Times New Roman" panose="02020603050405020304" pitchFamily="18" charset="0"/>
                          <a:cs typeface="Times New Roman" panose="02020603050405020304" pitchFamily="18" charset="0"/>
                        </a:rPr>
                        <a:t>qurries</a:t>
                      </a:r>
                      <a:r>
                        <a:rPr lang="en-US" sz="1200" baseline="0" dirty="0">
                          <a:effectLst/>
                          <a:latin typeface="Times New Roman" panose="02020603050405020304" pitchFamily="18" charset="0"/>
                          <a:cs typeface="Times New Roman" panose="02020603050405020304" pitchFamily="18" charset="0"/>
                        </a:rPr>
                        <a:t> and regarding net banking queries</a:t>
                      </a:r>
                      <a:endParaRPr lang="en-IN" sz="1200" dirty="0">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80359611"/>
                  </a:ext>
                </a:extLst>
              </a:tr>
              <a:tr h="997085">
                <a:tc>
                  <a:txBody>
                    <a:bodyPr/>
                    <a:lstStyle/>
                    <a:p>
                      <a:pPr algn="l"/>
                      <a:r>
                        <a:rPr lang="en-IN" sz="1200" b="0" dirty="0">
                          <a:latin typeface="Times New Roman" panose="02020603050405020304" pitchFamily="18" charset="0"/>
                          <a:cs typeface="Times New Roman" panose="02020603050405020304" pitchFamily="18" charset="0"/>
                        </a:rPr>
                        <a:t>FR-4 </a:t>
                      </a:r>
                    </a:p>
                  </a:txBody>
                  <a:tcPr/>
                </a:tc>
                <a:tc>
                  <a:txBody>
                    <a:bodyPr/>
                    <a:lstStyle/>
                    <a:p>
                      <a:pPr algn="l"/>
                      <a:r>
                        <a:rPr lang="en-IN" sz="1200" kern="1200" dirty="0">
                          <a:solidFill>
                            <a:schemeClr val="dk1"/>
                          </a:solidFill>
                          <a:effectLst/>
                          <a:latin typeface="Times New Roman" panose="02020603050405020304" pitchFamily="18" charset="0"/>
                          <a:ea typeface="+mn-ea"/>
                          <a:cs typeface="Times New Roman" panose="02020603050405020304" pitchFamily="18" charset="0"/>
                        </a:rPr>
                        <a:t>Loan Account Related Actions </a:t>
                      </a:r>
                      <a:endParaRPr lang="en-IN" sz="1200" dirty="0">
                        <a:latin typeface="Times New Roman" panose="02020603050405020304" pitchFamily="18" charset="0"/>
                        <a:cs typeface="Times New Roman" panose="02020603050405020304" pitchFamily="18" charset="0"/>
                      </a:endParaRPr>
                    </a:p>
                  </a:txBody>
                  <a:tcPr/>
                </a:tc>
                <a:tc>
                  <a:txBody>
                    <a:bodyPr/>
                    <a:lstStyle/>
                    <a:p>
                      <a:pPr algn="l" rtl="0" eaLnBrk="1" latinLnBrk="0" hangingPunct="1"/>
                      <a:endParaRPr lang="en-US" sz="1200" dirty="0">
                        <a:effectLst/>
                        <a:latin typeface="Times New Roman" panose="02020603050405020304" pitchFamily="18" charset="0"/>
                        <a:cs typeface="Times New Roman" panose="02020603050405020304" pitchFamily="18" charset="0"/>
                      </a:endParaRPr>
                    </a:p>
                    <a:p>
                      <a:pPr algn="l" rtl="0" eaLnBrk="1" latinLnBrk="0" hangingPunct="1"/>
                      <a:r>
                        <a:rPr lang="en-US" sz="1200" dirty="0">
                          <a:effectLst/>
                          <a:latin typeface="Times New Roman" panose="02020603050405020304" pitchFamily="18" charset="0"/>
                          <a:cs typeface="Times New Roman" panose="02020603050405020304" pitchFamily="18" charset="0"/>
                        </a:rPr>
                        <a:t>As</a:t>
                      </a:r>
                      <a:r>
                        <a:rPr lang="en-US" sz="1200" baseline="0" dirty="0">
                          <a:effectLst/>
                          <a:latin typeface="Times New Roman" panose="02020603050405020304" pitchFamily="18" charset="0"/>
                          <a:cs typeface="Times New Roman" panose="02020603050405020304" pitchFamily="18" charset="0"/>
                        </a:rPr>
                        <a:t> a user I can see a flask  page for </a:t>
                      </a:r>
                      <a:r>
                        <a:rPr lang="en-US" sz="1200" baseline="0" dirty="0" err="1">
                          <a:effectLst/>
                          <a:latin typeface="Times New Roman" panose="02020603050405020304" pitchFamily="18" charset="0"/>
                          <a:cs typeface="Times New Roman" panose="02020603050405020304" pitchFamily="18" charset="0"/>
                        </a:rPr>
                        <a:t>bankand</a:t>
                      </a:r>
                      <a:r>
                        <a:rPr lang="en-US" sz="1200" baseline="0" dirty="0">
                          <a:effectLst/>
                          <a:latin typeface="Times New Roman" panose="02020603050405020304" pitchFamily="18" charset="0"/>
                          <a:cs typeface="Times New Roman" panose="02020603050405020304" pitchFamily="18" charset="0"/>
                        </a:rPr>
                        <a:t> web page integrated with the </a:t>
                      </a:r>
                      <a:r>
                        <a:rPr lang="en-US" sz="1200" baseline="0" dirty="0" err="1">
                          <a:effectLst/>
                          <a:latin typeface="Times New Roman" panose="02020603050405020304" pitchFamily="18" charset="0"/>
                          <a:cs typeface="Times New Roman" panose="02020603050405020304" pitchFamily="18" charset="0"/>
                        </a:rPr>
                        <a:t>chatbot</a:t>
                      </a:r>
                      <a:endParaRPr lang="en-IN" sz="1200" dirty="0">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51908900"/>
                  </a:ext>
                </a:extLst>
              </a:tr>
              <a:tr h="997085">
                <a:tc>
                  <a:txBody>
                    <a:bodyPr/>
                    <a:lstStyle/>
                    <a:p>
                      <a:pPr algn="l"/>
                      <a:r>
                        <a:rPr lang="en-IN" sz="1200" b="0" kern="1200" dirty="0">
                          <a:solidFill>
                            <a:schemeClr val="dk1"/>
                          </a:solidFill>
                          <a:effectLst/>
                          <a:latin typeface="Times New Roman" panose="02020603050405020304" pitchFamily="18" charset="0"/>
                          <a:ea typeface="+mn-ea"/>
                          <a:cs typeface="Times New Roman" panose="02020603050405020304" pitchFamily="18" charset="0"/>
                        </a:rPr>
                        <a:t> FR-5 </a:t>
                      </a:r>
                      <a:endParaRPr lang="en-IN" sz="1200" b="0" dirty="0">
                        <a:latin typeface="Times New Roman" panose="02020603050405020304" pitchFamily="18" charset="0"/>
                        <a:cs typeface="Times New Roman" panose="02020603050405020304" pitchFamily="18" charset="0"/>
                      </a:endParaRPr>
                    </a:p>
                  </a:txBody>
                  <a:tcPr/>
                </a:tc>
                <a:tc>
                  <a:txBody>
                    <a:bodyPr/>
                    <a:lstStyle/>
                    <a:p>
                      <a:pPr algn="l"/>
                      <a:r>
                        <a:rPr lang="en-IN" sz="1200" kern="1200" dirty="0">
                          <a:solidFill>
                            <a:schemeClr val="dk1"/>
                          </a:solidFill>
                          <a:effectLst/>
                          <a:latin typeface="Times New Roman" panose="02020603050405020304" pitchFamily="18" charset="0"/>
                          <a:ea typeface="+mn-ea"/>
                          <a:cs typeface="Times New Roman" panose="02020603050405020304" pitchFamily="18" charset="0"/>
                        </a:rPr>
                        <a:t>Net Banking Related Actions </a:t>
                      </a:r>
                      <a:endParaRPr lang="en-IN" sz="1200" dirty="0">
                        <a:latin typeface="Times New Roman" panose="02020603050405020304" pitchFamily="18" charset="0"/>
                        <a:cs typeface="Times New Roman" panose="02020603050405020304" pitchFamily="18" charset="0"/>
                      </a:endParaRPr>
                    </a:p>
                  </a:txBody>
                  <a:tcPr/>
                </a:tc>
                <a:tc>
                  <a:txBody>
                    <a:bodyPr/>
                    <a:lstStyle/>
                    <a:p>
                      <a:pPr algn="l" rtl="0" eaLnBrk="1" latinLnBrk="0" hangingPunct="1"/>
                      <a:r>
                        <a:rPr lang="en-IN" sz="1200" kern="1200" dirty="0">
                          <a:solidFill>
                            <a:schemeClr val="dk1"/>
                          </a:solidFill>
                          <a:effectLst/>
                          <a:latin typeface="Times New Roman" panose="02020603050405020304" pitchFamily="18" charset="0"/>
                          <a:ea typeface="+mn-ea"/>
                          <a:cs typeface="Times New Roman" panose="02020603050405020304" pitchFamily="18" charset="0"/>
                        </a:rPr>
                        <a:t> </a:t>
                      </a:r>
                    </a:p>
                    <a:p>
                      <a:pPr algn="l" rtl="0" eaLnBrk="1" latinLnBrk="0" hangingPunct="1"/>
                      <a:r>
                        <a:rPr lang="en-IN" sz="1200" kern="1200" dirty="0">
                          <a:solidFill>
                            <a:schemeClr val="dk1"/>
                          </a:solidFill>
                          <a:effectLst/>
                          <a:latin typeface="Times New Roman" panose="02020603050405020304" pitchFamily="18" charset="0"/>
                          <a:ea typeface="+mn-ea"/>
                          <a:cs typeface="Times New Roman" panose="02020603050405020304" pitchFamily="18" charset="0"/>
                        </a:rPr>
                        <a:t>As</a:t>
                      </a:r>
                      <a:r>
                        <a:rPr lang="en-IN" sz="1200" kern="1200" baseline="0" dirty="0">
                          <a:solidFill>
                            <a:schemeClr val="dk1"/>
                          </a:solidFill>
                          <a:effectLst/>
                          <a:latin typeface="Times New Roman" panose="02020603050405020304" pitchFamily="18" charset="0"/>
                          <a:ea typeface="+mn-ea"/>
                          <a:cs typeface="Times New Roman" panose="02020603050405020304" pitchFamily="18" charset="0"/>
                        </a:rPr>
                        <a:t> a user I can communicate with the </a:t>
                      </a:r>
                      <a:r>
                        <a:rPr lang="en-IN" sz="1200" kern="1200" baseline="0" dirty="0" err="1">
                          <a:solidFill>
                            <a:schemeClr val="dk1"/>
                          </a:solidFill>
                          <a:effectLst/>
                          <a:latin typeface="Times New Roman" panose="02020603050405020304" pitchFamily="18" charset="0"/>
                          <a:ea typeface="+mn-ea"/>
                          <a:cs typeface="Times New Roman" panose="02020603050405020304" pitchFamily="18" charset="0"/>
                        </a:rPr>
                        <a:t>chatbot</a:t>
                      </a:r>
                      <a:r>
                        <a:rPr lang="en-IN" sz="1200" kern="1200" baseline="0" dirty="0">
                          <a:solidFill>
                            <a:schemeClr val="dk1"/>
                          </a:solidFill>
                          <a:effectLst/>
                          <a:latin typeface="Times New Roman" panose="02020603050405020304" pitchFamily="18" charset="0"/>
                          <a:ea typeface="+mn-ea"/>
                          <a:cs typeface="Times New Roman" panose="02020603050405020304" pitchFamily="18" charset="0"/>
                        </a:rPr>
                        <a:t> 24*7</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34016791"/>
                  </a:ext>
                </a:extLst>
              </a:tr>
            </a:tbl>
          </a:graphicData>
        </a:graphic>
      </p:graphicFrame>
    </p:spTree>
    <p:extLst>
      <p:ext uri="{BB962C8B-B14F-4D97-AF65-F5344CB8AC3E}">
        <p14:creationId xmlns:p14="http://schemas.microsoft.com/office/powerpoint/2010/main" val="69037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16ECE-BDF6-9EA7-55F1-0CDC99724675}"/>
              </a:ext>
            </a:extLst>
          </p:cNvPr>
          <p:cNvSpPr>
            <a:spLocks noGrp="1"/>
          </p:cNvSpPr>
          <p:nvPr>
            <p:ph type="title"/>
          </p:nvPr>
        </p:nvSpPr>
        <p:spPr>
          <a:xfrm>
            <a:off x="838200" y="365125"/>
            <a:ext cx="10515600" cy="613930"/>
          </a:xfrm>
        </p:spPr>
        <p:txBody>
          <a:bodyPr>
            <a:normAutofit/>
          </a:bodyPr>
          <a:lstStyle/>
          <a:p>
            <a:pPr marL="0" marR="0" lvl="0" indent="0" defTabSz="914400" rtl="0" eaLnBrk="0" fontAlgn="base" latinLnBrk="0" hangingPunct="0">
              <a:lnSpc>
                <a:spcPct val="100000"/>
              </a:lnSpc>
              <a:spcBef>
                <a:spcPct val="0"/>
              </a:spcBef>
              <a:spcAft>
                <a:spcPct val="0"/>
              </a:spcAft>
              <a:tabLst/>
            </a:pPr>
            <a:r>
              <a:rPr kumimoji="0" lang="en-US" sz="27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NON-FUNCTIONAL REQUIREMENTS</a:t>
            </a:r>
            <a:endParaRPr lang="en-IN" dirty="0"/>
          </a:p>
        </p:txBody>
      </p:sp>
      <p:graphicFrame>
        <p:nvGraphicFramePr>
          <p:cNvPr id="4" name="Table 4">
            <a:extLst>
              <a:ext uri="{FF2B5EF4-FFF2-40B4-BE49-F238E27FC236}">
                <a16:creationId xmlns:a16="http://schemas.microsoft.com/office/drawing/2014/main" id="{3FA9196B-F1B7-05CD-1B61-A35B82827848}"/>
              </a:ext>
            </a:extLst>
          </p:cNvPr>
          <p:cNvGraphicFramePr>
            <a:graphicFrameLocks noGrp="1"/>
          </p:cNvGraphicFramePr>
          <p:nvPr>
            <p:ph idx="1"/>
            <p:extLst>
              <p:ext uri="{D42A27DB-BD31-4B8C-83A1-F6EECF244321}">
                <p14:modId xmlns:p14="http://schemas.microsoft.com/office/powerpoint/2010/main" val="2089256619"/>
              </p:ext>
            </p:extLst>
          </p:nvPr>
        </p:nvGraphicFramePr>
        <p:xfrm>
          <a:off x="838203" y="1386205"/>
          <a:ext cx="10753433" cy="4783684"/>
        </p:xfrm>
        <a:graphic>
          <a:graphicData uri="http://schemas.openxmlformats.org/drawingml/2006/table">
            <a:tbl>
              <a:tblPr firstRow="1" bandRow="1">
                <a:tableStyleId>{F5AB1C69-6EDB-4FF4-983F-18BD219EF322}</a:tableStyleId>
              </a:tblPr>
              <a:tblGrid>
                <a:gridCol w="1183017">
                  <a:extLst>
                    <a:ext uri="{9D8B030D-6E8A-4147-A177-3AD203B41FA5}">
                      <a16:colId xmlns:a16="http://schemas.microsoft.com/office/drawing/2014/main" val="3662227400"/>
                    </a:ext>
                  </a:extLst>
                </a:gridCol>
                <a:gridCol w="2795798">
                  <a:extLst>
                    <a:ext uri="{9D8B030D-6E8A-4147-A177-3AD203B41FA5}">
                      <a16:colId xmlns:a16="http://schemas.microsoft.com/office/drawing/2014/main" val="2033678946"/>
                    </a:ext>
                  </a:extLst>
                </a:gridCol>
                <a:gridCol w="6774618">
                  <a:extLst>
                    <a:ext uri="{9D8B030D-6E8A-4147-A177-3AD203B41FA5}">
                      <a16:colId xmlns:a16="http://schemas.microsoft.com/office/drawing/2014/main" val="467098049"/>
                    </a:ext>
                  </a:extLst>
                </a:gridCol>
              </a:tblGrid>
              <a:tr h="590628">
                <a:tc>
                  <a:txBody>
                    <a:bodyPr/>
                    <a:lstStyle/>
                    <a:p>
                      <a:pPr marL="67310" marR="0">
                        <a:lnSpc>
                          <a:spcPct val="115000"/>
                        </a:lnSpc>
                        <a:spcBef>
                          <a:spcPts val="0"/>
                        </a:spcBef>
                        <a:spcAft>
                          <a:spcPts val="0"/>
                        </a:spcAft>
                      </a:pPr>
                      <a:r>
                        <a:rPr lang="en-IN" sz="1400" dirty="0">
                          <a:effectLst/>
                          <a:latin typeface="Times New Roman" panose="02020603050405020304" pitchFamily="18" charset="0"/>
                          <a:cs typeface="Times New Roman" panose="02020603050405020304" pitchFamily="18" charset="0"/>
                        </a:rPr>
                        <a:t>FR No. </a:t>
                      </a:r>
                      <a:endPar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 marR="35731" marT="0" marB="0"/>
                </a:tc>
                <a:tc>
                  <a:txBody>
                    <a:bodyPr/>
                    <a:lstStyle/>
                    <a:p>
                      <a:pPr marL="67310" marR="0">
                        <a:lnSpc>
                          <a:spcPct val="115000"/>
                        </a:lnSpc>
                        <a:spcBef>
                          <a:spcPts val="0"/>
                        </a:spcBef>
                        <a:spcAft>
                          <a:spcPts val="0"/>
                        </a:spcAft>
                      </a:pPr>
                      <a:r>
                        <a:rPr lang="en-IN" sz="1400">
                          <a:effectLst/>
                          <a:latin typeface="Times New Roman" panose="02020603050405020304" pitchFamily="18" charset="0"/>
                          <a:cs typeface="Times New Roman" panose="02020603050405020304" pitchFamily="18" charset="0"/>
                        </a:rPr>
                        <a:t>Non-Functional Requirement </a:t>
                      </a:r>
                      <a:endParaRPr lang="en-IN"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 marR="35731" marT="0" marB="0"/>
                </a:tc>
                <a:tc>
                  <a:txBody>
                    <a:bodyPr/>
                    <a:lstStyle/>
                    <a:p>
                      <a:pPr marL="67310" marR="0">
                        <a:lnSpc>
                          <a:spcPct val="115000"/>
                        </a:lnSpc>
                        <a:spcBef>
                          <a:spcPts val="0"/>
                        </a:spcBef>
                        <a:spcAft>
                          <a:spcPts val="0"/>
                        </a:spcAft>
                      </a:pPr>
                      <a:r>
                        <a:rPr lang="en-IN" sz="1400" dirty="0">
                          <a:effectLst/>
                          <a:latin typeface="Times New Roman" panose="02020603050405020304" pitchFamily="18" charset="0"/>
                          <a:cs typeface="Times New Roman" panose="02020603050405020304" pitchFamily="18" charset="0"/>
                        </a:rPr>
                        <a:t>Description </a:t>
                      </a:r>
                      <a:endPar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 marR="35731" marT="0" marB="0"/>
                </a:tc>
                <a:extLst>
                  <a:ext uri="{0D108BD9-81ED-4DB2-BD59-A6C34878D82A}">
                    <a16:rowId xmlns:a16="http://schemas.microsoft.com/office/drawing/2014/main" val="88240030"/>
                  </a:ext>
                </a:extLst>
              </a:tr>
              <a:tr h="643016">
                <a:tc>
                  <a:txBody>
                    <a:bodyPr/>
                    <a:lstStyle/>
                    <a:p>
                      <a:pPr marL="67310" marR="0" algn="just">
                        <a:lnSpc>
                          <a:spcPct val="115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NFR-1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 marR="35731" marT="0" marB="0"/>
                </a:tc>
                <a:tc>
                  <a:txBody>
                    <a:bodyPr/>
                    <a:lstStyle/>
                    <a:p>
                      <a:pPr marL="67310" marR="0" algn="just">
                        <a:lnSpc>
                          <a:spcPct val="115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Usability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 marR="35731" marT="0" marB="0"/>
                </a:tc>
                <a:tc>
                  <a:txBody>
                    <a:bodyPr/>
                    <a:lstStyle/>
                    <a:p>
                      <a:pPr marL="0" marR="45720" algn="just">
                        <a:lnSpc>
                          <a:spcPct val="115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Chatbots Developed using AI Should be able to answer any general banking queries an Account Creation, Loan, Net Banking, Other Services etc. It’s Effectively in a cost efficient manner.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 marR="35731" marT="0" marB="0"/>
                </a:tc>
                <a:extLst>
                  <a:ext uri="{0D108BD9-81ED-4DB2-BD59-A6C34878D82A}">
                    <a16:rowId xmlns:a16="http://schemas.microsoft.com/office/drawing/2014/main" val="3609574451"/>
                  </a:ext>
                </a:extLst>
              </a:tr>
              <a:tr h="643016">
                <a:tc>
                  <a:txBody>
                    <a:bodyPr/>
                    <a:lstStyle/>
                    <a:p>
                      <a:pPr marL="67310" marR="0" algn="just">
                        <a:lnSpc>
                          <a:spcPct val="115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NFR-2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 marR="35731" marT="0" marB="0"/>
                </a:tc>
                <a:tc>
                  <a:txBody>
                    <a:bodyPr/>
                    <a:lstStyle/>
                    <a:p>
                      <a:pPr marL="67310" marR="0" algn="just">
                        <a:lnSpc>
                          <a:spcPct val="115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Security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 marR="35731" marT="0" marB="0"/>
                </a:tc>
                <a:tc>
                  <a:txBody>
                    <a:bodyPr/>
                    <a:lstStyle/>
                    <a:p>
                      <a:pPr marL="0" marR="121920" algn="just">
                        <a:lnSpc>
                          <a:spcPct val="115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 The AI Chatbot maintains a confidential Conversation with customers. Chatbot will provided personal and efficient communication between user and bank.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 marR="35731" marT="0" marB="0"/>
                </a:tc>
                <a:extLst>
                  <a:ext uri="{0D108BD9-81ED-4DB2-BD59-A6C34878D82A}">
                    <a16:rowId xmlns:a16="http://schemas.microsoft.com/office/drawing/2014/main" val="2118784686"/>
                  </a:ext>
                </a:extLst>
              </a:tr>
              <a:tr h="643016">
                <a:tc>
                  <a:txBody>
                    <a:bodyPr/>
                    <a:lstStyle/>
                    <a:p>
                      <a:pPr marL="67310" marR="0" algn="just">
                        <a:lnSpc>
                          <a:spcPct val="115000"/>
                        </a:lnSpc>
                        <a:spcBef>
                          <a:spcPts val="0"/>
                        </a:spcBef>
                        <a:spcAft>
                          <a:spcPts val="0"/>
                        </a:spcAft>
                      </a:pPr>
                      <a:r>
                        <a:rPr lang="en-IN" sz="1200">
                          <a:effectLst/>
                          <a:latin typeface="Times New Roman" panose="02020603050405020304" pitchFamily="18" charset="0"/>
                          <a:cs typeface="Times New Roman" panose="02020603050405020304" pitchFamily="18" charset="0"/>
                        </a:rPr>
                        <a:t>NFR-3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 marR="35731" marT="0" marB="0"/>
                </a:tc>
                <a:tc>
                  <a:txBody>
                    <a:bodyPr/>
                    <a:lstStyle/>
                    <a:p>
                      <a:pPr marL="67310" marR="0" algn="just">
                        <a:lnSpc>
                          <a:spcPct val="115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Reliability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 marR="35731" marT="0" marB="0"/>
                </a:tc>
                <a:tc>
                  <a:txBody>
                    <a:bodyPr/>
                    <a:lstStyle/>
                    <a:p>
                      <a:pPr marL="0" marR="0" algn="just">
                        <a:lnSpc>
                          <a:spcPct val="115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 Chatbot are trained very well using AI to provide solution for the popular and frequently asked question, there by providing the best suited services quickly.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 marR="35731" marT="0" marB="0"/>
                </a:tc>
                <a:extLst>
                  <a:ext uri="{0D108BD9-81ED-4DB2-BD59-A6C34878D82A}">
                    <a16:rowId xmlns:a16="http://schemas.microsoft.com/office/drawing/2014/main" val="3891044987"/>
                  </a:ext>
                </a:extLst>
              </a:tr>
              <a:tr h="977976">
                <a:tc>
                  <a:txBody>
                    <a:bodyPr/>
                    <a:lstStyle/>
                    <a:p>
                      <a:pPr marL="67310" marR="0" algn="just">
                        <a:lnSpc>
                          <a:spcPct val="115000"/>
                        </a:lnSpc>
                        <a:spcBef>
                          <a:spcPts val="0"/>
                        </a:spcBef>
                        <a:spcAft>
                          <a:spcPts val="0"/>
                        </a:spcAft>
                      </a:pPr>
                      <a:r>
                        <a:rPr lang="en-IN" sz="1200">
                          <a:effectLst/>
                          <a:latin typeface="Times New Roman" panose="02020603050405020304" pitchFamily="18" charset="0"/>
                          <a:cs typeface="Times New Roman" panose="02020603050405020304" pitchFamily="18" charset="0"/>
                        </a:rPr>
                        <a:t>NFR-4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 marR="35731" marT="0" marB="0"/>
                </a:tc>
                <a:tc>
                  <a:txBody>
                    <a:bodyPr/>
                    <a:lstStyle/>
                    <a:p>
                      <a:pPr marL="67310" marR="0" algn="just">
                        <a:lnSpc>
                          <a:spcPct val="115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Performance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 marR="35731" marT="0" marB="0"/>
                </a:tc>
                <a:tc>
                  <a:txBody>
                    <a:bodyPr/>
                    <a:lstStyle/>
                    <a:p>
                      <a:pPr marL="0" marR="0" algn="just">
                        <a:lnSpc>
                          <a:spcPct val="115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 AI Chatbots are great way to overcome the limitation of workload of humans. There can be multiple instances of a single Chatbot inquiring different people at the same time. This ensures faster, easier and more efficient face-time with customers.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 marR="35731" marT="0" marB="0"/>
                </a:tc>
                <a:extLst>
                  <a:ext uri="{0D108BD9-81ED-4DB2-BD59-A6C34878D82A}">
                    <a16:rowId xmlns:a16="http://schemas.microsoft.com/office/drawing/2014/main" val="3007955912"/>
                  </a:ext>
                </a:extLst>
              </a:tr>
              <a:tr h="643016">
                <a:tc>
                  <a:txBody>
                    <a:bodyPr/>
                    <a:lstStyle/>
                    <a:p>
                      <a:pPr marL="67310" marR="0" algn="just">
                        <a:lnSpc>
                          <a:spcPct val="115000"/>
                        </a:lnSpc>
                        <a:spcBef>
                          <a:spcPts val="0"/>
                        </a:spcBef>
                        <a:spcAft>
                          <a:spcPts val="0"/>
                        </a:spcAft>
                      </a:pPr>
                      <a:r>
                        <a:rPr lang="en-IN" sz="1200">
                          <a:effectLst/>
                          <a:latin typeface="Times New Roman" panose="02020603050405020304" pitchFamily="18" charset="0"/>
                          <a:cs typeface="Times New Roman" panose="02020603050405020304" pitchFamily="18" charset="0"/>
                        </a:rPr>
                        <a:t>NFR-5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 marR="35731" marT="0" marB="0"/>
                </a:tc>
                <a:tc>
                  <a:txBody>
                    <a:bodyPr/>
                    <a:lstStyle/>
                    <a:p>
                      <a:pPr marL="67310" marR="0" algn="just">
                        <a:lnSpc>
                          <a:spcPct val="115000"/>
                        </a:lnSpc>
                        <a:spcBef>
                          <a:spcPts val="0"/>
                        </a:spcBef>
                        <a:spcAft>
                          <a:spcPts val="0"/>
                        </a:spcAft>
                      </a:pPr>
                      <a:r>
                        <a:rPr lang="en-IN" sz="1200">
                          <a:effectLst/>
                          <a:latin typeface="Times New Roman" panose="02020603050405020304" pitchFamily="18" charset="0"/>
                          <a:cs typeface="Times New Roman" panose="02020603050405020304" pitchFamily="18" charset="0"/>
                        </a:rPr>
                        <a:t>Availability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 marR="35731" marT="0" marB="0"/>
                </a:tc>
                <a:tc>
                  <a:txBody>
                    <a:bodyPr/>
                    <a:lstStyle/>
                    <a:p>
                      <a:pPr marL="0" marR="0" algn="just">
                        <a:lnSpc>
                          <a:spcPct val="115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 AI chatbots provide 24/7 services to clear all customer queries and guide them through all the banking processes. It’s Available to any one with access to the internet with basic Hardware.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 marR="35731" marT="0" marB="0"/>
                </a:tc>
                <a:extLst>
                  <a:ext uri="{0D108BD9-81ED-4DB2-BD59-A6C34878D82A}">
                    <a16:rowId xmlns:a16="http://schemas.microsoft.com/office/drawing/2014/main" val="2913219356"/>
                  </a:ext>
                </a:extLst>
              </a:tr>
              <a:tr h="643016">
                <a:tc>
                  <a:txBody>
                    <a:bodyPr/>
                    <a:lstStyle/>
                    <a:p>
                      <a:pPr marL="67310" marR="0" algn="just">
                        <a:lnSpc>
                          <a:spcPct val="115000"/>
                        </a:lnSpc>
                        <a:spcBef>
                          <a:spcPts val="0"/>
                        </a:spcBef>
                        <a:spcAft>
                          <a:spcPts val="0"/>
                        </a:spcAft>
                      </a:pPr>
                      <a:r>
                        <a:rPr lang="en-IN" sz="1200">
                          <a:effectLst/>
                          <a:latin typeface="Times New Roman" panose="02020603050405020304" pitchFamily="18" charset="0"/>
                          <a:cs typeface="Times New Roman" panose="02020603050405020304" pitchFamily="18" charset="0"/>
                        </a:rPr>
                        <a:t>NFR-6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 marR="35731" marT="0" marB="0"/>
                </a:tc>
                <a:tc>
                  <a:txBody>
                    <a:bodyPr/>
                    <a:lstStyle/>
                    <a:p>
                      <a:pPr marL="67310" marR="0" algn="just">
                        <a:lnSpc>
                          <a:spcPct val="115000"/>
                        </a:lnSpc>
                        <a:spcBef>
                          <a:spcPts val="0"/>
                        </a:spcBef>
                        <a:spcAft>
                          <a:spcPts val="0"/>
                        </a:spcAft>
                      </a:pPr>
                      <a:r>
                        <a:rPr lang="en-IN" sz="1200">
                          <a:effectLst/>
                          <a:latin typeface="Times New Roman" panose="02020603050405020304" pitchFamily="18" charset="0"/>
                          <a:cs typeface="Times New Roman" panose="02020603050405020304" pitchFamily="18" charset="0"/>
                        </a:rPr>
                        <a:t>Scalability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 marR="35731" marT="0" marB="0"/>
                </a:tc>
                <a:tc>
                  <a:txBody>
                    <a:bodyPr/>
                    <a:lstStyle/>
                    <a:p>
                      <a:pPr marL="0" marR="0" algn="just">
                        <a:lnSpc>
                          <a:spcPct val="115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 AI chatbots are helping banking industry to scale their customer service and to improve customer service satisfaction at the same time.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 marR="35731" marT="0" marB="0"/>
                </a:tc>
                <a:extLst>
                  <a:ext uri="{0D108BD9-81ED-4DB2-BD59-A6C34878D82A}">
                    <a16:rowId xmlns:a16="http://schemas.microsoft.com/office/drawing/2014/main" val="2068256625"/>
                  </a:ext>
                </a:extLst>
              </a:tr>
            </a:tbl>
          </a:graphicData>
        </a:graphic>
      </p:graphicFrame>
    </p:spTree>
    <p:extLst>
      <p:ext uri="{BB962C8B-B14F-4D97-AF65-F5344CB8AC3E}">
        <p14:creationId xmlns:p14="http://schemas.microsoft.com/office/powerpoint/2010/main" val="2616760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2252" y="721453"/>
            <a:ext cx="9843559" cy="503457"/>
          </a:xfrm>
        </p:spPr>
        <p:txBody>
          <a:bodyPr>
            <a:normAutofit/>
          </a:bodyPr>
          <a:lstStyle/>
          <a:p>
            <a:r>
              <a:rPr lang="en-US" sz="2400" b="1" dirty="0">
                <a:latin typeface="Times New Roman" panose="02020603050405020304" pitchFamily="18" charset="0"/>
                <a:cs typeface="Times New Roman" panose="02020603050405020304" pitchFamily="18" charset="0"/>
              </a:rPr>
              <a:t>IBM WATSON</a:t>
            </a:r>
            <a:endParaRPr lang="en-IN" sz="24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0501" y="1825625"/>
            <a:ext cx="10124501" cy="4351338"/>
          </a:xfrm>
        </p:spPr>
      </p:pic>
    </p:spTree>
    <p:extLst>
      <p:ext uri="{BB962C8B-B14F-4D97-AF65-F5344CB8AC3E}">
        <p14:creationId xmlns:p14="http://schemas.microsoft.com/office/powerpoint/2010/main" val="1352962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IBM CLOUD</a:t>
            </a:r>
            <a:endParaRPr lang="en-IN" sz="2800" b="1"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6266" y="1641513"/>
            <a:ext cx="10554158" cy="4535450"/>
          </a:xfrm>
        </p:spPr>
      </p:pic>
    </p:spTree>
    <p:extLst>
      <p:ext uri="{BB962C8B-B14F-4D97-AF65-F5344CB8AC3E}">
        <p14:creationId xmlns:p14="http://schemas.microsoft.com/office/powerpoint/2010/main" val="192202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18A9F-B5A1-05F5-8D11-FAAF6D89F07E}"/>
              </a:ext>
            </a:extLst>
          </p:cNvPr>
          <p:cNvSpPr>
            <a:spLocks noGrp="1"/>
          </p:cNvSpPr>
          <p:nvPr>
            <p:ph type="title"/>
          </p:nvPr>
        </p:nvSpPr>
        <p:spPr>
          <a:xfrm>
            <a:off x="827183" y="352519"/>
            <a:ext cx="10515600" cy="623166"/>
          </a:xfrm>
        </p:spPr>
        <p:txBody>
          <a:bodyPr>
            <a:normAutofit/>
          </a:bodyPr>
          <a:lstStyle/>
          <a:p>
            <a:r>
              <a:rPr lang="en-US" sz="2800" b="1" dirty="0">
                <a:latin typeface="Times New Roman" panose="02020603050405020304" pitchFamily="18" charset="0"/>
                <a:cs typeface="Times New Roman" panose="02020603050405020304" pitchFamily="18" charset="0"/>
              </a:rPr>
              <a:t>BANKING WEBSITE</a:t>
            </a:r>
            <a:endParaRPr lang="en-IN" sz="2800" dirty="0"/>
          </a:p>
        </p:txBody>
      </p:sp>
      <p:pic>
        <p:nvPicPr>
          <p:cNvPr id="7" name="Content Placeholder 6">
            <a:extLst>
              <a:ext uri="{FF2B5EF4-FFF2-40B4-BE49-F238E27FC236}">
                <a16:creationId xmlns:a16="http://schemas.microsoft.com/office/drawing/2014/main" id="{B6CB8553-8D74-769C-A787-D677FAD295B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9959" b="6669"/>
          <a:stretch/>
        </p:blipFill>
        <p:spPr>
          <a:xfrm>
            <a:off x="1134172" y="1272619"/>
            <a:ext cx="9923656" cy="4647415"/>
          </a:xfrm>
        </p:spPr>
      </p:pic>
    </p:spTree>
    <p:extLst>
      <p:ext uri="{BB962C8B-B14F-4D97-AF65-F5344CB8AC3E}">
        <p14:creationId xmlns:p14="http://schemas.microsoft.com/office/powerpoint/2010/main" val="1635705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C5A14AD3-DE1F-8BAC-DC63-5465B37A3C8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9605" b="5905"/>
          <a:stretch/>
        </p:blipFill>
        <p:spPr>
          <a:xfrm>
            <a:off x="1170040" y="1091152"/>
            <a:ext cx="9851920" cy="4675695"/>
          </a:xfrm>
        </p:spPr>
      </p:pic>
    </p:spTree>
    <p:extLst>
      <p:ext uri="{BB962C8B-B14F-4D97-AF65-F5344CB8AC3E}">
        <p14:creationId xmlns:p14="http://schemas.microsoft.com/office/powerpoint/2010/main" val="8425087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544</TotalTime>
  <Words>2302</Words>
  <Application>Microsoft Office PowerPoint</Application>
  <PresentationFormat>Widescreen</PresentationFormat>
  <Paragraphs>214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Wingdings</vt:lpstr>
      <vt:lpstr>Office Theme</vt:lpstr>
      <vt:lpstr>NALAYATHIRAN PROJECT  AI BASED DISCOURSE FOR BANKING INDUSTRY  </vt:lpstr>
      <vt:lpstr>Problem Statement</vt:lpstr>
      <vt:lpstr>PowerPoint Presentation</vt:lpstr>
      <vt:lpstr>REQUIREMENTS SPECIFICATION</vt:lpstr>
      <vt:lpstr>NON-FUNCTIONAL REQUIREMENTS</vt:lpstr>
      <vt:lpstr>IBM WATSON</vt:lpstr>
      <vt:lpstr>IBM CLOUD</vt:lpstr>
      <vt:lpstr>BANKING WEBSITE</vt:lpstr>
      <vt:lpstr>PowerPoint Presentation</vt:lpstr>
      <vt:lpstr>APP.PY CODE</vt:lpstr>
      <vt:lpstr>PowerPoint Presentation</vt:lpstr>
      <vt:lpstr>PowerPoint Presentation</vt:lpstr>
      <vt:lpstr>PowerPoint Presentation</vt:lpstr>
      <vt:lpstr>HTML CODE</vt:lpstr>
      <vt:lpstr>PowerPoint Presentation</vt:lpstr>
      <vt:lpstr>PowerPoint Presentation</vt:lpstr>
      <vt:lpstr>ADVANTAGES</vt:lpstr>
      <vt:lpstr>DISADVANTAGES</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NALAYATHIRAN PROJECT</dc:title>
  <dc:creator>Microsoft account</dc:creator>
  <cp:lastModifiedBy>gokul shankar</cp:lastModifiedBy>
  <cp:revision>27</cp:revision>
  <dcterms:created xsi:type="dcterms:W3CDTF">2022-11-18T09:07:45Z</dcterms:created>
  <dcterms:modified xsi:type="dcterms:W3CDTF">2022-11-19T16:47:13Z</dcterms:modified>
</cp:coreProperties>
</file>