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72" r:id="rId2"/>
    <p:sldId id="257" r:id="rId3"/>
    <p:sldId id="258" r:id="rId4"/>
    <p:sldId id="273" r:id="rId5"/>
    <p:sldId id="274" r:id="rId6"/>
    <p:sldId id="261" r:id="rId7"/>
    <p:sldId id="264" r:id="rId8"/>
    <p:sldId id="276" r:id="rId9"/>
    <p:sldId id="286" r:id="rId10"/>
    <p:sldId id="277" r:id="rId11"/>
    <p:sldId id="278" r:id="rId12"/>
    <p:sldId id="282" r:id="rId13"/>
    <p:sldId id="283" r:id="rId14"/>
    <p:sldId id="291" r:id="rId15"/>
    <p:sldId id="288" r:id="rId16"/>
    <p:sldId id="289" r:id="rId17"/>
    <p:sldId id="279" r:id="rId18"/>
    <p:sldId id="28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D2CE-B8E6-4B2D-4F41-C17892939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658075-1AFB-9DFA-486A-76DC5B73F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EB06F-85E8-E81D-7ED4-F4F4CD2AA28C}"/>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B4DF4E7A-240F-20F6-84DE-8A5EA74C0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1772C-2E3E-8150-3C92-62E16332A5DD}"/>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9781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261A-B0A4-638F-08D5-455830454A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3BB25-9C66-95DA-481A-DBDE942D6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87749-E0A0-100E-6D79-E59EFE6CBFD2}"/>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5465C383-058C-0EE6-7038-4A88476F2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E70E-854F-DFC0-9780-09D0647C8F40}"/>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33831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9D2CA-1577-7462-8C18-B83E9ADD27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7FB08-D6E2-D269-4115-FA6ABE8D4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FF2ED-0DE0-0889-E91B-AB003A0D7ED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65F05261-0A9A-D9DA-E046-DDB4CDF52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9BCB6-0D4F-4CDF-4411-C0E88A3FBBCD}"/>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13203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CC41-B1C0-E3A4-7F3F-25C9DBA69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DDD2A2-1834-2BB6-C800-1DBD496AD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7A23F-D6E8-DF3D-2D2E-BCDB093C114A}"/>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3A161666-D108-53BD-13E9-CFCF03594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DE5BB-4D92-C365-6C30-72C3FE0BE505}"/>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61940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94B5-4698-277A-1C18-0DD202BB8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6A55A5-5C38-D6B8-0CDC-57FA326AA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A3616-E682-FFF9-4EDB-F744038E0BAA}"/>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A2310B44-02B2-2EA1-72B4-F7A6194EE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15BEC-8ACA-8BA6-CC90-6E935BBBAC1A}"/>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401274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38DD-44B8-CD64-B4A5-D8E6F4EFF6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9C86D-026A-46AC-A749-FEB0E1BE9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D5D973-8079-C2D2-EE70-2A15FA8E3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6EC02B-1D4F-B176-3164-3DCF100DE8F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F06B60C4-4889-CE90-EBCC-64E5B07C4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6D08E-E03C-400B-2676-7D2C1D768F25}"/>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15775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C5A-2F18-3CD5-33B2-34201577E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16A761-3388-82FA-6A60-3DDD547B8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6A223-55DD-3AA3-69AD-96BF1EAE7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1492C1-1CE3-75B5-B854-B4083E9AB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96C7-FC44-EA7B-2AD7-57A24B02C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5A258B-6E6D-822D-A0F6-7A9C5E7F5485}"/>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8" name="Footer Placeholder 7">
            <a:extLst>
              <a:ext uri="{FF2B5EF4-FFF2-40B4-BE49-F238E27FC236}">
                <a16:creationId xmlns:a16="http://schemas.microsoft.com/office/drawing/2014/main" id="{DB9C8BA2-FD9B-E758-ACB3-ABDF16469B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D6DC6F-CDC8-3C54-D518-21B1B5E5EE4A}"/>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48893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F9E-B9D2-284D-964B-FC5D0A1C60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29CAB-6835-AB51-ACC0-6363D9EA8BF3}"/>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4" name="Footer Placeholder 3">
            <a:extLst>
              <a:ext uri="{FF2B5EF4-FFF2-40B4-BE49-F238E27FC236}">
                <a16:creationId xmlns:a16="http://schemas.microsoft.com/office/drawing/2014/main" id="{01922789-E123-00F4-F508-3DE3067710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2491F2-482A-5D1D-FE3A-EC2E6E48AFD9}"/>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89747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FC9C8-F7B7-D338-ED1F-93256D6C0A77}"/>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3" name="Footer Placeholder 2">
            <a:extLst>
              <a:ext uri="{FF2B5EF4-FFF2-40B4-BE49-F238E27FC236}">
                <a16:creationId xmlns:a16="http://schemas.microsoft.com/office/drawing/2014/main" id="{E4346D8D-8213-A8DF-23C1-765A1DC3E3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442BBA-8252-0EF4-5367-21EBEF106ED3}"/>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41142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DB11-5FED-9DF6-67BD-B5A07440A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C1844-0CF7-EEE8-47CA-21B6F89BF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D16A5-EDC3-D1BF-1846-061DD486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48F72-B7F6-0F38-071C-6B8048D27331}"/>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55473364-4543-7D3F-D683-9AEB240D3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779F6-0020-4FF3-CDE1-743626455CEF}"/>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62355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A5D3-BD49-4673-A0DD-59D75AB94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20EEF2-7782-C125-7DC0-7E689BFB0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4AA287-328A-522C-C669-57A33ECFB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9007-3714-3F88-0F84-760103C73D5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93E85851-6B44-8201-B624-1E525C69F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06664-9D76-7120-D0C6-7F69680AB653}"/>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90134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9C1EF-D213-0E77-88F7-572D4069F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89B02-6B11-EFCD-5798-A84BCEDD4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D3F79-B821-D03E-C9BB-D7E4EBAE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888C4875-CA98-3720-D39A-E7DEFEF6F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F3BCE1-53C0-2AFC-3933-2FFB7BD19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898AE-4CB7-4F3C-A01F-70DA53F8D9DC}" type="slidenum">
              <a:rPr lang="en-IN" smtClean="0"/>
              <a:t>‹#›</a:t>
            </a:fld>
            <a:endParaRPr lang="en-IN"/>
          </a:p>
        </p:txBody>
      </p:sp>
    </p:spTree>
    <p:extLst>
      <p:ext uri="{BB962C8B-B14F-4D97-AF65-F5344CB8AC3E}">
        <p14:creationId xmlns:p14="http://schemas.microsoft.com/office/powerpoint/2010/main" val="296962740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B60-DDFF-9E04-FF88-E1E3C2A1044B}"/>
              </a:ext>
            </a:extLst>
          </p:cNvPr>
          <p:cNvSpPr>
            <a:spLocks noGrp="1"/>
          </p:cNvSpPr>
          <p:nvPr>
            <p:ph type="title"/>
          </p:nvPr>
        </p:nvSpPr>
        <p:spPr>
          <a:xfrm>
            <a:off x="838200" y="336844"/>
            <a:ext cx="10515600" cy="2202584"/>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NALAYATHIRAN PROJECT</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AI BASED DISCOURSE FOR BANKING INDUSTRY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22250D-962D-4B20-8722-345264EFE50B}"/>
              </a:ext>
            </a:extLst>
          </p:cNvPr>
          <p:cNvSpPr>
            <a:spLocks noGrp="1"/>
          </p:cNvSpPr>
          <p:nvPr>
            <p:ph idx="1"/>
          </p:nvPr>
        </p:nvSpPr>
        <p:spPr>
          <a:xfrm>
            <a:off x="838200" y="1976583"/>
            <a:ext cx="10515600" cy="4200380"/>
          </a:xfrm>
        </p:spPr>
        <p:txBody>
          <a:bodyPr anchor="ctr">
            <a:normAutofit/>
          </a:bodyPr>
          <a:lstStyle/>
          <a:p>
            <a:pPr marL="0" indent="0" algn="ctr">
              <a:lnSpc>
                <a:spcPct val="200000"/>
              </a:lnSpc>
              <a:buNone/>
            </a:pPr>
            <a:r>
              <a:rPr lang="en-US" sz="2000" b="1" kern="1200" dirty="0">
                <a:solidFill>
                  <a:srgbClr val="000000"/>
                </a:solidFill>
                <a:effectLst/>
                <a:latin typeface="Times New Roman" panose="02020603050405020304" pitchFamily="18" charset="0"/>
                <a:cs typeface="Times New Roman" panose="02020603050405020304" pitchFamily="18" charset="0"/>
              </a:rPr>
              <a:t>TEAM ID </a:t>
            </a:r>
            <a:r>
              <a:rPr lang="en-US" sz="2000" kern="1200" dirty="0">
                <a:solidFill>
                  <a:srgbClr val="000000"/>
                </a:solidFill>
                <a:effectLst/>
                <a:latin typeface="Times New Roman" panose="02020603050405020304" pitchFamily="18" charset="0"/>
                <a:cs typeface="Times New Roman" panose="02020603050405020304" pitchFamily="18" charset="0"/>
              </a:rPr>
              <a:t>- </a:t>
            </a:r>
            <a:r>
              <a:rPr lang="en-IN" sz="2000" kern="1200" dirty="0">
                <a:solidFill>
                  <a:srgbClr val="000000"/>
                </a:solidFill>
                <a:effectLst/>
                <a:latin typeface="Times New Roman" panose="02020603050405020304" pitchFamily="18" charset="0"/>
                <a:cs typeface="Times New Roman" panose="02020603050405020304" pitchFamily="18" charset="0"/>
              </a:rPr>
              <a:t>PNT2022TMID29862</a:t>
            </a:r>
            <a:endParaRPr lang="en-IN" sz="2000" dirty="0">
              <a:latin typeface="Times New Roman" panose="02020603050405020304" pitchFamily="18" charset="0"/>
              <a:cs typeface="Times New Roman" panose="02020603050405020304" pitchFamily="18" charset="0"/>
            </a:endParaRPr>
          </a:p>
          <a:p>
            <a:pPr marL="0" indent="0" algn="ctr">
              <a:lnSpc>
                <a:spcPct val="200000"/>
              </a:lnSpc>
              <a:buNone/>
            </a:pPr>
            <a:r>
              <a:rPr lang="en-US" sz="2000" b="1" kern="1200" dirty="0">
                <a:solidFill>
                  <a:srgbClr val="000000"/>
                </a:solidFill>
                <a:effectLst/>
                <a:latin typeface="Times New Roman" panose="02020603050405020304" pitchFamily="18" charset="0"/>
                <a:cs typeface="Times New Roman" panose="02020603050405020304" pitchFamily="18" charset="0"/>
              </a:rPr>
              <a:t>TEAM MEMBER</a:t>
            </a:r>
          </a:p>
          <a:p>
            <a:pPr marL="0" indent="0" algn="ctr">
              <a:lnSpc>
                <a:spcPct val="200000"/>
              </a:lnSpc>
              <a:buNone/>
            </a:pPr>
            <a:r>
              <a:rPr lang="en-IN" sz="1900" dirty="0">
                <a:latin typeface="Times New Roman" panose="02020603050405020304" pitchFamily="18" charset="0"/>
                <a:cs typeface="Times New Roman" panose="02020603050405020304" pitchFamily="18" charset="0"/>
              </a:rPr>
              <a:t>VINISHA R– 610519104114</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          SHAHEERABANU C –</a:t>
            </a:r>
            <a:r>
              <a:rPr lang="en-IN" sz="19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610519104091</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YOGAMALYA P – 610519104118</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SANDHIYA P – 610519104085</a:t>
            </a:r>
          </a:p>
        </p:txBody>
      </p:sp>
    </p:spTree>
    <p:extLst>
      <p:ext uri="{BB962C8B-B14F-4D97-AF65-F5344CB8AC3E}">
        <p14:creationId xmlns:p14="http://schemas.microsoft.com/office/powerpoint/2010/main" val="332498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969A-AF43-6C61-02EE-2B37BDECBCD5}"/>
              </a:ext>
            </a:extLst>
          </p:cNvPr>
          <p:cNvSpPr>
            <a:spLocks noGrp="1"/>
          </p:cNvSpPr>
          <p:nvPr>
            <p:ph type="title"/>
          </p:nvPr>
        </p:nvSpPr>
        <p:spPr>
          <a:xfrm>
            <a:off x="838200" y="365125"/>
            <a:ext cx="10515600" cy="447675"/>
          </a:xfrm>
        </p:spPr>
        <p:txBody>
          <a:bodyPr>
            <a:normAutofit fontScale="90000"/>
          </a:bodyPr>
          <a:lstStyle/>
          <a:p>
            <a:r>
              <a:rPr lang="en-US" sz="2800" b="1" dirty="0">
                <a:latin typeface="Times New Roman" panose="02020603050405020304" pitchFamily="18" charset="0"/>
                <a:cs typeface="Times New Roman" panose="02020603050405020304" pitchFamily="18" charset="0"/>
              </a:rPr>
              <a:t>APP.PY CODE</a:t>
            </a:r>
            <a:endParaRPr lang="en-IN" sz="2800" dirty="0"/>
          </a:p>
        </p:txBody>
      </p:sp>
      <p:sp>
        <p:nvSpPr>
          <p:cNvPr id="3" name="Content Placeholder 2">
            <a:extLst>
              <a:ext uri="{FF2B5EF4-FFF2-40B4-BE49-F238E27FC236}">
                <a16:creationId xmlns:a16="http://schemas.microsoft.com/office/drawing/2014/main" id="{34DF093E-0A21-9A07-A1CE-A273E20A5543}"/>
              </a:ext>
            </a:extLst>
          </p:cNvPr>
          <p:cNvSpPr>
            <a:spLocks noGrp="1"/>
          </p:cNvSpPr>
          <p:nvPr>
            <p:ph idx="1"/>
          </p:nvPr>
        </p:nvSpPr>
        <p:spPr>
          <a:xfrm>
            <a:off x="838200" y="1052945"/>
            <a:ext cx="10515600" cy="512401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import email</a:t>
            </a:r>
          </a:p>
          <a:p>
            <a:pPr marL="0" indent="0">
              <a:buNone/>
            </a:pPr>
            <a:r>
              <a:rPr lang="en-IN" sz="1800" dirty="0">
                <a:latin typeface="Times New Roman" panose="02020603050405020304" pitchFamily="18" charset="0"/>
                <a:cs typeface="Times New Roman" panose="02020603050405020304" pitchFamily="18" charset="0"/>
              </a:rPr>
              <a:t>from email import message</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importlib.resources</a:t>
            </a:r>
            <a:r>
              <a:rPr lang="en-IN" sz="1800" dirty="0">
                <a:latin typeface="Times New Roman" panose="02020603050405020304" pitchFamily="18" charset="0"/>
                <a:cs typeface="Times New Roman" panose="02020603050405020304" pitchFamily="18" charset="0"/>
              </a:rPr>
              <a:t> import contents </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tkinter</a:t>
            </a:r>
            <a:r>
              <a:rPr lang="en-IN" sz="1800" dirty="0">
                <a:latin typeface="Times New Roman" panose="02020603050405020304" pitchFamily="18" charset="0"/>
                <a:cs typeface="Times New Roman" panose="02020603050405020304" pitchFamily="18" charset="0"/>
              </a:rPr>
              <a:t> import S</a:t>
            </a:r>
          </a:p>
          <a:p>
            <a:pPr marL="0" indent="0">
              <a:buNone/>
            </a:pPr>
            <a:r>
              <a:rPr lang="en-IN" sz="1800" dirty="0">
                <a:latin typeface="Times New Roman" panose="02020603050405020304" pitchFamily="18" charset="0"/>
                <a:cs typeface="Times New Roman" panose="02020603050405020304" pitchFamily="18" charset="0"/>
              </a:rPr>
              <a:t>from turtle import title</a:t>
            </a:r>
          </a:p>
          <a:p>
            <a:pPr marL="0" indent="0">
              <a:buNone/>
            </a:pPr>
            <a:r>
              <a:rPr lang="en-IN" sz="1800" dirty="0">
                <a:latin typeface="Times New Roman" panose="02020603050405020304" pitchFamily="18" charset="0"/>
                <a:cs typeface="Times New Roman" panose="02020603050405020304" pitchFamily="18" charset="0"/>
              </a:rPr>
              <a:t>from flask import Flask, </a:t>
            </a:r>
            <a:r>
              <a:rPr lang="en-IN" sz="1800" dirty="0" err="1">
                <a:latin typeface="Times New Roman" panose="02020603050405020304" pitchFamily="18" charset="0"/>
                <a:cs typeface="Times New Roman" panose="02020603050405020304" pitchFamily="18" charset="0"/>
              </a:rPr>
              <a:t>redirect,render_template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request,session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url_for</a:t>
            </a:r>
            <a:r>
              <a:rPr lang="en-IN" sz="1800" dirty="0">
                <a:latin typeface="Times New Roman" panose="02020603050405020304" pitchFamily="18" charset="0"/>
                <a:cs typeface="Times New Roman" panose="02020603050405020304" pitchFamily="18" charset="0"/>
              </a:rPr>
              <a:t>, Flask</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pyexpat</a:t>
            </a:r>
            <a:r>
              <a:rPr lang="en-IN" sz="1800" dirty="0">
                <a:latin typeface="Times New Roman" panose="02020603050405020304" pitchFamily="18" charset="0"/>
                <a:cs typeface="Times New Roman" panose="02020603050405020304" pitchFamily="18" charset="0"/>
              </a:rPr>
              <a:t> import model</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werkzeug.utils</a:t>
            </a:r>
            <a:r>
              <a:rPr lang="en-IN" sz="1800" dirty="0">
                <a:latin typeface="Times New Roman" panose="02020603050405020304" pitchFamily="18" charset="0"/>
                <a:cs typeface="Times New Roman" panose="02020603050405020304" pitchFamily="18" charset="0"/>
              </a:rPr>
              <a:t> import </a:t>
            </a:r>
            <a:r>
              <a:rPr lang="en-IN" sz="1800" dirty="0" err="1">
                <a:latin typeface="Times New Roman" panose="02020603050405020304" pitchFamily="18" charset="0"/>
                <a:cs typeface="Times New Roman" panose="02020603050405020304" pitchFamily="18" charset="0"/>
              </a:rPr>
              <a:t>secure_filename</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ibm_db</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flask_mail</a:t>
            </a:r>
            <a:r>
              <a:rPr lang="en-IN" sz="1800" dirty="0">
                <a:latin typeface="Times New Roman" panose="02020603050405020304" pitchFamily="18" charset="0"/>
                <a:cs typeface="Times New Roman" panose="02020603050405020304" pitchFamily="18" charset="0"/>
              </a:rPr>
              <a:t> import Mail, Message</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markupsafe</a:t>
            </a:r>
            <a:r>
              <a:rPr lang="en-IN" sz="1800" dirty="0">
                <a:latin typeface="Times New Roman" panose="02020603050405020304" pitchFamily="18" charset="0"/>
                <a:cs typeface="Times New Roman" panose="02020603050405020304" pitchFamily="18" charset="0"/>
              </a:rPr>
              <a:t> import escape</a:t>
            </a:r>
          </a:p>
          <a:p>
            <a:pPr marL="0" indent="0">
              <a:buNone/>
            </a:pPr>
            <a:r>
              <a:rPr lang="en-IN" sz="1800" dirty="0">
                <a:latin typeface="Times New Roman" panose="02020603050405020304" pitchFamily="18" charset="0"/>
                <a:cs typeface="Times New Roman" panose="02020603050405020304" pitchFamily="18" charset="0"/>
              </a:rPr>
              <a:t>from flask import </a:t>
            </a:r>
            <a:r>
              <a:rPr lang="en-IN" sz="1800" dirty="0" err="1">
                <a:latin typeface="Times New Roman" panose="02020603050405020304" pitchFamily="18" charset="0"/>
                <a:cs typeface="Times New Roman" panose="02020603050405020304" pitchFamily="18" charset="0"/>
              </a:rPr>
              <a:t>Flask,render_template,request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import requests</a:t>
            </a:r>
          </a:p>
        </p:txBody>
      </p:sp>
    </p:spTree>
    <p:extLst>
      <p:ext uri="{BB962C8B-B14F-4D97-AF65-F5344CB8AC3E}">
        <p14:creationId xmlns:p14="http://schemas.microsoft.com/office/powerpoint/2010/main" val="183789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0670A-A765-4873-2F52-33F138C239B9}"/>
              </a:ext>
            </a:extLst>
          </p:cNvPr>
          <p:cNvSpPr>
            <a:spLocks noGrp="1"/>
          </p:cNvSpPr>
          <p:nvPr>
            <p:ph idx="4294967295"/>
          </p:nvPr>
        </p:nvSpPr>
        <p:spPr>
          <a:xfrm>
            <a:off x="0" y="1825625"/>
            <a:ext cx="10515600" cy="4351338"/>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a:t>
            </a:r>
          </a:p>
        </p:txBody>
      </p:sp>
      <p:sp>
        <p:nvSpPr>
          <p:cNvPr id="10" name="Rectangle 9"/>
          <p:cNvSpPr/>
          <p:nvPr/>
        </p:nvSpPr>
        <p:spPr>
          <a:xfrm>
            <a:off x="374573" y="808017"/>
            <a:ext cx="8659258"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app = Flask(name)</a:t>
            </a:r>
          </a:p>
          <a:p>
            <a:r>
              <a:rPr lang="en-IN" dirty="0" err="1">
                <a:latin typeface="Times New Roman" panose="02020603050405020304" pitchFamily="18" charset="0"/>
                <a:cs typeface="Times New Roman" panose="02020603050405020304" pitchFamily="18" charset="0"/>
              </a:rPr>
              <a:t>app.secret_key</a:t>
            </a:r>
            <a:r>
              <a:rPr lang="en-IN" dirty="0">
                <a:latin typeface="Times New Roman" panose="02020603050405020304" pitchFamily="18" charset="0"/>
                <a:cs typeface="Times New Roman" panose="02020603050405020304" pitchFamily="18" charset="0"/>
              </a:rPr>
              <a:t> = b'_5#y2L"F4Q8z\n\</a:t>
            </a:r>
            <a:r>
              <a:rPr lang="en-IN" dirty="0" err="1">
                <a:latin typeface="Times New Roman" panose="02020603050405020304" pitchFamily="18" charset="0"/>
                <a:cs typeface="Times New Roman" panose="02020603050405020304" pitchFamily="18" charset="0"/>
              </a:rPr>
              <a:t>Xec</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mail = Mail(app)</a:t>
            </a:r>
          </a:p>
          <a:p>
            <a:r>
              <a:rPr lang="en-IN" dirty="0">
                <a:latin typeface="Times New Roman" panose="02020603050405020304" pitchFamily="18" charset="0"/>
                <a:cs typeface="Times New Roman" panose="02020603050405020304" pitchFamily="18" charset="0"/>
              </a:rPr>
              <a:t>conn = </a:t>
            </a:r>
            <a:r>
              <a:rPr lang="en-IN" dirty="0" err="1">
                <a:latin typeface="Times New Roman" panose="02020603050405020304" pitchFamily="18" charset="0"/>
                <a:cs typeface="Times New Roman" panose="02020603050405020304" pitchFamily="18" charset="0"/>
              </a:rPr>
              <a:t>ibm_db.connect</a:t>
            </a:r>
            <a:r>
              <a:rPr lang="en-IN" dirty="0">
                <a:latin typeface="Times New Roman" panose="02020603050405020304" pitchFamily="18" charset="0"/>
                <a:cs typeface="Times New Roman" panose="02020603050405020304" pitchFamily="18" charset="0"/>
              </a:rPr>
              <a:t>("DATABASE=</a:t>
            </a:r>
            <a:r>
              <a:rPr lang="en-IN" dirty="0" err="1">
                <a:latin typeface="Times New Roman" panose="02020603050405020304" pitchFamily="18" charset="0"/>
                <a:cs typeface="Times New Roman" panose="02020603050405020304" pitchFamily="18" charset="0"/>
              </a:rPr>
              <a:t>bludb;HOSTNAME</a:t>
            </a:r>
            <a:r>
              <a:rPr lang="en-IN" dirty="0">
                <a:latin typeface="Times New Roman" panose="02020603050405020304" pitchFamily="18" charset="0"/>
                <a:cs typeface="Times New Roman" panose="02020603050405020304" pitchFamily="18" charset="0"/>
              </a:rPr>
              <a:t>=1bbf73c5-d84a-4bb0-85b9-ab1a4348f4a4.c3n41cmd0nqnrk39u98g.databases.appdomain.cloud;PORT=32286;SECURITY=</a:t>
            </a:r>
            <a:r>
              <a:rPr lang="en-IN" dirty="0" err="1">
                <a:latin typeface="Times New Roman" panose="02020603050405020304" pitchFamily="18" charset="0"/>
                <a:cs typeface="Times New Roman" panose="02020603050405020304" pitchFamily="18" charset="0"/>
              </a:rPr>
              <a:t>SSL;SSLServerCertificate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DigiCertGlobalRootCA.crt;UID</a:t>
            </a:r>
            <a:r>
              <a:rPr lang="en-IN" dirty="0">
                <a:latin typeface="Times New Roman" panose="02020603050405020304" pitchFamily="18" charset="0"/>
                <a:cs typeface="Times New Roman" panose="02020603050405020304" pitchFamily="18" charset="0"/>
              </a:rPr>
              <a:t>=hzj88231;PWD=z8f4ZiZ171T0FvR1",'','')</a:t>
            </a:r>
          </a:p>
          <a:p>
            <a:r>
              <a:rPr lang="en-IN" dirty="0">
                <a:latin typeface="Times New Roman" panose="02020603050405020304" pitchFamily="18" charset="0"/>
                <a:cs typeface="Times New Roman" panose="02020603050405020304" pitchFamily="18" charset="0"/>
              </a:rPr>
              <a:t>print(conn)print("connection successful...")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 methods = ['GET','POST'])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signup():   </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('signup.html')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('/login', methods=['GET','POST'])</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login():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('login.html')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('/index')</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index():   </a:t>
            </a: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('index.html')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('/account')</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account():    </a:t>
            </a:r>
          </a:p>
          <a:p>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('account.html')</a:t>
            </a:r>
          </a:p>
        </p:txBody>
      </p:sp>
    </p:spTree>
    <p:extLst>
      <p:ext uri="{BB962C8B-B14F-4D97-AF65-F5344CB8AC3E}">
        <p14:creationId xmlns:p14="http://schemas.microsoft.com/office/powerpoint/2010/main" val="150604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5475" y="566678"/>
            <a:ext cx="6096000" cy="5909310"/>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aboutus</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aboutus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('aboutus.html')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('/services')</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services():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('services.html')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('/register', methods=['GET', 'POST'])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register():    </a:t>
            </a:r>
          </a:p>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request.method</a:t>
            </a:r>
            <a:r>
              <a:rPr lang="en-IN" dirty="0">
                <a:latin typeface="Times New Roman" panose="02020603050405020304" pitchFamily="18" charset="0"/>
                <a:cs typeface="Times New Roman" panose="02020603050405020304" pitchFamily="18" charset="0"/>
              </a:rPr>
              <a:t> == 'POST':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mail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['email']       </a:t>
            </a:r>
          </a:p>
          <a:p>
            <a:r>
              <a:rPr lang="en-IN" dirty="0">
                <a:latin typeface="Times New Roman" panose="02020603050405020304" pitchFamily="18" charset="0"/>
                <a:cs typeface="Times New Roman" panose="02020603050405020304" pitchFamily="18" charset="0"/>
              </a:rPr>
              <a:t> phone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['phone']      </a:t>
            </a:r>
          </a:p>
          <a:p>
            <a:r>
              <a:rPr lang="en-IN" dirty="0">
                <a:latin typeface="Times New Roman" panose="02020603050405020304" pitchFamily="18" charset="0"/>
                <a:cs typeface="Times New Roman" panose="02020603050405020304" pitchFamily="18" charset="0"/>
              </a:rPr>
              <a:t>  password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['password']</a:t>
            </a:r>
          </a:p>
          <a:p>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 "SELECT * FROM customer WHERE email=?"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ibm_db.prepare</a:t>
            </a:r>
            <a:r>
              <a:rPr lang="en-IN" dirty="0">
                <a:latin typeface="Times New Roman" panose="02020603050405020304" pitchFamily="18" charset="0"/>
                <a:cs typeface="Times New Roman" panose="02020603050405020304" pitchFamily="18" charset="0"/>
              </a:rPr>
              <a:t>(conn,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(stmt,1,mail)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ibm_db.execute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account = </a:t>
            </a:r>
            <a:r>
              <a:rPr lang="en-IN" dirty="0" err="1">
                <a:latin typeface="Times New Roman" panose="02020603050405020304" pitchFamily="18" charset="0"/>
                <a:cs typeface="Times New Roman" panose="02020603050405020304" pitchFamily="18" charset="0"/>
              </a:rPr>
              <a:t>ibm_db.fetch_assoc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if account: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('index.html',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="You are already a member, please login using your details....")</a:t>
            </a:r>
          </a:p>
        </p:txBody>
      </p:sp>
    </p:spTree>
    <p:extLst>
      <p:ext uri="{BB962C8B-B14F-4D97-AF65-F5344CB8AC3E}">
        <p14:creationId xmlns:p14="http://schemas.microsoft.com/office/powerpoint/2010/main" val="2901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171" y="131257"/>
            <a:ext cx="6096000" cy="6463308"/>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else: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insert_sql</a:t>
            </a:r>
            <a:r>
              <a:rPr lang="en-IN" dirty="0">
                <a:latin typeface="Times New Roman" panose="02020603050405020304" pitchFamily="18" charset="0"/>
                <a:cs typeface="Times New Roman" panose="02020603050405020304" pitchFamily="18" charset="0"/>
              </a:rPr>
              <a:t> = "INSERT INTO customer VALUES (?,?,?,?)"      </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ibm_db.prepare</a:t>
            </a:r>
            <a:r>
              <a:rPr lang="en-IN" dirty="0">
                <a:latin typeface="Times New Roman" panose="02020603050405020304" pitchFamily="18" charset="0"/>
                <a:cs typeface="Times New Roman" panose="02020603050405020304" pitchFamily="18" charset="0"/>
              </a:rPr>
              <a:t>(conn, </a:t>
            </a:r>
            <a:r>
              <a:rPr lang="en-IN" dirty="0" err="1">
                <a:latin typeface="Times New Roman" panose="02020603050405020304" pitchFamily="18" charset="0"/>
                <a:cs typeface="Times New Roman" panose="02020603050405020304" pitchFamily="18" charset="0"/>
              </a:rPr>
              <a:t>insert_sql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2, mail) </a:t>
            </a:r>
            <a:r>
              <a:rPr lang="en-IN" dirty="0" err="1">
                <a:latin typeface="Times New Roman" panose="02020603050405020304" pitchFamily="18" charset="0"/>
                <a:cs typeface="Times New Roman" panose="02020603050405020304" pitchFamily="18" charset="0"/>
              </a:rPr>
              <a:t>ibm_db.execute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('login.html',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="Student Data saved </a:t>
            </a:r>
            <a:r>
              <a:rPr lang="en-IN" dirty="0" err="1">
                <a:latin typeface="Times New Roman" panose="02020603050405020304" pitchFamily="18" charset="0"/>
                <a:cs typeface="Times New Roman" panose="02020603050405020304" pitchFamily="18" charset="0"/>
              </a:rPr>
              <a:t>successfuly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signin</a:t>
            </a:r>
            <a:r>
              <a:rPr lang="en-IN" dirty="0">
                <a:latin typeface="Times New Roman" panose="02020603050405020304" pitchFamily="18" charset="0"/>
                <a:cs typeface="Times New Roman" panose="02020603050405020304" pitchFamily="18" charset="0"/>
              </a:rPr>
              <a:t>', methods=['GET', 'POST'])</a:t>
            </a:r>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signin</a:t>
            </a:r>
            <a:r>
              <a:rPr lang="en-IN" dirty="0">
                <a:latin typeface="Times New Roman" panose="02020603050405020304" pitchFamily="18" charset="0"/>
                <a:cs typeface="Times New Roman" panose="02020603050405020304" pitchFamily="18" charset="0"/>
              </a:rPr>
              <a:t>():    sec = ''   </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request.method</a:t>
            </a:r>
            <a:r>
              <a:rPr lang="en-IN" dirty="0">
                <a:latin typeface="Times New Roman" panose="02020603050405020304" pitchFamily="18" charset="0"/>
                <a:cs typeface="Times New Roman" panose="02020603050405020304" pitchFamily="18" charset="0"/>
              </a:rPr>
              <a:t> == 'POST':            </a:t>
            </a:r>
          </a:p>
          <a:p>
            <a:r>
              <a:rPr lang="en-IN" dirty="0">
                <a:latin typeface="Times New Roman" panose="02020603050405020304" pitchFamily="18" charset="0"/>
                <a:cs typeface="Times New Roman" panose="02020603050405020304" pitchFamily="18" charset="0"/>
              </a:rPr>
              <a:t>    mail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['email']        </a:t>
            </a:r>
          </a:p>
          <a:p>
            <a:r>
              <a:rPr lang="en-IN" dirty="0">
                <a:latin typeface="Times New Roman" panose="02020603050405020304" pitchFamily="18" charset="0"/>
                <a:cs typeface="Times New Roman" panose="02020603050405020304" pitchFamily="18" charset="0"/>
              </a:rPr>
              <a:t>    password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['password']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f"select</a:t>
            </a:r>
            <a:r>
              <a:rPr lang="en-IN" dirty="0">
                <a:latin typeface="Times New Roman" panose="02020603050405020304" pitchFamily="18" charset="0"/>
                <a:cs typeface="Times New Roman" panose="02020603050405020304" pitchFamily="18" charset="0"/>
              </a:rPr>
              <a:t> * from customer where email='{escape(mail)}' and password= '{escape(password)}'"       </a:t>
            </a:r>
          </a:p>
          <a:p>
            <a:r>
              <a:rPr lang="en-US" dirty="0">
                <a:latin typeface="Times New Roman" panose="02020603050405020304" pitchFamily="18" charset="0"/>
                <a:cs typeface="Times New Roman" panose="02020603050405020304" pitchFamily="18" charset="0"/>
              </a:rPr>
              <a:t> if data:                       </a:t>
            </a:r>
          </a:p>
          <a:p>
            <a:r>
              <a:rPr lang="en-US" dirty="0">
                <a:latin typeface="Times New Roman" panose="02020603050405020304" pitchFamily="18" charset="0"/>
                <a:cs typeface="Times New Roman" panose="02020603050405020304" pitchFamily="18" charset="0"/>
              </a:rPr>
              <a:t>  session["mail"] = escape(mail)          </a:t>
            </a:r>
          </a:p>
          <a:p>
            <a:r>
              <a:rPr lang="en-US" dirty="0">
                <a:latin typeface="Times New Roman" panose="02020603050405020304" pitchFamily="18" charset="0"/>
                <a:cs typeface="Times New Roman" panose="02020603050405020304" pitchFamily="18" charset="0"/>
              </a:rPr>
              <a:t>  session["password"] = escape(password)          </a:t>
            </a:r>
          </a:p>
          <a:p>
            <a:r>
              <a:rPr lang="en-US" dirty="0">
                <a:latin typeface="Times New Roman" panose="02020603050405020304" pitchFamily="18" charset="0"/>
                <a:cs typeface="Times New Roman" panose="02020603050405020304" pitchFamily="18" charset="0"/>
              </a:rPr>
              <a:t>  return  redirect(</a:t>
            </a:r>
            <a:r>
              <a:rPr lang="en-US" dirty="0" err="1">
                <a:latin typeface="Times New Roman" panose="02020603050405020304" pitchFamily="18" charset="0"/>
                <a:cs typeface="Times New Roman" panose="02020603050405020304" pitchFamily="18" charset="0"/>
              </a:rPr>
              <a:t>url_for</a:t>
            </a:r>
            <a:r>
              <a:rPr lang="en-US" dirty="0">
                <a:latin typeface="Times New Roman" panose="02020603050405020304" pitchFamily="18" charset="0"/>
                <a:cs typeface="Times New Roman" panose="02020603050405020304" pitchFamily="18" charset="0"/>
              </a:rPr>
              <a:t>('index'))</a:t>
            </a:r>
          </a:p>
          <a:p>
            <a:r>
              <a:rPr lang="en-US" dirty="0">
                <a:latin typeface="Times New Roman" panose="02020603050405020304" pitchFamily="18" charset="0"/>
                <a:cs typeface="Times New Roman" panose="02020603050405020304" pitchFamily="18" charset="0"/>
              </a:rPr>
              <a:t>else:          </a:t>
            </a: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('login.html',</a:t>
            </a: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 "Invalid email/ Password or Not registered!!?")        </a:t>
            </a:r>
          </a:p>
          <a:p>
            <a:r>
              <a:rPr lang="en-US" dirty="0">
                <a:latin typeface="Times New Roman" panose="02020603050405020304" pitchFamily="18" charset="0"/>
                <a:cs typeface="Times New Roman" panose="02020603050405020304" pitchFamily="18" charset="0"/>
              </a:rPr>
              <a:t>return "not going to happen dickhead!!??"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74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9" y="197346"/>
            <a:ext cx="2431056" cy="474683"/>
          </a:xfrm>
        </p:spPr>
        <p:txBody>
          <a:bodyPr>
            <a:normAutofit/>
          </a:bodyPr>
          <a:lstStyle/>
          <a:p>
            <a:r>
              <a:rPr lang="en-US" sz="2400" b="1" dirty="0">
                <a:latin typeface="Times New Roman" panose="02020603050405020304" pitchFamily="18" charset="0"/>
                <a:cs typeface="Times New Roman" panose="02020603050405020304" pitchFamily="18" charset="0"/>
              </a:rPr>
              <a:t>HTML CODE</a:t>
            </a:r>
            <a:endParaRPr lang="en-IN"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25986" y="759206"/>
            <a:ext cx="6096000" cy="6186309"/>
          </a:xfrm>
          <a:prstGeom prst="rect">
            <a:avLst/>
          </a:prstGeom>
        </p:spPr>
        <p:txBody>
          <a:bodyPr>
            <a:spAutoFit/>
          </a:bodyPr>
          <a:lstStyle/>
          <a:p>
            <a:r>
              <a:rPr lang="en-US" dirty="0"/>
              <a:t>&lt;!DOCTYPE html&gt;</a:t>
            </a:r>
            <a:endParaRPr lang="en-IN" dirty="0"/>
          </a:p>
          <a:p>
            <a:r>
              <a:rPr lang="en-US" dirty="0"/>
              <a:t>&lt;html </a:t>
            </a:r>
            <a:r>
              <a:rPr lang="en-US" dirty="0" err="1"/>
              <a:t>lang</a:t>
            </a:r>
            <a:r>
              <a:rPr lang="en-US" dirty="0"/>
              <a:t>="</a:t>
            </a:r>
            <a:r>
              <a:rPr lang="en-US" dirty="0" err="1"/>
              <a:t>en</a:t>
            </a:r>
            <a:r>
              <a:rPr lang="en-US" dirty="0"/>
              <a:t>"&gt;</a:t>
            </a:r>
            <a:endParaRPr lang="en-IN" dirty="0"/>
          </a:p>
          <a:p>
            <a:r>
              <a:rPr lang="en-US" dirty="0"/>
              <a:t> </a:t>
            </a:r>
            <a:endParaRPr lang="en-IN" dirty="0"/>
          </a:p>
          <a:p>
            <a:r>
              <a:rPr lang="en-US" dirty="0"/>
              <a:t>&lt;head&gt;</a:t>
            </a:r>
            <a:endParaRPr lang="en-IN" dirty="0"/>
          </a:p>
          <a:p>
            <a:r>
              <a:rPr lang="en-US" dirty="0"/>
              <a:t>  &lt;meta charset="UTF-8"&gt;</a:t>
            </a:r>
            <a:endParaRPr lang="en-IN" dirty="0"/>
          </a:p>
          <a:p>
            <a:r>
              <a:rPr lang="en-US" dirty="0"/>
              <a:t>  &lt;title&gt;VSYS BANK&lt;/title&gt;</a:t>
            </a:r>
            <a:endParaRPr lang="en-IN" dirty="0"/>
          </a:p>
          <a:p>
            <a:r>
              <a:rPr lang="en-US" dirty="0"/>
              <a:t>  &lt;link </a:t>
            </a:r>
            <a:r>
              <a:rPr lang="en-US" dirty="0" err="1"/>
              <a:t>rel</a:t>
            </a:r>
            <a:r>
              <a:rPr lang="en-US" dirty="0"/>
              <a:t>="stylesheet" </a:t>
            </a:r>
            <a:r>
              <a:rPr lang="en-US" dirty="0" err="1"/>
              <a:t>href</a:t>
            </a:r>
            <a:r>
              <a:rPr lang="en-US" dirty="0"/>
              <a:t>="../static/</a:t>
            </a:r>
            <a:r>
              <a:rPr lang="en-US" dirty="0" err="1"/>
              <a:t>css</a:t>
            </a:r>
            <a:r>
              <a:rPr lang="en-US" dirty="0"/>
              <a:t>/style.css/login.css"&gt;</a:t>
            </a:r>
            <a:endParaRPr lang="en-IN" dirty="0"/>
          </a:p>
          <a:p>
            <a:r>
              <a:rPr lang="en-US" dirty="0"/>
              <a:t>  &lt;style&gt;</a:t>
            </a:r>
            <a:endParaRPr lang="en-IN" dirty="0"/>
          </a:p>
          <a:p>
            <a:r>
              <a:rPr lang="en-US" dirty="0"/>
              <a:t>    body {</a:t>
            </a:r>
            <a:endParaRPr lang="en-IN" dirty="0"/>
          </a:p>
          <a:p>
            <a:r>
              <a:rPr lang="en-US" dirty="0"/>
              <a:t>      background-image: </a:t>
            </a:r>
            <a:r>
              <a:rPr lang="en-US" dirty="0" err="1"/>
              <a:t>url</a:t>
            </a:r>
            <a:r>
              <a:rPr lang="en-US" dirty="0"/>
              <a:t>('static/1.png');</a:t>
            </a:r>
            <a:endParaRPr lang="en-IN" dirty="0"/>
          </a:p>
          <a:p>
            <a:r>
              <a:rPr lang="en-US" dirty="0"/>
              <a:t>      background-repeat: no-repeat;</a:t>
            </a:r>
            <a:endParaRPr lang="en-IN" dirty="0"/>
          </a:p>
          <a:p>
            <a:r>
              <a:rPr lang="en-US" dirty="0"/>
              <a:t>      background-attachment: fixed;</a:t>
            </a:r>
            <a:endParaRPr lang="en-IN" dirty="0"/>
          </a:p>
          <a:p>
            <a:r>
              <a:rPr lang="en-US" dirty="0"/>
              <a:t>      background-size: 100% 100%;</a:t>
            </a:r>
            <a:endParaRPr lang="en-IN" dirty="0"/>
          </a:p>
          <a:p>
            <a:r>
              <a:rPr lang="en-US" dirty="0"/>
              <a:t>    }</a:t>
            </a:r>
            <a:endParaRPr lang="en-IN" dirty="0"/>
          </a:p>
          <a:p>
            <a:r>
              <a:rPr lang="en-US" dirty="0"/>
              <a:t> </a:t>
            </a:r>
            <a:endParaRPr lang="en-IN" dirty="0"/>
          </a:p>
          <a:p>
            <a:r>
              <a:rPr lang="en-US" dirty="0"/>
              <a:t>    h1 {</a:t>
            </a:r>
            <a:endParaRPr lang="en-IN" dirty="0"/>
          </a:p>
          <a:p>
            <a:r>
              <a:rPr lang="en-US" dirty="0"/>
              <a:t>      color: white;</a:t>
            </a:r>
            <a:endParaRPr lang="en-IN" dirty="0"/>
          </a:p>
          <a:p>
            <a:r>
              <a:rPr lang="en-US" dirty="0"/>
              <a:t>    }</a:t>
            </a:r>
            <a:endParaRPr lang="en-IN" dirty="0"/>
          </a:p>
          <a:p>
            <a:r>
              <a:rPr lang="en-US" dirty="0"/>
              <a:t>    .detail{</a:t>
            </a:r>
            <a:endParaRPr lang="en-IN" dirty="0"/>
          </a:p>
          <a:p>
            <a:r>
              <a:rPr lang="en-US" dirty="0"/>
              <a:t>      font-size: 26px;</a:t>
            </a:r>
            <a:endParaRPr lang="en-IN" dirty="0"/>
          </a:p>
          <a:p>
            <a:r>
              <a:rPr lang="en-US" dirty="0"/>
              <a:t>      color: white;</a:t>
            </a:r>
            <a:endParaRPr lang="en-IN" dirty="0"/>
          </a:p>
          <a:p>
            <a:endParaRPr lang="en-IN" dirty="0"/>
          </a:p>
        </p:txBody>
      </p:sp>
    </p:spTree>
    <p:extLst>
      <p:ext uri="{BB962C8B-B14F-4D97-AF65-F5344CB8AC3E}">
        <p14:creationId xmlns:p14="http://schemas.microsoft.com/office/powerpoint/2010/main" val="74092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289" y="0"/>
            <a:ext cx="6096000" cy="7848302"/>
          </a:xfrm>
          <a:prstGeom prst="rect">
            <a:avLst/>
          </a:prstGeom>
        </p:spPr>
        <p:txBody>
          <a:bodyPr>
            <a:spAutoFit/>
          </a:bodyPr>
          <a:lstStyle/>
          <a:p>
            <a:r>
              <a:rPr lang="en-US" dirty="0" err="1"/>
              <a:t>font-family:sans-serif</a:t>
            </a:r>
            <a:r>
              <a:rPr lang="en-US" dirty="0"/>
              <a:t>;</a:t>
            </a:r>
            <a:endParaRPr lang="en-IN" dirty="0"/>
          </a:p>
          <a:p>
            <a:r>
              <a:rPr lang="en-US" dirty="0"/>
              <a:t>    }</a:t>
            </a:r>
            <a:endParaRPr lang="en-IN" dirty="0"/>
          </a:p>
          <a:p>
            <a:r>
              <a:rPr lang="en-US" dirty="0"/>
              <a:t>  &lt;/style&gt;</a:t>
            </a:r>
            <a:endParaRPr lang="en-IN" dirty="0"/>
          </a:p>
          <a:p>
            <a:r>
              <a:rPr lang="en-US" dirty="0"/>
              <a:t>  &lt;!---we had linked our </a:t>
            </a:r>
            <a:r>
              <a:rPr lang="en-US" dirty="0" err="1"/>
              <a:t>css</a:t>
            </a:r>
            <a:r>
              <a:rPr lang="en-US" dirty="0"/>
              <a:t> file-----&gt;</a:t>
            </a:r>
            <a:endParaRPr lang="en-IN" dirty="0"/>
          </a:p>
          <a:p>
            <a:r>
              <a:rPr lang="en-US" dirty="0"/>
              <a:t>&lt;/head&gt;</a:t>
            </a:r>
            <a:endParaRPr lang="en-IN" dirty="0"/>
          </a:p>
          <a:p>
            <a:r>
              <a:rPr lang="en-US" dirty="0"/>
              <a:t> &lt;body&gt;</a:t>
            </a:r>
            <a:endParaRPr lang="en-IN" dirty="0"/>
          </a:p>
          <a:p>
            <a:r>
              <a:rPr lang="en-US" dirty="0"/>
              <a:t>  &lt;div class="full-page"&gt;</a:t>
            </a:r>
            <a:endParaRPr lang="en-IN" dirty="0"/>
          </a:p>
          <a:p>
            <a:r>
              <a:rPr lang="en-US" dirty="0"/>
              <a:t>    &lt;div class="</a:t>
            </a:r>
            <a:r>
              <a:rPr lang="en-US" dirty="0" err="1"/>
              <a:t>navbar</a:t>
            </a:r>
            <a:r>
              <a:rPr lang="en-US" dirty="0"/>
              <a:t>"&gt;</a:t>
            </a:r>
            <a:endParaRPr lang="en-IN" dirty="0"/>
          </a:p>
          <a:p>
            <a:r>
              <a:rPr lang="en-US" dirty="0"/>
              <a:t>      &lt;p&gt;</a:t>
            </a:r>
            <a:endParaRPr lang="en-IN" dirty="0"/>
          </a:p>
          <a:p>
            <a:r>
              <a:rPr lang="en-US" dirty="0"/>
              <a:t>        &lt;h1&gt;AI Based Discourse for Banking Industry &lt;/h1&gt;</a:t>
            </a:r>
            <a:endParaRPr lang="en-IN" dirty="0"/>
          </a:p>
          <a:p>
            <a:r>
              <a:rPr lang="en-US" dirty="0"/>
              <a:t>        &lt;/p&gt;</a:t>
            </a:r>
            <a:endParaRPr lang="en-IN" dirty="0"/>
          </a:p>
          <a:p>
            <a:r>
              <a:rPr lang="en-US" dirty="0"/>
              <a:t>       &lt;</a:t>
            </a:r>
            <a:r>
              <a:rPr lang="en-US" dirty="0" err="1"/>
              <a:t>nav</a:t>
            </a:r>
            <a:r>
              <a:rPr lang="en-US" dirty="0"/>
              <a:t>&gt;</a:t>
            </a:r>
            <a:endParaRPr lang="en-IN" dirty="0"/>
          </a:p>
          <a:p>
            <a:r>
              <a:rPr lang="en-US" dirty="0"/>
              <a:t>        &lt;</a:t>
            </a:r>
            <a:r>
              <a:rPr lang="en-US" dirty="0" err="1"/>
              <a:t>ul</a:t>
            </a:r>
            <a:r>
              <a:rPr lang="en-US" dirty="0"/>
              <a:t> id='</a:t>
            </a:r>
            <a:r>
              <a:rPr lang="en-US" dirty="0" err="1"/>
              <a:t>MenuItems</a:t>
            </a:r>
            <a:r>
              <a:rPr lang="en-US" dirty="0"/>
              <a:t>'&gt;</a:t>
            </a:r>
            <a:endParaRPr lang="en-IN" dirty="0"/>
          </a:p>
          <a:p>
            <a:r>
              <a:rPr lang="en-US" dirty="0"/>
              <a:t>          &lt;li&gt;&lt;a </a:t>
            </a:r>
            <a:r>
              <a:rPr lang="en-US" dirty="0" err="1"/>
              <a:t>href</a:t>
            </a:r>
            <a:r>
              <a:rPr lang="en-US" dirty="0"/>
              <a:t>="  {{ </a:t>
            </a:r>
            <a:r>
              <a:rPr lang="en-US" dirty="0" err="1"/>
              <a:t>url_for</a:t>
            </a:r>
            <a:r>
              <a:rPr lang="en-US" dirty="0"/>
              <a:t>('login') }}"&gt;Home&lt;/a&gt;&lt;/li&gt;</a:t>
            </a:r>
            <a:endParaRPr lang="en-IN" dirty="0"/>
          </a:p>
          <a:p>
            <a:r>
              <a:rPr lang="en-US" dirty="0"/>
              <a:t>          &lt;li&gt;&lt;a </a:t>
            </a:r>
            <a:r>
              <a:rPr lang="en-US" dirty="0" err="1"/>
              <a:t>href</a:t>
            </a:r>
            <a:r>
              <a:rPr lang="en-US" dirty="0"/>
              <a:t>="  {{ </a:t>
            </a:r>
            <a:r>
              <a:rPr lang="en-US" dirty="0" err="1"/>
              <a:t>url_for</a:t>
            </a:r>
            <a:r>
              <a:rPr lang="en-US" dirty="0"/>
              <a:t>('account') }}"&gt;Account&lt;/a&gt;&lt;/li&gt;</a:t>
            </a:r>
            <a:endParaRPr lang="en-IN" dirty="0"/>
          </a:p>
          <a:p>
            <a:r>
              <a:rPr lang="en-US" dirty="0"/>
              <a:t>          &lt;li&gt;&lt;a </a:t>
            </a:r>
            <a:r>
              <a:rPr lang="en-US" dirty="0" err="1"/>
              <a:t>href</a:t>
            </a:r>
            <a:r>
              <a:rPr lang="en-US" dirty="0"/>
              <a:t>=" {{ </a:t>
            </a:r>
            <a:r>
              <a:rPr lang="en-US" dirty="0" err="1"/>
              <a:t>url_for</a:t>
            </a:r>
            <a:r>
              <a:rPr lang="en-US" dirty="0"/>
              <a:t>('</a:t>
            </a:r>
            <a:r>
              <a:rPr lang="en-US" dirty="0" err="1"/>
              <a:t>aboutus</a:t>
            </a:r>
            <a:r>
              <a:rPr lang="en-US" dirty="0"/>
              <a:t>') }}"&gt;About Us&lt;/a&gt;&lt;/li&gt;</a:t>
            </a:r>
            <a:endParaRPr lang="en-IN" dirty="0"/>
          </a:p>
          <a:p>
            <a:r>
              <a:rPr lang="en-US" dirty="0"/>
              <a:t>          &lt;li&gt;&lt;a </a:t>
            </a:r>
            <a:r>
              <a:rPr lang="en-US" dirty="0" err="1"/>
              <a:t>href</a:t>
            </a:r>
            <a:r>
              <a:rPr lang="en-US" dirty="0"/>
              <a:t>=" {{ </a:t>
            </a:r>
            <a:r>
              <a:rPr lang="en-US" dirty="0" err="1"/>
              <a:t>url_for</a:t>
            </a:r>
            <a:r>
              <a:rPr lang="en-US" dirty="0"/>
              <a:t>('services') }}"&gt;Services&lt;/a&gt;&lt;/li&gt;</a:t>
            </a:r>
            <a:endParaRPr lang="en-IN" dirty="0"/>
          </a:p>
          <a:p>
            <a:r>
              <a:rPr lang="en-US" dirty="0"/>
              <a:t>           &lt;/</a:t>
            </a:r>
            <a:r>
              <a:rPr lang="en-US" dirty="0" err="1"/>
              <a:t>ul</a:t>
            </a:r>
            <a:r>
              <a:rPr lang="en-US" dirty="0"/>
              <a:t>&gt;</a:t>
            </a:r>
            <a:endParaRPr lang="en-IN" dirty="0"/>
          </a:p>
          <a:p>
            <a:r>
              <a:rPr lang="en-US" dirty="0"/>
              <a:t>      &lt;/</a:t>
            </a:r>
            <a:r>
              <a:rPr lang="en-US" dirty="0" err="1"/>
              <a:t>nav</a:t>
            </a:r>
            <a:r>
              <a:rPr lang="en-US" dirty="0"/>
              <a:t>&gt;</a:t>
            </a:r>
            <a:endParaRPr lang="en-IN" dirty="0"/>
          </a:p>
          <a:p>
            <a:r>
              <a:rPr lang="en-US" dirty="0"/>
              <a:t>    &lt;/div&gt;</a:t>
            </a:r>
          </a:p>
          <a:p>
            <a:r>
              <a:rPr lang="en-US" dirty="0"/>
              <a:t>&lt;p class="detail"&gt;VSYS BANKING BOT&lt;</a:t>
            </a:r>
            <a:r>
              <a:rPr lang="en-US" dirty="0" err="1"/>
              <a:t>br</a:t>
            </a:r>
            <a:r>
              <a:rPr lang="en-US" dirty="0"/>
              <a:t>&gt; TEAM ID: PNT2022TMID029862 &lt;</a:t>
            </a:r>
            <a:r>
              <a:rPr lang="en-US" dirty="0" err="1"/>
              <a:t>br</a:t>
            </a:r>
            <a:r>
              <a:rPr lang="en-US" dirty="0"/>
              <a:t>&gt; TEAM MEMBERS:&lt;</a:t>
            </a:r>
            <a:r>
              <a:rPr lang="en-US" dirty="0" err="1"/>
              <a:t>br</a:t>
            </a:r>
            <a:r>
              <a:rPr lang="en-US" dirty="0"/>
              <a:t>&gt; &lt;B&gt;VINISHA R&lt;</a:t>
            </a:r>
            <a:r>
              <a:rPr lang="en-US" dirty="0" err="1"/>
              <a:t>br</a:t>
            </a:r>
            <a:r>
              <a:rPr lang="en-US" dirty="0"/>
              <a:t>&gt;</a:t>
            </a:r>
            <a:endParaRPr lang="en-IN" dirty="0"/>
          </a:p>
          <a:p>
            <a:r>
              <a:rPr lang="en-US" dirty="0"/>
              <a:t>        </a:t>
            </a:r>
          </a:p>
          <a:p>
            <a:r>
              <a:rPr lang="en-US" dirty="0"/>
              <a:t> </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38748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171" y="387799"/>
            <a:ext cx="6096000" cy="6740307"/>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&lt;script&gt;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window.watsonAssistantChatOptions</a:t>
            </a:r>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integrationID</a:t>
            </a:r>
            <a:r>
              <a:rPr lang="en-US" dirty="0">
                <a:latin typeface="Times New Roman" panose="02020603050405020304" pitchFamily="18" charset="0"/>
                <a:cs typeface="Times New Roman" panose="02020603050405020304" pitchFamily="18" charset="0"/>
              </a:rPr>
              <a:t>: "1206a417-c053-4bee-a810-037a99f37b2a", // The ID of this integration.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region: "us-south", // The region your integration is hosted in.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serviceInstanceID</a:t>
            </a:r>
            <a:r>
              <a:rPr lang="en-US" dirty="0">
                <a:latin typeface="Times New Roman" panose="02020603050405020304" pitchFamily="18" charset="0"/>
                <a:cs typeface="Times New Roman" panose="02020603050405020304" pitchFamily="18" charset="0"/>
              </a:rPr>
              <a:t>: "e81248c6-9605-415f-843b-666356f451ec", // The ID of your service instance.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onLoad</a:t>
            </a:r>
            <a:r>
              <a:rPr lang="en-US" dirty="0">
                <a:latin typeface="Times New Roman" panose="02020603050405020304" pitchFamily="18" charset="0"/>
                <a:cs typeface="Times New Roman" panose="02020603050405020304" pitchFamily="18" charset="0"/>
              </a:rPr>
              <a:t>: function (instance) { </a:t>
            </a:r>
            <a:r>
              <a:rPr lang="en-US" dirty="0" err="1">
                <a:latin typeface="Times New Roman" panose="02020603050405020304" pitchFamily="18" charset="0"/>
                <a:cs typeface="Times New Roman" panose="02020603050405020304" pitchFamily="18" charset="0"/>
              </a:rPr>
              <a:t>instance.render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setTimeout</a:t>
            </a:r>
            <a:r>
              <a:rPr lang="en-US" dirty="0">
                <a:latin typeface="Times New Roman" panose="02020603050405020304" pitchFamily="18" charset="0"/>
                <a:cs typeface="Times New Roman" panose="02020603050405020304" pitchFamily="18" charset="0"/>
              </a:rPr>
              <a:t>(function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t = </a:t>
            </a:r>
            <a:r>
              <a:rPr lang="en-US" dirty="0" err="1">
                <a:latin typeface="Times New Roman" panose="02020603050405020304" pitchFamily="18" charset="0"/>
                <a:cs typeface="Times New Roman" panose="02020603050405020304" pitchFamily="18" charset="0"/>
              </a:rPr>
              <a:t>document.createElement</a:t>
            </a:r>
            <a:r>
              <a:rPr lang="en-US" dirty="0">
                <a:latin typeface="Times New Roman" panose="02020603050405020304" pitchFamily="18" charset="0"/>
                <a:cs typeface="Times New Roman" panose="02020603050405020304" pitchFamily="18" charset="0"/>
              </a:rPr>
              <a:t>('script');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t.src</a:t>
            </a:r>
            <a:r>
              <a:rPr lang="en-US" dirty="0">
                <a:latin typeface="Times New Roman" panose="02020603050405020304" pitchFamily="18" charset="0"/>
                <a:cs typeface="Times New Roman" panose="02020603050405020304" pitchFamily="18" charset="0"/>
              </a:rPr>
              <a:t> = "https://web-</a:t>
            </a:r>
            <a:r>
              <a:rPr lang="en-US" dirty="0" err="1">
                <a:latin typeface="Times New Roman" panose="02020603050405020304" pitchFamily="18" charset="0"/>
                <a:cs typeface="Times New Roman" panose="02020603050405020304" pitchFamily="18" charset="0"/>
              </a:rPr>
              <a:t>chat.global.assistant.watson.appdomain.cloud</a:t>
            </a:r>
            <a:r>
              <a:rPr lang="en-US" dirty="0">
                <a:latin typeface="Times New Roman" panose="02020603050405020304" pitchFamily="18" charset="0"/>
                <a:cs typeface="Times New Roman" panose="02020603050405020304" pitchFamily="18" charset="0"/>
              </a:rPr>
              <a:t>/versions/" + (</a:t>
            </a:r>
            <a:r>
              <a:rPr lang="en-US" dirty="0" err="1">
                <a:latin typeface="Times New Roman" panose="02020603050405020304" pitchFamily="18" charset="0"/>
                <a:cs typeface="Times New Roman" panose="02020603050405020304" pitchFamily="18" charset="0"/>
              </a:rPr>
              <a:t>window.watsonAssistantChatOptions.clientVersion</a:t>
            </a:r>
            <a:r>
              <a:rPr lang="en-US" dirty="0">
                <a:latin typeface="Times New Roman" panose="02020603050405020304" pitchFamily="18" charset="0"/>
                <a:cs typeface="Times New Roman" panose="02020603050405020304" pitchFamily="18" charset="0"/>
              </a:rPr>
              <a:t> || 'latest') + "/WatsonAssistantChatEntry.js";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document.head.appendChild</a:t>
            </a:r>
            <a:r>
              <a:rPr lang="en-US" dirty="0">
                <a:latin typeface="Times New Roman" panose="02020603050405020304" pitchFamily="18" charset="0"/>
                <a:cs typeface="Times New Roman" panose="02020603050405020304" pitchFamily="18" charset="0"/>
              </a:rPr>
              <a:t>(t);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&lt;/script&gt;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&lt;/body&gt;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&lt;/html&gt;</a:t>
            </a:r>
            <a:endParaRPr lang="en-IN"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26662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ED9B-53A1-D600-CFAE-113243D4DF2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ADVANTAGES</a:t>
            </a:r>
            <a:endParaRPr lang="en-IN" sz="2800" dirty="0"/>
          </a:p>
        </p:txBody>
      </p:sp>
      <p:sp>
        <p:nvSpPr>
          <p:cNvPr id="3" name="Content Placeholder 2">
            <a:extLst>
              <a:ext uri="{FF2B5EF4-FFF2-40B4-BE49-F238E27FC236}">
                <a16:creationId xmlns:a16="http://schemas.microsoft.com/office/drawing/2014/main" id="{C5DBCB33-326A-85B8-1059-7510961E6BB1}"/>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have 24/7 Availability: Chatbots can be available to solve customer problems 24/7 whether it is day or night! They don’t need to sleep after all!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is much more difficult to achieve using human customer service as it would require rotating teams that would be more complicated to manage as well.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can gather Customer Insights: Companies thrive on customer data! The more data they have, the better they can cater to their customers and be much more successful. That’s where chatbots can be a big help.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Whenever you interact with any chatbots on a company page, you provide basic data such as user preferences, buying habits, sentiments, etc. which can then be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to understand market trends, operational risks, etc.</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Using this information, the company can solve customer issues much easier and create targeted products. This will help in increasing their customer loyalty.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39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79E3-465B-371D-ACDF-9AF69D7D57A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DISADVANTAGES</a:t>
            </a:r>
            <a:endParaRPr lang="en-IN" sz="2800" b="1" dirty="0"/>
          </a:p>
        </p:txBody>
      </p:sp>
      <p:sp>
        <p:nvSpPr>
          <p:cNvPr id="3" name="Content Placeholder 2">
            <a:extLst>
              <a:ext uri="{FF2B5EF4-FFF2-40B4-BE49-F238E27FC236}">
                <a16:creationId xmlns:a16="http://schemas.microsoft.com/office/drawing/2014/main" id="{34C8A39D-22BB-E705-8ADD-6E03A7BCB6F7}"/>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sound too Mechanical: Chatbots are not human and so obviously they cannot interact as a human with customers. They sound too mechanical and can only give answers to problems that they have been programmed with.</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They cannot answer a customer according to the context and they cannot show any emotions if needed.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also cannot maintain a natural-sounding conversation in-depth with customers and that is why they are only useful in solving basic queries. But this can create a disconnect with customers who prefer the human approach when solving their problems.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can only handle basic Questions: Chatbot are still a basic Artificial Intelligence technology and so they can only answer the basic questions of customers and provide general information that is already available to them.</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cannot solve complicated queries or answer out of script questions and companies need to have human customer service employees that can manage these for them. However, this is changing with time and currently, more and more advanced chatbots are entering the market.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65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66F1-D010-3E7B-22F3-FD733651BB7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SCOPE</a:t>
            </a:r>
            <a:endParaRPr lang="en-IN" sz="2800" dirty="0"/>
          </a:p>
        </p:txBody>
      </p:sp>
      <p:sp>
        <p:nvSpPr>
          <p:cNvPr id="3" name="Content Placeholder 2">
            <a:extLst>
              <a:ext uri="{FF2B5EF4-FFF2-40B4-BE49-F238E27FC236}">
                <a16:creationId xmlns:a16="http://schemas.microsoft.com/office/drawing/2014/main" id="{2B4696EA-063A-1D82-05B9-FEB87AB8AE41}"/>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are Now Based on Natural Language Processing(NLP) The goal is to allow users and Artificial Intelligence to communicate naturally and understand complex requests.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would mean that customer service agents would be able to focus on other tasks while the AI takes care of customers' queries.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in finance, in the digital banking and healthcare industries might save more than 12 billion USD in a year by 2022.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According to several estimates, financial organizations might save 2 trillion USD by 2030 by implementing artificial intelligence and cutting costs by 35%.</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the digital banking business, banks with Chatbots can automate a variety of functions in addition to enhancing everyday operations and the universal consumer experience as fund transfer, Notifications &amp; Alerts at the Right Time, Get help from a Customer Service Representative, simple lead generation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32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0" y="182880"/>
            <a:ext cx="6762629" cy="751285"/>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4910" y="934165"/>
            <a:ext cx="9913122" cy="5418033"/>
          </a:xfrm>
        </p:spPr>
        <p:txBody>
          <a:bodyPr>
            <a:noAutofit/>
          </a:bodyPr>
          <a:lstStyle/>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 chatbot is a computer program that simulates and processes human conversation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(either written or spoken), allowing humans to interact with digital devices as if they</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were communicating with a real person. </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Chatbots can be as simple as rudimentary</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programs that answer a simple query with a single-line response, or as sophisticated as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digital assistants that learn and evolve to deliver increasing levels of personalization as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they gather and process information.</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Driven by AI, automated rules, natural-language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processing (NLP), and machine learning (ML), chatbots process data to deliver</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responses to requests of all kinds. Task-oriented (declarative) chatbots are single-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purpose programs that focus on performing one function. </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Using rules, NLP and ML,</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they generate automated but conversational responses to user inquiries. Interactions with</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these chatbots are highly specific and structured and are most applicable to support and</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service functions—think robust, interactive FAQs. Task-oriented chatbots can handle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common questions, such as queries about hours of business or simple transactions that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don’t involve a variety of variables</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When a user raises a query, it will respond based on what it knows at that point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of time. If the conversation comes to place where it doesn’t know what to do, the chat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bot will pass the conversation to the human operator.</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Over the time and over multiple interactions, the chatbots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will gradually gain its scope and relevance. So our chatbots, aided with IBM Watson,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will be effectively able to answer user queried thereby enabling them to create a bank</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account, answer loan queries and general banking queries and queries regarding net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banking.</a:t>
            </a:r>
            <a:endParaRPr lang="en-IN" sz="1500" dirty="0">
              <a:latin typeface="Times New Roman" panose="02020603050405020304" pitchFamily="18" charset="0"/>
              <a:cs typeface="Times New Roman" panose="02020603050405020304" pitchFamily="18" charset="0"/>
            </a:endParaRPr>
          </a:p>
          <a:p>
            <a:pPr marL="0" indent="0">
              <a:lnSpc>
                <a:spcPct val="150000"/>
              </a:lnSpc>
              <a:spcBef>
                <a:spcPts val="1800"/>
              </a:spcBef>
              <a:spcAft>
                <a:spcPts val="600"/>
              </a:spcAf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5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693676" y="706810"/>
            <a:ext cx="626058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TECHNICAL ARCHITECTURE</a:t>
            </a:r>
            <a:endParaRPr lang="en-IN" sz="28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691" y="1824005"/>
            <a:ext cx="7365778" cy="4576794"/>
          </a:xfrm>
        </p:spPr>
      </p:pic>
    </p:spTree>
    <p:extLst>
      <p:ext uri="{BB962C8B-B14F-4D97-AF65-F5344CB8AC3E}">
        <p14:creationId xmlns:p14="http://schemas.microsoft.com/office/powerpoint/2010/main" val="229660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75CE-7190-0510-610C-3E32E09BD462}"/>
              </a:ext>
            </a:extLst>
          </p:cNvPr>
          <p:cNvSpPr>
            <a:spLocks noGrp="1"/>
          </p:cNvSpPr>
          <p:nvPr>
            <p:ph type="title"/>
          </p:nvPr>
        </p:nvSpPr>
        <p:spPr>
          <a:xfrm>
            <a:off x="838200" y="337415"/>
            <a:ext cx="10515600" cy="807894"/>
          </a:xfrm>
        </p:spPr>
        <p:txBody>
          <a:bodyPr>
            <a:normAutofit/>
          </a:bodyPr>
          <a:lstStyle/>
          <a:p>
            <a:pPr algn="ctr"/>
            <a:r>
              <a:rPr lang="en-US" sz="2800" b="1" kern="1200" dirty="0">
                <a:solidFill>
                  <a:srgbClr val="000000"/>
                </a:solidFill>
                <a:effectLst/>
                <a:latin typeface="Times New Roman" panose="02020603050405020304" pitchFamily="18" charset="0"/>
                <a:ea typeface="+mj-ea"/>
                <a:cs typeface="Times New Roman" panose="02020603050405020304" pitchFamily="18" charset="0"/>
              </a:rPr>
              <a:t>REQUIREMENTS SPECIFICATION</a:t>
            </a:r>
            <a:endParaRPr lang="en-IN" sz="2400" dirty="0"/>
          </a:p>
        </p:txBody>
      </p:sp>
      <p:sp>
        <p:nvSpPr>
          <p:cNvPr id="16" name="Content Placeholder 15">
            <a:extLst>
              <a:ext uri="{FF2B5EF4-FFF2-40B4-BE49-F238E27FC236}">
                <a16:creationId xmlns:a16="http://schemas.microsoft.com/office/drawing/2014/main" id="{42214FFA-4EC1-B070-7EDE-4001DF85570B}"/>
              </a:ext>
            </a:extLst>
          </p:cNvPr>
          <p:cNvSpPr>
            <a:spLocks noGrp="1"/>
          </p:cNvSpPr>
          <p:nvPr>
            <p:ph idx="1"/>
          </p:nvPr>
        </p:nvSpPr>
        <p:spPr>
          <a:xfrm>
            <a:off x="838200" y="1043709"/>
            <a:ext cx="10515600" cy="513325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FUNCTIONAL REQUIREMENTS </a:t>
            </a:r>
          </a:p>
          <a:p>
            <a:pPr marL="0" indent="0">
              <a:buNone/>
            </a:pPr>
            <a:endParaRPr lang="en-IN" sz="2400" b="1"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65D6B4C0-617C-E8C9-851C-D83F0D89A218}"/>
              </a:ext>
            </a:extLst>
          </p:cNvPr>
          <p:cNvGraphicFramePr>
            <a:graphicFrameLocks noGrp="1"/>
          </p:cNvGraphicFramePr>
          <p:nvPr>
            <p:extLst>
              <p:ext uri="{D42A27DB-BD31-4B8C-83A1-F6EECF244321}">
                <p14:modId xmlns:p14="http://schemas.microsoft.com/office/powerpoint/2010/main" val="1808959970"/>
              </p:ext>
            </p:extLst>
          </p:nvPr>
        </p:nvGraphicFramePr>
        <p:xfrm>
          <a:off x="1125681" y="1570181"/>
          <a:ext cx="10515598" cy="5068533"/>
        </p:xfrm>
        <a:graphic>
          <a:graphicData uri="http://schemas.openxmlformats.org/drawingml/2006/table">
            <a:tbl>
              <a:tblPr firstRow="1" bandRow="1">
                <a:tableStyleId>{F5AB1C69-6EDB-4FF4-983F-18BD219EF322}</a:tableStyleId>
              </a:tblPr>
              <a:tblGrid>
                <a:gridCol w="887846">
                  <a:extLst>
                    <a:ext uri="{9D8B030D-6E8A-4147-A177-3AD203B41FA5}">
                      <a16:colId xmlns:a16="http://schemas.microsoft.com/office/drawing/2014/main" val="3931208849"/>
                    </a:ext>
                  </a:extLst>
                </a:gridCol>
                <a:gridCol w="4091709">
                  <a:extLst>
                    <a:ext uri="{9D8B030D-6E8A-4147-A177-3AD203B41FA5}">
                      <a16:colId xmlns:a16="http://schemas.microsoft.com/office/drawing/2014/main" val="890923174"/>
                    </a:ext>
                  </a:extLst>
                </a:gridCol>
                <a:gridCol w="5536043">
                  <a:extLst>
                    <a:ext uri="{9D8B030D-6E8A-4147-A177-3AD203B41FA5}">
                      <a16:colId xmlns:a16="http://schemas.microsoft.com/office/drawing/2014/main" val="4066859979"/>
                    </a:ext>
                  </a:extLst>
                </a:gridCol>
              </a:tblGrid>
              <a:tr h="247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FR No. </a:t>
                      </a:r>
                      <a:endParaRPr lang="en-IN" sz="14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Functional Requirement (Epic) </a:t>
                      </a:r>
                      <a:endParaRPr lang="en-IN" sz="14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Sub Requirement (Story / Sub-Task) </a:t>
                      </a:r>
                      <a:endParaRPr lang="en-IN" sz="14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884716"/>
                  </a:ext>
                </a:extLst>
              </a:tr>
              <a:tr h="775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FR-1 </a:t>
                      </a:r>
                      <a:endParaRPr lang="en-IN" sz="1200" b="0" dirty="0">
                        <a:effectLst/>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Saving Account Related Action </a:t>
                      </a: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 I can see a </a:t>
                      </a:r>
                      <a:r>
                        <a:rPr lang="en-US" sz="1200" baseline="0" dirty="0" err="1">
                          <a:effectLst/>
                          <a:latin typeface="Times New Roman" panose="02020603050405020304" pitchFamily="18" charset="0"/>
                          <a:cs typeface="Times New Roman" panose="02020603050405020304" pitchFamily="18" charset="0"/>
                        </a:rPr>
                        <a:t>watson</a:t>
                      </a:r>
                      <a:r>
                        <a:rPr lang="en-US" sz="1200" baseline="0" dirty="0">
                          <a:effectLst/>
                          <a:latin typeface="Times New Roman" panose="02020603050405020304" pitchFamily="18" charset="0"/>
                          <a:cs typeface="Times New Roman" panose="02020603050405020304" pitchFamily="18" charset="0"/>
                        </a:rPr>
                        <a:t> assistant ,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having banking related skills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7445239"/>
                  </a:ext>
                </a:extLst>
              </a:tr>
              <a:tr h="811580">
                <a:tc>
                  <a:txBody>
                    <a:bodyPr/>
                    <a:lstStyle/>
                    <a:p>
                      <a:pPr algn="l"/>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FR-2</a:t>
                      </a:r>
                      <a:endParaRPr lang="en-IN" sz="1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Current Account Related Action </a:t>
                      </a:r>
                      <a:endParaRPr lang="en-IN" sz="1200" dirty="0">
                        <a:effectLst/>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converse with the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saving account related </a:t>
                      </a:r>
                      <a:r>
                        <a:rPr lang="en-US" sz="1200" baseline="0" dirty="0" err="1">
                          <a:effectLst/>
                          <a:latin typeface="Times New Roman" panose="02020603050405020304" pitchFamily="18" charset="0"/>
                          <a:cs typeface="Times New Roman" panose="02020603050405020304" pitchFamily="18" charset="0"/>
                        </a:rPr>
                        <a:t>qurries</a:t>
                      </a:r>
                      <a:r>
                        <a:rPr lang="en-US" sz="1200" baseline="0" dirty="0">
                          <a:effectLst/>
                          <a:latin typeface="Times New Roman" panose="02020603050405020304" pitchFamily="18" charset="0"/>
                          <a:cs typeface="Times New Roman" panose="02020603050405020304" pitchFamily="18" charset="0"/>
                        </a:rPr>
                        <a:t> and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current account </a:t>
                      </a:r>
                      <a:r>
                        <a:rPr lang="en-US" sz="1200" baseline="0" dirty="0" err="1">
                          <a:effectLst/>
                          <a:latin typeface="Times New Roman" panose="02020603050405020304" pitchFamily="18" charset="0"/>
                          <a:cs typeface="Times New Roman" panose="02020603050405020304" pitchFamily="18" charset="0"/>
                        </a:rPr>
                        <a:t>relatrd</a:t>
                      </a:r>
                      <a:r>
                        <a:rPr lang="en-US" sz="1200" baseline="0" dirty="0">
                          <a:effectLst/>
                          <a:latin typeface="Times New Roman" panose="02020603050405020304" pitchFamily="18" charset="0"/>
                          <a:cs typeface="Times New Roman" panose="02020603050405020304" pitchFamily="18" charset="0"/>
                        </a:rPr>
                        <a:t> queries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3775852"/>
                  </a:ext>
                </a:extLst>
              </a:tr>
              <a:tr h="1182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FR-3 </a:t>
                      </a:r>
                      <a:endParaRPr lang="en-IN" sz="12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General Queries Related Actions </a:t>
                      </a:r>
                      <a:endParaRPr lang="en-IN" sz="1200" dirty="0">
                        <a:effectLst/>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converse with the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loan account related </a:t>
                      </a:r>
                      <a:r>
                        <a:rPr lang="en-US" sz="1200" baseline="0" dirty="0" err="1">
                          <a:effectLst/>
                          <a:latin typeface="Times New Roman" panose="02020603050405020304" pitchFamily="18" charset="0"/>
                          <a:cs typeface="Times New Roman" panose="02020603050405020304" pitchFamily="18" charset="0"/>
                        </a:rPr>
                        <a:t>qurries</a:t>
                      </a:r>
                      <a:r>
                        <a:rPr lang="en-US" sz="1200" baseline="0" dirty="0">
                          <a:effectLst/>
                          <a:latin typeface="Times New Roman" panose="02020603050405020304" pitchFamily="18" charset="0"/>
                          <a:cs typeface="Times New Roman" panose="02020603050405020304" pitchFamily="18" charset="0"/>
                        </a:rPr>
                        <a:t> and regarding net banking queries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0359611"/>
                  </a:ext>
                </a:extLst>
              </a:tr>
              <a:tr h="997085">
                <a:tc>
                  <a:txBody>
                    <a:bodyPr/>
                    <a:lstStyle/>
                    <a:p>
                      <a:pPr algn="l"/>
                      <a:r>
                        <a:rPr lang="en-IN" sz="1200" b="0" dirty="0">
                          <a:latin typeface="Times New Roman" panose="02020603050405020304" pitchFamily="18" charset="0"/>
                          <a:cs typeface="Times New Roman" panose="02020603050405020304" pitchFamily="18" charset="0"/>
                        </a:rPr>
                        <a:t>FR-4 </a:t>
                      </a:r>
                    </a:p>
                  </a:txBody>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Loan Account Related Actions </a:t>
                      </a:r>
                      <a:endParaRPr lang="en-IN" sz="1200" dirty="0">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see a flask  page for </a:t>
                      </a:r>
                      <a:r>
                        <a:rPr lang="en-US" sz="1200" baseline="0" dirty="0" err="1">
                          <a:effectLst/>
                          <a:latin typeface="Times New Roman" panose="02020603050405020304" pitchFamily="18" charset="0"/>
                          <a:cs typeface="Times New Roman" panose="02020603050405020304" pitchFamily="18" charset="0"/>
                        </a:rPr>
                        <a:t>bankand</a:t>
                      </a:r>
                      <a:r>
                        <a:rPr lang="en-US" sz="1200" baseline="0" dirty="0">
                          <a:effectLst/>
                          <a:latin typeface="Times New Roman" panose="02020603050405020304" pitchFamily="18" charset="0"/>
                          <a:cs typeface="Times New Roman" panose="02020603050405020304" pitchFamily="18" charset="0"/>
                        </a:rPr>
                        <a:t> web page integrated with the </a:t>
                      </a:r>
                      <a:r>
                        <a:rPr lang="en-US" sz="1200" baseline="0" dirty="0" err="1">
                          <a:effectLst/>
                          <a:latin typeface="Times New Roman" panose="02020603050405020304" pitchFamily="18" charset="0"/>
                          <a:cs typeface="Times New Roman" panose="02020603050405020304" pitchFamily="18" charset="0"/>
                        </a:rPr>
                        <a:t>chatbot</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1908900"/>
                  </a:ext>
                </a:extLst>
              </a:tr>
              <a:tr h="997085">
                <a:tc>
                  <a:txBody>
                    <a:bodyPr/>
                    <a:lstStyle/>
                    <a:p>
                      <a:pPr algn="l"/>
                      <a:r>
                        <a:rPr lang="en-IN" sz="1200" b="0" kern="1200" dirty="0">
                          <a:solidFill>
                            <a:schemeClr val="dk1"/>
                          </a:solidFill>
                          <a:effectLst/>
                          <a:latin typeface="Times New Roman" panose="02020603050405020304" pitchFamily="18" charset="0"/>
                          <a:ea typeface="+mn-ea"/>
                          <a:cs typeface="Times New Roman" panose="02020603050405020304" pitchFamily="18" charset="0"/>
                        </a:rPr>
                        <a:t> FR-5 </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Net Banking Related Actions </a:t>
                      </a:r>
                      <a:endParaRPr lang="en-IN" sz="1200" dirty="0">
                        <a:latin typeface="Times New Roman" panose="02020603050405020304" pitchFamily="18" charset="0"/>
                        <a:cs typeface="Times New Roman" panose="02020603050405020304" pitchFamily="18" charset="0"/>
                      </a:endParaRPr>
                    </a:p>
                  </a:txBody>
                  <a:tcPr/>
                </a:tc>
                <a:tc>
                  <a:txBody>
                    <a:bodyPr/>
                    <a:lstStyle/>
                    <a:p>
                      <a:pPr algn="l" rtl="0" eaLnBrk="1" latinLnBrk="0" hangingPunct="1"/>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l" rtl="0" eaLnBrk="1" latinLnBrk="0" hangingPunct="1"/>
                      <a:r>
                        <a:rPr lang="en-IN" sz="12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200" kern="1200" baseline="0" dirty="0">
                          <a:solidFill>
                            <a:schemeClr val="dk1"/>
                          </a:solidFill>
                          <a:effectLst/>
                          <a:latin typeface="Times New Roman" panose="02020603050405020304" pitchFamily="18" charset="0"/>
                          <a:ea typeface="+mn-ea"/>
                          <a:cs typeface="Times New Roman" panose="02020603050405020304" pitchFamily="18" charset="0"/>
                        </a:rPr>
                        <a:t> a user I can communicate with the </a:t>
                      </a:r>
                      <a:r>
                        <a:rPr lang="en-IN" sz="1200" kern="1200" baseline="0" dirty="0" err="1">
                          <a:solidFill>
                            <a:schemeClr val="dk1"/>
                          </a:solidFill>
                          <a:effectLst/>
                          <a:latin typeface="Times New Roman" panose="02020603050405020304" pitchFamily="18" charset="0"/>
                          <a:ea typeface="+mn-ea"/>
                          <a:cs typeface="Times New Roman" panose="02020603050405020304" pitchFamily="18" charset="0"/>
                        </a:rPr>
                        <a:t>chatbot</a:t>
                      </a:r>
                      <a:r>
                        <a:rPr lang="en-IN" sz="1200" kern="1200" baseline="0" dirty="0">
                          <a:solidFill>
                            <a:schemeClr val="dk1"/>
                          </a:solidFill>
                          <a:effectLst/>
                          <a:latin typeface="Times New Roman" panose="02020603050405020304" pitchFamily="18" charset="0"/>
                          <a:ea typeface="+mn-ea"/>
                          <a:cs typeface="Times New Roman" panose="02020603050405020304" pitchFamily="18" charset="0"/>
                        </a:rPr>
                        <a:t> 24*7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4016791"/>
                  </a:ext>
                </a:extLst>
              </a:tr>
            </a:tbl>
          </a:graphicData>
        </a:graphic>
      </p:graphicFrame>
    </p:spTree>
    <p:extLst>
      <p:ext uri="{BB962C8B-B14F-4D97-AF65-F5344CB8AC3E}">
        <p14:creationId xmlns:p14="http://schemas.microsoft.com/office/powerpoint/2010/main" val="6903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6ECE-BDF6-9EA7-55F1-0CDC99724675}"/>
              </a:ext>
            </a:extLst>
          </p:cNvPr>
          <p:cNvSpPr>
            <a:spLocks noGrp="1"/>
          </p:cNvSpPr>
          <p:nvPr>
            <p:ph type="title"/>
          </p:nvPr>
        </p:nvSpPr>
        <p:spPr>
          <a:xfrm>
            <a:off x="838200" y="365125"/>
            <a:ext cx="10515600" cy="613930"/>
          </a:xfrm>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sz="27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endParaRPr lang="en-IN" dirty="0"/>
          </a:p>
        </p:txBody>
      </p:sp>
      <p:graphicFrame>
        <p:nvGraphicFramePr>
          <p:cNvPr id="4" name="Table 4">
            <a:extLst>
              <a:ext uri="{FF2B5EF4-FFF2-40B4-BE49-F238E27FC236}">
                <a16:creationId xmlns:a16="http://schemas.microsoft.com/office/drawing/2014/main" id="{3FA9196B-F1B7-05CD-1B61-A35B82827848}"/>
              </a:ext>
            </a:extLst>
          </p:cNvPr>
          <p:cNvGraphicFramePr>
            <a:graphicFrameLocks noGrp="1"/>
          </p:cNvGraphicFramePr>
          <p:nvPr>
            <p:ph idx="1"/>
            <p:extLst>
              <p:ext uri="{D42A27DB-BD31-4B8C-83A1-F6EECF244321}">
                <p14:modId xmlns:p14="http://schemas.microsoft.com/office/powerpoint/2010/main" val="2089256619"/>
              </p:ext>
            </p:extLst>
          </p:nvPr>
        </p:nvGraphicFramePr>
        <p:xfrm>
          <a:off x="838203" y="1386205"/>
          <a:ext cx="10753433" cy="4783684"/>
        </p:xfrm>
        <a:graphic>
          <a:graphicData uri="http://schemas.openxmlformats.org/drawingml/2006/table">
            <a:tbl>
              <a:tblPr firstRow="1" bandRow="1">
                <a:tableStyleId>{F5AB1C69-6EDB-4FF4-983F-18BD219EF322}</a:tableStyleId>
              </a:tblPr>
              <a:tblGrid>
                <a:gridCol w="1183017">
                  <a:extLst>
                    <a:ext uri="{9D8B030D-6E8A-4147-A177-3AD203B41FA5}">
                      <a16:colId xmlns:a16="http://schemas.microsoft.com/office/drawing/2014/main" val="3662227400"/>
                    </a:ext>
                  </a:extLst>
                </a:gridCol>
                <a:gridCol w="2795798">
                  <a:extLst>
                    <a:ext uri="{9D8B030D-6E8A-4147-A177-3AD203B41FA5}">
                      <a16:colId xmlns:a16="http://schemas.microsoft.com/office/drawing/2014/main" val="2033678946"/>
                    </a:ext>
                  </a:extLst>
                </a:gridCol>
                <a:gridCol w="6774618">
                  <a:extLst>
                    <a:ext uri="{9D8B030D-6E8A-4147-A177-3AD203B41FA5}">
                      <a16:colId xmlns:a16="http://schemas.microsoft.com/office/drawing/2014/main" val="467098049"/>
                    </a:ext>
                  </a:extLst>
                </a:gridCol>
              </a:tblGrid>
              <a:tr h="590628">
                <a:tc>
                  <a:txBody>
                    <a:bodyPr/>
                    <a:lstStyle/>
                    <a:p>
                      <a:pPr marL="67310" marR="0">
                        <a:lnSpc>
                          <a:spcPct val="115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FR No.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400">
                          <a:effectLst/>
                          <a:latin typeface="Times New Roman" panose="02020603050405020304" pitchFamily="18" charset="0"/>
                          <a:cs typeface="Times New Roman" panose="02020603050405020304" pitchFamily="18" charset="0"/>
                        </a:rPr>
                        <a:t>Non-Functional Requirement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Description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88240030"/>
                  </a:ext>
                </a:extLst>
              </a:tr>
              <a:tr h="643016">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NFR-1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Usability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4572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Chatbots Developed using AI Should be able to answer any general banking queries an Account Creation, Loan, Net Banking, Other Services etc. It’s Effectively in a cost efficient manner.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609574451"/>
                  </a:ext>
                </a:extLst>
              </a:tr>
              <a:tr h="643016">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NFR-2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Security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12192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The AI Chatbot maintains a confidential Conversation with customers. Chatbot will provided personal and efficient communication between user and bank.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118784686"/>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Reliability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Chatbot are trained very well using AI to provide solution for the popular and frequently asked question, there by providing the best suited services quickly.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891044987"/>
                  </a:ext>
                </a:extLst>
              </a:tr>
              <a:tr h="97797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NFR-4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Performance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are great way to overcome the limitation of workload of humans. There can be multiple instances of a single Chatbot inquiring different people at the same time. This ensures faster, easier and more efficient face-time with customers.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007955912"/>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Availability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provide 24/7 services to clear all customer queries and guide them through all the banking processes. It’s Available to any one with access to the internet with basic Hardware.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913219356"/>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NFR-6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Scalability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are helping banking industry to scale their customer service and to improve customer service satisfaction at the same time.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068256625"/>
                  </a:ext>
                </a:extLst>
              </a:tr>
            </a:tbl>
          </a:graphicData>
        </a:graphic>
      </p:graphicFrame>
    </p:spTree>
    <p:extLst>
      <p:ext uri="{BB962C8B-B14F-4D97-AF65-F5344CB8AC3E}">
        <p14:creationId xmlns:p14="http://schemas.microsoft.com/office/powerpoint/2010/main" val="261676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52" y="721453"/>
            <a:ext cx="9843559" cy="503457"/>
          </a:xfrm>
        </p:spPr>
        <p:txBody>
          <a:bodyPr>
            <a:normAutofit/>
          </a:bodyPr>
          <a:lstStyle/>
          <a:p>
            <a:r>
              <a:rPr lang="en-US" sz="2400" b="1" dirty="0">
                <a:latin typeface="Times New Roman" panose="02020603050405020304" pitchFamily="18" charset="0"/>
                <a:cs typeface="Times New Roman" panose="02020603050405020304" pitchFamily="18" charset="0"/>
              </a:rPr>
              <a:t>IBM WATSON</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501" y="1825625"/>
            <a:ext cx="10124501" cy="4351338"/>
          </a:xfrm>
        </p:spPr>
      </p:pic>
    </p:spTree>
    <p:extLst>
      <p:ext uri="{BB962C8B-B14F-4D97-AF65-F5344CB8AC3E}">
        <p14:creationId xmlns:p14="http://schemas.microsoft.com/office/powerpoint/2010/main" val="13529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IBM CLOUD</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266" y="1641513"/>
            <a:ext cx="10554158" cy="4535450"/>
          </a:xfrm>
        </p:spPr>
      </p:pic>
    </p:spTree>
    <p:extLst>
      <p:ext uri="{BB962C8B-B14F-4D97-AF65-F5344CB8AC3E}">
        <p14:creationId xmlns:p14="http://schemas.microsoft.com/office/powerpoint/2010/main" val="19220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8A9F-B5A1-05F5-8D11-FAAF6D89F07E}"/>
              </a:ext>
            </a:extLst>
          </p:cNvPr>
          <p:cNvSpPr>
            <a:spLocks noGrp="1"/>
          </p:cNvSpPr>
          <p:nvPr>
            <p:ph type="title"/>
          </p:nvPr>
        </p:nvSpPr>
        <p:spPr>
          <a:xfrm>
            <a:off x="827183" y="343092"/>
            <a:ext cx="10515600" cy="623166"/>
          </a:xfrm>
        </p:spPr>
        <p:txBody>
          <a:bodyPr>
            <a:normAutofit/>
          </a:bodyPr>
          <a:lstStyle/>
          <a:p>
            <a:r>
              <a:rPr lang="en-US" sz="2800" b="1" dirty="0">
                <a:latin typeface="Times New Roman" panose="02020603050405020304" pitchFamily="18" charset="0"/>
                <a:cs typeface="Times New Roman" panose="02020603050405020304" pitchFamily="18" charset="0"/>
              </a:rPr>
              <a:t>BANKING WEBSITE</a:t>
            </a: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047" y="1266940"/>
            <a:ext cx="10730428" cy="4910023"/>
          </a:xfrm>
        </p:spPr>
      </p:pic>
    </p:spTree>
    <p:extLst>
      <p:ext uri="{BB962C8B-B14F-4D97-AF65-F5344CB8AC3E}">
        <p14:creationId xmlns:p14="http://schemas.microsoft.com/office/powerpoint/2010/main" val="16357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348" y="605928"/>
            <a:ext cx="10477041" cy="5571035"/>
          </a:xfrm>
        </p:spPr>
      </p:pic>
    </p:spTree>
    <p:extLst>
      <p:ext uri="{BB962C8B-B14F-4D97-AF65-F5344CB8AC3E}">
        <p14:creationId xmlns:p14="http://schemas.microsoft.com/office/powerpoint/2010/main" val="84250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TotalTime>
  <Words>2302</Words>
  <Application>Microsoft Office PowerPoint</Application>
  <PresentationFormat>Widescreen</PresentationFormat>
  <Paragraphs>214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NALAYATHIRAN PROJECT  AI BASED DISCOURSE FOR BANKING INDUSTRY  </vt:lpstr>
      <vt:lpstr>Problem Statement</vt:lpstr>
      <vt:lpstr>PowerPoint Presentation</vt:lpstr>
      <vt:lpstr>REQUIREMENTS SPECIFICATION</vt:lpstr>
      <vt:lpstr>NON-FUNCTIONAL REQUIREMENTS</vt:lpstr>
      <vt:lpstr>IBM WATSON</vt:lpstr>
      <vt:lpstr>IBM CLOUD</vt:lpstr>
      <vt:lpstr>BANKING WEBSITE</vt:lpstr>
      <vt:lpstr>PowerPoint Presentation</vt:lpstr>
      <vt:lpstr>APP.PY CODE</vt:lpstr>
      <vt:lpstr>PowerPoint Presentation</vt:lpstr>
      <vt:lpstr>PowerPoint Presentation</vt:lpstr>
      <vt:lpstr>PowerPoint Presentation</vt:lpstr>
      <vt:lpstr>HTML CODE</vt:lpstr>
      <vt:lpstr>PowerPoint Presentation</vt:lpstr>
      <vt:lpstr>PowerPoint Presentation</vt:lpstr>
      <vt:lpstr>ADVANTAGES</vt:lpstr>
      <vt:lpstr>DISADVANTAGES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NALAYATHIRAN PROJECT</dc:title>
  <dc:creator>Microsoft account</dc:creator>
  <cp:lastModifiedBy>gokul shankar</cp:lastModifiedBy>
  <cp:revision>25</cp:revision>
  <dcterms:created xsi:type="dcterms:W3CDTF">2022-11-18T09:07:45Z</dcterms:created>
  <dcterms:modified xsi:type="dcterms:W3CDTF">2022-11-19T15:48:21Z</dcterms:modified>
</cp:coreProperties>
</file>