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64"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EEF495F-F7B1-4ADD-BEE1-59E5EF8715F9}" type="datetimeFigureOut">
              <a:rPr lang="en-US" smtClean="0"/>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1E81F6-F47A-48E3-8B10-E9956BCC1EB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EF495F-F7B1-4ADD-BEE1-59E5EF8715F9}" type="datetimeFigureOut">
              <a:rPr lang="en-US" smtClean="0"/>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1E81F6-F47A-48E3-8B10-E9956BCC1EB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EF495F-F7B1-4ADD-BEE1-59E5EF8715F9}" type="datetimeFigureOut">
              <a:rPr lang="en-US" smtClean="0"/>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1E81F6-F47A-48E3-8B10-E9956BCC1EB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EF495F-F7B1-4ADD-BEE1-59E5EF8715F9}" type="datetimeFigureOut">
              <a:rPr lang="en-US" smtClean="0"/>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1E81F6-F47A-48E3-8B10-E9956BCC1EB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EF495F-F7B1-4ADD-BEE1-59E5EF8715F9}" type="datetimeFigureOut">
              <a:rPr lang="en-US" smtClean="0"/>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1E81F6-F47A-48E3-8B10-E9956BCC1EB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EEF495F-F7B1-4ADD-BEE1-59E5EF8715F9}" type="datetimeFigureOut">
              <a:rPr lang="en-US" smtClean="0"/>
              <a:t>11/24/2022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1E81F6-F47A-48E3-8B10-E9956BCC1EB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EEF495F-F7B1-4ADD-BEE1-59E5EF8715F9}" type="datetimeFigureOut">
              <a:rPr lang="en-US" smtClean="0"/>
              <a:t>11/24/2022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1E81F6-F47A-48E3-8B10-E9956BCC1EB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EEF495F-F7B1-4ADD-BEE1-59E5EF8715F9}" type="datetimeFigureOut">
              <a:rPr lang="en-US" smtClean="0"/>
              <a:t>11/24/2022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1E81F6-F47A-48E3-8B10-E9956BCC1EB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EF495F-F7B1-4ADD-BEE1-59E5EF8715F9}" type="datetimeFigureOut">
              <a:rPr lang="en-US" smtClean="0"/>
              <a:t>11/24/2022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1E81F6-F47A-48E3-8B10-E9956BCC1EB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EF495F-F7B1-4ADD-BEE1-59E5EF8715F9}" type="datetimeFigureOut">
              <a:rPr lang="en-US" smtClean="0"/>
              <a:t>11/24/2022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1E81F6-F47A-48E3-8B10-E9956BCC1EB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EF495F-F7B1-4ADD-BEE1-59E5EF8715F9}" type="datetimeFigureOut">
              <a:rPr lang="en-US" smtClean="0"/>
              <a:t>11/24/2022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1E81F6-F47A-48E3-8B10-E9956BCC1EB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EF495F-F7B1-4ADD-BEE1-59E5EF8715F9}" type="datetimeFigureOut">
              <a:rPr lang="en-US" smtClean="0"/>
              <a:t>11/24/2022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1E81F6-F47A-48E3-8B10-E9956BCC1EB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b="1" dirty="0">
                <a:latin typeface="Times New Roman" pitchFamily="18" charset="0"/>
                <a:cs typeface="Times New Roman" pitchFamily="18" charset="0"/>
              </a:rPr>
              <a:t>ANALYTICS FOR HOSPITALS' HEALTH-CARE </a:t>
            </a:r>
            <a:r>
              <a:rPr lang="en-US" sz="3200" b="1" dirty="0" smtClean="0">
                <a:latin typeface="Times New Roman" pitchFamily="18" charset="0"/>
                <a:cs typeface="Times New Roman" pitchFamily="18" charset="0"/>
              </a:rPr>
              <a:t>DATA</a:t>
            </a:r>
            <a:endParaRPr lang="en-US" sz="3200" dirty="0">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3200" b="1" dirty="0" smtClean="0">
                <a:latin typeface="Times New Roman" pitchFamily="18" charset="0"/>
                <a:cs typeface="Times New Roman" pitchFamily="18" charset="0"/>
              </a:rPr>
              <a:t>EMPATHY MAP CANVAS</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990600"/>
            <a:ext cx="8229600" cy="5135563"/>
          </a:xfrm>
        </p:spPr>
        <p:txBody>
          <a:bodyPr>
            <a:normAutofit/>
          </a:bodyPr>
          <a:lstStyle/>
          <a:p>
            <a:pPr algn="just">
              <a:lnSpc>
                <a:spcPct val="150000"/>
              </a:lnSpc>
            </a:pPr>
            <a:r>
              <a:rPr lang="en-US" sz="2000" dirty="0" smtClean="0">
                <a:latin typeface="Times New Roman" pitchFamily="18" charset="0"/>
                <a:cs typeface="Times New Roman" pitchFamily="18" charset="0"/>
              </a:rPr>
              <a:t>An </a:t>
            </a:r>
            <a:r>
              <a:rPr lang="en-US" sz="2000" dirty="0">
                <a:latin typeface="Times New Roman" pitchFamily="18" charset="0"/>
                <a:cs typeface="Times New Roman" pitchFamily="18" charset="0"/>
              </a:rPr>
              <a:t>empathy map is a simple, easy-to-digest visual that captures knowledge about a user’s behaviors and attitudes. It is a useful tool to helps teams better understand their users. Creating an effective solution requires understanding the true problem and the person who is experiencing it. </a:t>
            </a:r>
          </a:p>
          <a:p>
            <a:pPr algn="just">
              <a:lnSpc>
                <a:spcPct val="150000"/>
              </a:lnSpc>
            </a:pPr>
            <a:r>
              <a:rPr lang="en-US" sz="2000" dirty="0">
                <a:latin typeface="Times New Roman" pitchFamily="18" charset="0"/>
                <a:cs typeface="Times New Roman" pitchFamily="18" charset="0"/>
              </a:rPr>
              <a:t>The exercise of creating the map helps participants consider things from the user’s perspective along with his or her goals and challenges.</a:t>
            </a:r>
          </a:p>
          <a:p>
            <a:pPr algn="just">
              <a:lnSpc>
                <a:spcPct val="150000"/>
              </a:lnSpc>
            </a:pPr>
            <a:endParaRPr lang="en-US" sz="20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itchFamily="18" charset="0"/>
                <a:cs typeface="Times New Roman" pitchFamily="18" charset="0"/>
              </a:rPr>
              <a:t>IDEATION &amp; BRAINSTORMING</a:t>
            </a:r>
            <a:endParaRPr lang="en-US" sz="3200" dirty="0">
              <a:latin typeface="Times New Roman" pitchFamily="18" charset="0"/>
              <a:cs typeface="Times New Roman" pitchFamily="18" charset="0"/>
            </a:endParaRPr>
          </a:p>
        </p:txBody>
      </p:sp>
      <p:pic>
        <p:nvPicPr>
          <p:cNvPr id="4" name="Content Placeholder 3"/>
          <p:cNvPicPr>
            <a:picLocks noGrp="1"/>
          </p:cNvPicPr>
          <p:nvPr>
            <p:ph idx="1"/>
          </p:nvPr>
        </p:nvPicPr>
        <p:blipFill>
          <a:blip r:embed="rId2" cstate="print"/>
          <a:stretch>
            <a:fillRect/>
          </a:stretch>
        </p:blipFill>
        <p:spPr>
          <a:xfrm>
            <a:off x="457200" y="2179306"/>
            <a:ext cx="8229600" cy="33677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200" b="1" dirty="0" smtClean="0">
                <a:latin typeface="Times New Roman" pitchFamily="18" charset="0"/>
                <a:cs typeface="Times New Roman" pitchFamily="18" charset="0"/>
              </a:rPr>
              <a:t>PROPOSED SYSTEM </a:t>
            </a:r>
            <a:endParaRPr lang="en-US" sz="3200" b="1" dirty="0">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457200" y="1066800"/>
          <a:ext cx="8153400" cy="5394960"/>
        </p:xfrm>
        <a:graphic>
          <a:graphicData uri="http://schemas.openxmlformats.org/drawingml/2006/table">
            <a:tbl>
              <a:tblPr firstRow="1" bandRow="1">
                <a:tableStyleId>{5C22544A-7EE6-4342-B048-85BDC9FD1C3A}</a:tableStyleId>
              </a:tblPr>
              <a:tblGrid>
                <a:gridCol w="685800"/>
                <a:gridCol w="3505200"/>
                <a:gridCol w="3962400"/>
              </a:tblGrid>
              <a:tr h="533400">
                <a:tc>
                  <a:txBody>
                    <a:bodyPr/>
                    <a:lstStyle/>
                    <a:p>
                      <a:pPr marL="0" marR="187960" algn="ctr">
                        <a:lnSpc>
                          <a:spcPts val="1340"/>
                        </a:lnSpc>
                        <a:spcBef>
                          <a:spcPts val="0"/>
                        </a:spcBef>
                        <a:spcAft>
                          <a:spcPts val="0"/>
                        </a:spcAft>
                      </a:pPr>
                      <a:endParaRPr lang="en-US" sz="1600" b="1" dirty="0" smtClean="0">
                        <a:latin typeface="Times New Roman"/>
                        <a:ea typeface="Calibri"/>
                        <a:cs typeface="Calibri"/>
                      </a:endParaRPr>
                    </a:p>
                    <a:p>
                      <a:pPr marL="0" marR="187960" algn="ctr">
                        <a:lnSpc>
                          <a:spcPts val="1340"/>
                        </a:lnSpc>
                        <a:spcBef>
                          <a:spcPts val="0"/>
                        </a:spcBef>
                        <a:spcAft>
                          <a:spcPts val="0"/>
                        </a:spcAft>
                      </a:pPr>
                      <a:r>
                        <a:rPr lang="en-US" sz="1600" b="1" dirty="0" smtClean="0">
                          <a:latin typeface="Times New Roman"/>
                          <a:ea typeface="Calibri"/>
                          <a:cs typeface="Calibri"/>
                        </a:rPr>
                        <a:t>S.NO.</a:t>
                      </a:r>
                      <a:endParaRPr lang="en-US" sz="1600" dirty="0">
                        <a:latin typeface="Calibri"/>
                        <a:ea typeface="Calibri"/>
                        <a:cs typeface="Calibri"/>
                      </a:endParaRPr>
                    </a:p>
                  </a:txBody>
                  <a:tcPr marL="0" marR="0" marT="0" marB="0"/>
                </a:tc>
                <a:tc>
                  <a:txBody>
                    <a:bodyPr/>
                    <a:lstStyle/>
                    <a:p>
                      <a:pPr marL="66675" marR="0" algn="ctr">
                        <a:lnSpc>
                          <a:spcPts val="1340"/>
                        </a:lnSpc>
                        <a:spcBef>
                          <a:spcPts val="0"/>
                        </a:spcBef>
                        <a:spcAft>
                          <a:spcPts val="0"/>
                        </a:spcAft>
                      </a:pPr>
                      <a:endParaRPr lang="en-US" sz="1600" b="1" dirty="0" smtClean="0">
                        <a:latin typeface="Times New Roman"/>
                        <a:ea typeface="Calibri"/>
                        <a:cs typeface="Calibri"/>
                      </a:endParaRPr>
                    </a:p>
                    <a:p>
                      <a:pPr marL="66675" marR="0" algn="ctr">
                        <a:lnSpc>
                          <a:spcPts val="1340"/>
                        </a:lnSpc>
                        <a:spcBef>
                          <a:spcPts val="0"/>
                        </a:spcBef>
                        <a:spcAft>
                          <a:spcPts val="0"/>
                        </a:spcAft>
                      </a:pPr>
                      <a:r>
                        <a:rPr lang="en-US" sz="1600" b="1" dirty="0" smtClean="0">
                          <a:latin typeface="Times New Roman"/>
                          <a:ea typeface="Calibri"/>
                          <a:cs typeface="Calibri"/>
                        </a:rPr>
                        <a:t>PARAMETER</a:t>
                      </a:r>
                      <a:endParaRPr lang="en-US" sz="1600" dirty="0">
                        <a:latin typeface="Calibri"/>
                        <a:ea typeface="Calibri"/>
                        <a:cs typeface="Calibri"/>
                      </a:endParaRPr>
                    </a:p>
                  </a:txBody>
                  <a:tcPr marL="0" marR="0" marT="0" marB="0"/>
                </a:tc>
                <a:tc>
                  <a:txBody>
                    <a:bodyPr/>
                    <a:lstStyle/>
                    <a:p>
                      <a:pPr marL="68580" marR="0" algn="ctr">
                        <a:lnSpc>
                          <a:spcPts val="1340"/>
                        </a:lnSpc>
                        <a:spcBef>
                          <a:spcPts val="0"/>
                        </a:spcBef>
                        <a:spcAft>
                          <a:spcPts val="0"/>
                        </a:spcAft>
                      </a:pPr>
                      <a:endParaRPr lang="en-US" sz="1600" b="1" dirty="0" smtClean="0">
                        <a:latin typeface="Times New Roman"/>
                        <a:ea typeface="Calibri"/>
                        <a:cs typeface="Calibri"/>
                      </a:endParaRPr>
                    </a:p>
                    <a:p>
                      <a:pPr marL="68580" marR="0" algn="ctr">
                        <a:lnSpc>
                          <a:spcPts val="1340"/>
                        </a:lnSpc>
                        <a:spcBef>
                          <a:spcPts val="0"/>
                        </a:spcBef>
                        <a:spcAft>
                          <a:spcPts val="0"/>
                        </a:spcAft>
                      </a:pPr>
                      <a:r>
                        <a:rPr lang="en-US" sz="1600" b="1" dirty="0" smtClean="0">
                          <a:latin typeface="Times New Roman"/>
                          <a:ea typeface="Calibri"/>
                          <a:cs typeface="Calibri"/>
                        </a:rPr>
                        <a:t>DESCRIPTION</a:t>
                      </a:r>
                      <a:endParaRPr lang="en-US" sz="1600" dirty="0">
                        <a:latin typeface="Calibri"/>
                        <a:ea typeface="Calibri"/>
                        <a:cs typeface="Calibri"/>
                      </a:endParaRPr>
                    </a:p>
                  </a:txBody>
                  <a:tcPr marL="0" marR="0" marT="0" marB="0"/>
                </a:tc>
              </a:tr>
              <a:tr h="838200">
                <a:tc>
                  <a:txBody>
                    <a:bodyPr/>
                    <a:lstStyle/>
                    <a:p>
                      <a:pPr marL="0" marR="208915" algn="just">
                        <a:lnSpc>
                          <a:spcPct val="150000"/>
                        </a:lnSpc>
                        <a:spcBef>
                          <a:spcPts val="0"/>
                        </a:spcBef>
                        <a:spcAft>
                          <a:spcPts val="0"/>
                        </a:spcAft>
                      </a:pPr>
                      <a:r>
                        <a:rPr lang="en-US" sz="1600" baseline="0" dirty="0" smtClean="0">
                          <a:latin typeface="Times New Roman" pitchFamily="18" charset="0"/>
                          <a:ea typeface="Calibri"/>
                          <a:cs typeface="Times New Roman" pitchFamily="18" charset="0"/>
                        </a:rPr>
                        <a:t>   </a:t>
                      </a:r>
                      <a:r>
                        <a:rPr lang="en-US" sz="1600" dirty="0" smtClean="0">
                          <a:latin typeface="Times New Roman" pitchFamily="18" charset="0"/>
                          <a:ea typeface="Calibri"/>
                          <a:cs typeface="Times New Roman" pitchFamily="18" charset="0"/>
                        </a:rPr>
                        <a:t>1</a:t>
                      </a:r>
                      <a:r>
                        <a:rPr lang="en-US" sz="1600" dirty="0">
                          <a:latin typeface="Times New Roman" pitchFamily="18" charset="0"/>
                          <a:ea typeface="Calibri"/>
                          <a:cs typeface="Times New Roman" pitchFamily="18" charset="0"/>
                        </a:rPr>
                        <a:t>.</a:t>
                      </a:r>
                    </a:p>
                  </a:txBody>
                  <a:tcPr marL="0" marR="0" marT="0" marB="0"/>
                </a:tc>
                <a:tc>
                  <a:txBody>
                    <a:bodyPr/>
                    <a:lstStyle/>
                    <a:p>
                      <a:pPr marL="66675" marR="247015" algn="just">
                        <a:lnSpc>
                          <a:spcPct val="150000"/>
                        </a:lnSpc>
                        <a:spcBef>
                          <a:spcPts val="0"/>
                        </a:spcBef>
                        <a:spcAft>
                          <a:spcPts val="0"/>
                        </a:spcAft>
                      </a:pPr>
                      <a:r>
                        <a:rPr lang="en-US" sz="1600" dirty="0">
                          <a:solidFill>
                            <a:srgbClr val="212121"/>
                          </a:solidFill>
                          <a:latin typeface="Times New Roman" pitchFamily="18" charset="0"/>
                          <a:ea typeface="Calibri"/>
                          <a:cs typeface="Times New Roman" pitchFamily="18" charset="0"/>
                        </a:rPr>
                        <a:t>Problem Statement (Problem to be</a:t>
                      </a:r>
                      <a:r>
                        <a:rPr lang="en-US" sz="1600" spc="-235" dirty="0">
                          <a:solidFill>
                            <a:srgbClr val="212121"/>
                          </a:solidFill>
                          <a:latin typeface="Times New Roman" pitchFamily="18" charset="0"/>
                          <a:ea typeface="Calibri"/>
                          <a:cs typeface="Times New Roman" pitchFamily="18" charset="0"/>
                        </a:rPr>
                        <a:t> </a:t>
                      </a:r>
                      <a:r>
                        <a:rPr lang="en-US" sz="1600" dirty="0">
                          <a:solidFill>
                            <a:srgbClr val="212121"/>
                          </a:solidFill>
                          <a:latin typeface="Times New Roman" pitchFamily="18" charset="0"/>
                          <a:ea typeface="Calibri"/>
                          <a:cs typeface="Times New Roman" pitchFamily="18" charset="0"/>
                        </a:rPr>
                        <a:t>solved)</a:t>
                      </a:r>
                      <a:endParaRPr lang="en-US" sz="1600" dirty="0">
                        <a:latin typeface="Times New Roman" pitchFamily="18" charset="0"/>
                        <a:ea typeface="Calibri"/>
                        <a:cs typeface="Times New Roman" pitchFamily="18" charset="0"/>
                      </a:endParaRPr>
                    </a:p>
                  </a:txBody>
                  <a:tcPr marL="0" marR="0" marT="0" marB="0"/>
                </a:tc>
                <a:tc>
                  <a:txBody>
                    <a:bodyPr/>
                    <a:lstStyle/>
                    <a:p>
                      <a:pPr marL="68580" marR="181610" algn="just">
                        <a:lnSpc>
                          <a:spcPct val="150000"/>
                        </a:lnSpc>
                        <a:spcBef>
                          <a:spcPts val="0"/>
                        </a:spcBef>
                        <a:spcAft>
                          <a:spcPts val="0"/>
                        </a:spcAft>
                      </a:pPr>
                      <a:r>
                        <a:rPr lang="en-US" sz="1600">
                          <a:latin typeface="Times New Roman" pitchFamily="18" charset="0"/>
                          <a:ea typeface="Calibri"/>
                          <a:cs typeface="Times New Roman" pitchFamily="18" charset="0"/>
                        </a:rPr>
                        <a:t>To precisely determine the patient’s length of</a:t>
                      </a:r>
                      <a:r>
                        <a:rPr lang="en-US" sz="1600" spc="-235">
                          <a:latin typeface="Times New Roman" pitchFamily="18" charset="0"/>
                          <a:ea typeface="Calibri"/>
                          <a:cs typeface="Times New Roman" pitchFamily="18" charset="0"/>
                        </a:rPr>
                        <a:t> </a:t>
                      </a:r>
                      <a:r>
                        <a:rPr lang="en-US" sz="1600">
                          <a:latin typeface="Times New Roman" pitchFamily="18" charset="0"/>
                          <a:ea typeface="Calibri"/>
                          <a:cs typeface="Times New Roman" pitchFamily="18" charset="0"/>
                        </a:rPr>
                        <a:t>Hospital</a:t>
                      </a:r>
                      <a:r>
                        <a:rPr lang="en-US" sz="1600" spc="-10">
                          <a:latin typeface="Times New Roman" pitchFamily="18" charset="0"/>
                          <a:ea typeface="Calibri"/>
                          <a:cs typeface="Times New Roman" pitchFamily="18" charset="0"/>
                        </a:rPr>
                        <a:t> </a:t>
                      </a:r>
                      <a:r>
                        <a:rPr lang="en-US" sz="1600">
                          <a:latin typeface="Times New Roman" pitchFamily="18" charset="0"/>
                          <a:ea typeface="Calibri"/>
                          <a:cs typeface="Times New Roman" pitchFamily="18" charset="0"/>
                        </a:rPr>
                        <a:t>stay</a:t>
                      </a:r>
                    </a:p>
                  </a:txBody>
                  <a:tcPr marL="0" marR="0" marT="0" marB="0"/>
                </a:tc>
              </a:tr>
              <a:tr h="1333500">
                <a:tc>
                  <a:txBody>
                    <a:bodyPr/>
                    <a:lstStyle/>
                    <a:p>
                      <a:pPr marL="0" marR="208915" algn="just">
                        <a:lnSpc>
                          <a:spcPct val="150000"/>
                        </a:lnSpc>
                        <a:spcBef>
                          <a:spcPts val="0"/>
                        </a:spcBef>
                        <a:spcAft>
                          <a:spcPts val="0"/>
                        </a:spcAft>
                      </a:pPr>
                      <a:r>
                        <a:rPr lang="en-US" sz="1600" dirty="0" smtClean="0">
                          <a:latin typeface="Times New Roman" pitchFamily="18" charset="0"/>
                          <a:ea typeface="Calibri"/>
                          <a:cs typeface="Times New Roman" pitchFamily="18" charset="0"/>
                        </a:rPr>
                        <a:t>   </a:t>
                      </a:r>
                    </a:p>
                    <a:p>
                      <a:pPr marL="0" marR="208915" algn="just">
                        <a:lnSpc>
                          <a:spcPct val="150000"/>
                        </a:lnSpc>
                        <a:spcBef>
                          <a:spcPts val="0"/>
                        </a:spcBef>
                        <a:spcAft>
                          <a:spcPts val="0"/>
                        </a:spcAft>
                      </a:pPr>
                      <a:endParaRPr lang="en-US" sz="1600" dirty="0" smtClean="0">
                        <a:latin typeface="Times New Roman" pitchFamily="18" charset="0"/>
                        <a:ea typeface="Calibri"/>
                        <a:cs typeface="Times New Roman" pitchFamily="18" charset="0"/>
                      </a:endParaRPr>
                    </a:p>
                    <a:p>
                      <a:pPr marL="0" marR="208915" algn="just">
                        <a:lnSpc>
                          <a:spcPct val="150000"/>
                        </a:lnSpc>
                        <a:spcBef>
                          <a:spcPts val="0"/>
                        </a:spcBef>
                        <a:spcAft>
                          <a:spcPts val="0"/>
                        </a:spcAft>
                      </a:pPr>
                      <a:r>
                        <a:rPr lang="en-US" sz="1600" dirty="0" smtClean="0">
                          <a:latin typeface="Times New Roman" pitchFamily="18" charset="0"/>
                          <a:ea typeface="Calibri"/>
                          <a:cs typeface="Times New Roman" pitchFamily="18" charset="0"/>
                        </a:rPr>
                        <a:t>   2</a:t>
                      </a:r>
                      <a:r>
                        <a:rPr lang="en-US" sz="1600" dirty="0">
                          <a:latin typeface="Times New Roman" pitchFamily="18" charset="0"/>
                          <a:ea typeface="Calibri"/>
                          <a:cs typeface="Times New Roman" pitchFamily="18" charset="0"/>
                        </a:rPr>
                        <a:t>.</a:t>
                      </a:r>
                    </a:p>
                  </a:txBody>
                  <a:tcPr marL="0" marR="0" marT="0" marB="0"/>
                </a:tc>
                <a:tc>
                  <a:txBody>
                    <a:bodyPr/>
                    <a:lstStyle/>
                    <a:p>
                      <a:pPr marL="66675" marR="0" algn="just">
                        <a:lnSpc>
                          <a:spcPct val="150000"/>
                        </a:lnSpc>
                        <a:spcBef>
                          <a:spcPts val="0"/>
                        </a:spcBef>
                        <a:spcAft>
                          <a:spcPts val="0"/>
                        </a:spcAft>
                      </a:pPr>
                      <a:r>
                        <a:rPr lang="en-US" sz="1600" dirty="0">
                          <a:solidFill>
                            <a:srgbClr val="212121"/>
                          </a:solidFill>
                          <a:latin typeface="Times New Roman" pitchFamily="18" charset="0"/>
                          <a:ea typeface="Calibri"/>
                          <a:cs typeface="Times New Roman" pitchFamily="18" charset="0"/>
                        </a:rPr>
                        <a:t>Idea</a:t>
                      </a:r>
                      <a:r>
                        <a:rPr lang="en-US" sz="1600" spc="-5" dirty="0">
                          <a:solidFill>
                            <a:srgbClr val="212121"/>
                          </a:solidFill>
                          <a:latin typeface="Times New Roman" pitchFamily="18" charset="0"/>
                          <a:ea typeface="Calibri"/>
                          <a:cs typeface="Times New Roman" pitchFamily="18" charset="0"/>
                        </a:rPr>
                        <a:t> </a:t>
                      </a:r>
                      <a:r>
                        <a:rPr lang="en-US" sz="1600" dirty="0">
                          <a:solidFill>
                            <a:srgbClr val="212121"/>
                          </a:solidFill>
                          <a:latin typeface="Times New Roman" pitchFamily="18" charset="0"/>
                          <a:ea typeface="Calibri"/>
                          <a:cs typeface="Times New Roman" pitchFamily="18" charset="0"/>
                        </a:rPr>
                        <a:t>/</a:t>
                      </a:r>
                      <a:r>
                        <a:rPr lang="en-US" sz="1600" spc="-5" dirty="0">
                          <a:solidFill>
                            <a:srgbClr val="212121"/>
                          </a:solidFill>
                          <a:latin typeface="Times New Roman" pitchFamily="18" charset="0"/>
                          <a:ea typeface="Calibri"/>
                          <a:cs typeface="Times New Roman" pitchFamily="18" charset="0"/>
                        </a:rPr>
                        <a:t> </a:t>
                      </a:r>
                      <a:r>
                        <a:rPr lang="en-US" sz="1600" dirty="0">
                          <a:solidFill>
                            <a:srgbClr val="212121"/>
                          </a:solidFill>
                          <a:latin typeface="Times New Roman" pitchFamily="18" charset="0"/>
                          <a:ea typeface="Calibri"/>
                          <a:cs typeface="Times New Roman" pitchFamily="18" charset="0"/>
                        </a:rPr>
                        <a:t>Solution</a:t>
                      </a:r>
                      <a:r>
                        <a:rPr lang="en-US" sz="1600" spc="-15" dirty="0">
                          <a:solidFill>
                            <a:srgbClr val="212121"/>
                          </a:solidFill>
                          <a:latin typeface="Times New Roman" pitchFamily="18" charset="0"/>
                          <a:ea typeface="Calibri"/>
                          <a:cs typeface="Times New Roman" pitchFamily="18" charset="0"/>
                        </a:rPr>
                        <a:t> </a:t>
                      </a:r>
                      <a:r>
                        <a:rPr lang="en-US" sz="1600" dirty="0">
                          <a:solidFill>
                            <a:srgbClr val="212121"/>
                          </a:solidFill>
                          <a:latin typeface="Times New Roman" pitchFamily="18" charset="0"/>
                          <a:ea typeface="Calibri"/>
                          <a:cs typeface="Times New Roman" pitchFamily="18" charset="0"/>
                        </a:rPr>
                        <a:t>description</a:t>
                      </a:r>
                      <a:endParaRPr lang="en-US" sz="1600" dirty="0">
                        <a:latin typeface="Times New Roman" pitchFamily="18" charset="0"/>
                        <a:ea typeface="Calibri"/>
                        <a:cs typeface="Times New Roman" pitchFamily="18" charset="0"/>
                      </a:endParaRPr>
                    </a:p>
                  </a:txBody>
                  <a:tcPr marL="0" marR="0" marT="0" marB="0"/>
                </a:tc>
                <a:tc>
                  <a:txBody>
                    <a:bodyPr/>
                    <a:lstStyle/>
                    <a:p>
                      <a:pPr marL="100330" marR="871220" indent="-32385" algn="just">
                        <a:lnSpc>
                          <a:spcPct val="150000"/>
                        </a:lnSpc>
                        <a:spcBef>
                          <a:spcPts val="0"/>
                        </a:spcBef>
                        <a:spcAft>
                          <a:spcPts val="0"/>
                        </a:spcAft>
                      </a:pPr>
                      <a:r>
                        <a:rPr lang="en-US" sz="1600">
                          <a:latin typeface="Times New Roman" pitchFamily="18" charset="0"/>
                          <a:ea typeface="Calibri"/>
                          <a:cs typeface="Times New Roman" pitchFamily="18" charset="0"/>
                        </a:rPr>
                        <a:t>Gather patient data from medical</a:t>
                      </a:r>
                      <a:r>
                        <a:rPr lang="en-US" sz="1600" spc="-235">
                          <a:latin typeface="Times New Roman" pitchFamily="18" charset="0"/>
                          <a:ea typeface="Calibri"/>
                          <a:cs typeface="Times New Roman" pitchFamily="18" charset="0"/>
                        </a:rPr>
                        <a:t> </a:t>
                      </a:r>
                      <a:r>
                        <a:rPr lang="en-US" sz="1600">
                          <a:latin typeface="Times New Roman" pitchFamily="18" charset="0"/>
                          <a:ea typeface="Calibri"/>
                          <a:cs typeface="Times New Roman" pitchFamily="18" charset="0"/>
                        </a:rPr>
                        <a:t>facilities</a:t>
                      </a:r>
                    </a:p>
                    <a:p>
                      <a:pPr marL="68580" marR="551180" algn="just">
                        <a:lnSpc>
                          <a:spcPct val="150000"/>
                        </a:lnSpc>
                        <a:spcBef>
                          <a:spcPts val="0"/>
                        </a:spcBef>
                        <a:spcAft>
                          <a:spcPts val="0"/>
                        </a:spcAft>
                      </a:pPr>
                      <a:r>
                        <a:rPr lang="en-US" sz="1600">
                          <a:latin typeface="Times New Roman" pitchFamily="18" charset="0"/>
                          <a:ea typeface="Calibri"/>
                          <a:cs typeface="Times New Roman" pitchFamily="18" charset="0"/>
                        </a:rPr>
                        <a:t>Examining the specifies of the patient’s</a:t>
                      </a:r>
                      <a:r>
                        <a:rPr lang="en-US" sz="1600" spc="-235">
                          <a:latin typeface="Times New Roman" pitchFamily="18" charset="0"/>
                          <a:ea typeface="Calibri"/>
                          <a:cs typeface="Times New Roman" pitchFamily="18" charset="0"/>
                        </a:rPr>
                        <a:t> </a:t>
                      </a:r>
                      <a:r>
                        <a:rPr lang="en-US" sz="1600">
                          <a:latin typeface="Times New Roman" pitchFamily="18" charset="0"/>
                          <a:ea typeface="Calibri"/>
                          <a:cs typeface="Times New Roman" pitchFamily="18" charset="0"/>
                        </a:rPr>
                        <a:t>documents</a:t>
                      </a:r>
                    </a:p>
                    <a:p>
                      <a:pPr marL="68580" marR="191135" algn="just">
                        <a:lnSpc>
                          <a:spcPct val="150000"/>
                        </a:lnSpc>
                        <a:spcBef>
                          <a:spcPts val="0"/>
                        </a:spcBef>
                        <a:spcAft>
                          <a:spcPts val="0"/>
                        </a:spcAft>
                      </a:pPr>
                      <a:r>
                        <a:rPr lang="en-US" sz="1600">
                          <a:latin typeface="Times New Roman" pitchFamily="18" charset="0"/>
                          <a:ea typeface="Calibri"/>
                          <a:cs typeface="Times New Roman" pitchFamily="18" charset="0"/>
                        </a:rPr>
                        <a:t>Create a Cognos Analytics dashboard to show</a:t>
                      </a:r>
                      <a:r>
                        <a:rPr lang="en-US" sz="1600" spc="-235">
                          <a:latin typeface="Times New Roman" pitchFamily="18" charset="0"/>
                          <a:ea typeface="Calibri"/>
                          <a:cs typeface="Times New Roman" pitchFamily="18" charset="0"/>
                        </a:rPr>
                        <a:t> </a:t>
                      </a:r>
                      <a:r>
                        <a:rPr lang="en-US" sz="1600">
                          <a:latin typeface="Times New Roman" pitchFamily="18" charset="0"/>
                          <a:ea typeface="Calibri"/>
                          <a:cs typeface="Times New Roman" pitchFamily="18" charset="0"/>
                        </a:rPr>
                        <a:t>Patient</a:t>
                      </a:r>
                      <a:r>
                        <a:rPr lang="en-US" sz="1600" spc="-10">
                          <a:latin typeface="Times New Roman" pitchFamily="18" charset="0"/>
                          <a:ea typeface="Calibri"/>
                          <a:cs typeface="Times New Roman" pitchFamily="18" charset="0"/>
                        </a:rPr>
                        <a:t> </a:t>
                      </a:r>
                      <a:r>
                        <a:rPr lang="en-US" sz="1600">
                          <a:latin typeface="Times New Roman" pitchFamily="18" charset="0"/>
                          <a:ea typeface="Calibri"/>
                          <a:cs typeface="Times New Roman" pitchFamily="18" charset="0"/>
                        </a:rPr>
                        <a:t>data</a:t>
                      </a:r>
                    </a:p>
                  </a:txBody>
                  <a:tcPr marL="0" marR="0" marT="0" marB="0"/>
                </a:tc>
              </a:tr>
              <a:tr h="1333500">
                <a:tc>
                  <a:txBody>
                    <a:bodyPr/>
                    <a:lstStyle/>
                    <a:p>
                      <a:pPr marL="0" marR="208915" algn="just">
                        <a:lnSpc>
                          <a:spcPct val="150000"/>
                        </a:lnSpc>
                        <a:spcBef>
                          <a:spcPts val="0"/>
                        </a:spcBef>
                        <a:spcAft>
                          <a:spcPts val="0"/>
                        </a:spcAft>
                      </a:pPr>
                      <a:r>
                        <a:rPr lang="en-US" sz="1600" dirty="0" smtClean="0">
                          <a:latin typeface="Times New Roman" pitchFamily="18" charset="0"/>
                          <a:ea typeface="Calibri"/>
                          <a:cs typeface="Times New Roman" pitchFamily="18" charset="0"/>
                        </a:rPr>
                        <a:t>   </a:t>
                      </a:r>
                    </a:p>
                    <a:p>
                      <a:pPr marL="0" marR="208915" algn="just">
                        <a:lnSpc>
                          <a:spcPct val="150000"/>
                        </a:lnSpc>
                        <a:spcBef>
                          <a:spcPts val="0"/>
                        </a:spcBef>
                        <a:spcAft>
                          <a:spcPts val="0"/>
                        </a:spcAft>
                      </a:pPr>
                      <a:r>
                        <a:rPr lang="en-US" sz="1600" baseline="0" dirty="0" smtClean="0">
                          <a:latin typeface="Times New Roman" pitchFamily="18" charset="0"/>
                          <a:ea typeface="Calibri"/>
                          <a:cs typeface="Times New Roman" pitchFamily="18" charset="0"/>
                        </a:rPr>
                        <a:t>   </a:t>
                      </a:r>
                      <a:r>
                        <a:rPr lang="en-US" sz="1600" dirty="0" smtClean="0">
                          <a:latin typeface="Times New Roman" pitchFamily="18" charset="0"/>
                          <a:ea typeface="Calibri"/>
                          <a:cs typeface="Times New Roman" pitchFamily="18" charset="0"/>
                        </a:rPr>
                        <a:t>3</a:t>
                      </a:r>
                      <a:r>
                        <a:rPr lang="en-US" sz="1600" dirty="0">
                          <a:latin typeface="Times New Roman" pitchFamily="18" charset="0"/>
                          <a:ea typeface="Calibri"/>
                          <a:cs typeface="Times New Roman" pitchFamily="18" charset="0"/>
                        </a:rPr>
                        <a:t>.</a:t>
                      </a:r>
                    </a:p>
                  </a:txBody>
                  <a:tcPr marL="0" marR="0" marT="0" marB="0"/>
                </a:tc>
                <a:tc>
                  <a:txBody>
                    <a:bodyPr/>
                    <a:lstStyle/>
                    <a:p>
                      <a:pPr marL="66675" marR="0" algn="just">
                        <a:lnSpc>
                          <a:spcPct val="150000"/>
                        </a:lnSpc>
                        <a:spcBef>
                          <a:spcPts val="0"/>
                        </a:spcBef>
                        <a:spcAft>
                          <a:spcPts val="0"/>
                        </a:spcAft>
                      </a:pPr>
                      <a:r>
                        <a:rPr lang="en-US" sz="1600" dirty="0">
                          <a:solidFill>
                            <a:srgbClr val="212121"/>
                          </a:solidFill>
                          <a:latin typeface="Times New Roman" pitchFamily="18" charset="0"/>
                          <a:ea typeface="Calibri"/>
                          <a:cs typeface="Times New Roman" pitchFamily="18" charset="0"/>
                        </a:rPr>
                        <a:t>Novelty</a:t>
                      </a:r>
                      <a:r>
                        <a:rPr lang="en-US" sz="1600" spc="-5" dirty="0">
                          <a:solidFill>
                            <a:srgbClr val="212121"/>
                          </a:solidFill>
                          <a:latin typeface="Times New Roman" pitchFamily="18" charset="0"/>
                          <a:ea typeface="Calibri"/>
                          <a:cs typeface="Times New Roman" pitchFamily="18" charset="0"/>
                        </a:rPr>
                        <a:t> </a:t>
                      </a:r>
                      <a:r>
                        <a:rPr lang="en-US" sz="1600" dirty="0">
                          <a:solidFill>
                            <a:srgbClr val="212121"/>
                          </a:solidFill>
                          <a:latin typeface="Times New Roman" pitchFamily="18" charset="0"/>
                          <a:ea typeface="Calibri"/>
                          <a:cs typeface="Times New Roman" pitchFamily="18" charset="0"/>
                        </a:rPr>
                        <a:t>/</a:t>
                      </a:r>
                      <a:r>
                        <a:rPr lang="en-US" sz="1600" spc="-5" dirty="0">
                          <a:solidFill>
                            <a:srgbClr val="212121"/>
                          </a:solidFill>
                          <a:latin typeface="Times New Roman" pitchFamily="18" charset="0"/>
                          <a:ea typeface="Calibri"/>
                          <a:cs typeface="Times New Roman" pitchFamily="18" charset="0"/>
                        </a:rPr>
                        <a:t> </a:t>
                      </a:r>
                      <a:r>
                        <a:rPr lang="en-US" sz="1600" dirty="0">
                          <a:solidFill>
                            <a:srgbClr val="212121"/>
                          </a:solidFill>
                          <a:latin typeface="Times New Roman" pitchFamily="18" charset="0"/>
                          <a:ea typeface="Calibri"/>
                          <a:cs typeface="Times New Roman" pitchFamily="18" charset="0"/>
                        </a:rPr>
                        <a:t>Uniqueness</a:t>
                      </a:r>
                      <a:endParaRPr lang="en-US" sz="1600" dirty="0">
                        <a:latin typeface="Times New Roman" pitchFamily="18" charset="0"/>
                        <a:ea typeface="Calibri"/>
                        <a:cs typeface="Times New Roman" pitchFamily="18" charset="0"/>
                      </a:endParaRPr>
                    </a:p>
                  </a:txBody>
                  <a:tcPr marL="0" marR="0" marT="0" marB="0"/>
                </a:tc>
                <a:tc>
                  <a:txBody>
                    <a:bodyPr/>
                    <a:lstStyle/>
                    <a:p>
                      <a:pPr marL="68580" marR="211455" algn="just">
                        <a:lnSpc>
                          <a:spcPct val="150000"/>
                        </a:lnSpc>
                        <a:spcBef>
                          <a:spcPts val="0"/>
                        </a:spcBef>
                        <a:spcAft>
                          <a:spcPts val="0"/>
                        </a:spcAft>
                      </a:pPr>
                      <a:r>
                        <a:rPr lang="en-US" sz="1600" dirty="0">
                          <a:latin typeface="Times New Roman" pitchFamily="18" charset="0"/>
                          <a:ea typeface="Calibri"/>
                          <a:cs typeface="Times New Roman" pitchFamily="18" charset="0"/>
                        </a:rPr>
                        <a:t>Accurate understanding of the factors</a:t>
                      </a:r>
                      <a:r>
                        <a:rPr lang="en-US" sz="1600" spc="5" dirty="0">
                          <a:latin typeface="Times New Roman" pitchFamily="18" charset="0"/>
                          <a:ea typeface="Calibri"/>
                          <a:cs typeface="Times New Roman" pitchFamily="18" charset="0"/>
                        </a:rPr>
                        <a:t> </a:t>
                      </a:r>
                      <a:r>
                        <a:rPr lang="en-US" sz="1600" dirty="0">
                          <a:latin typeface="Times New Roman" pitchFamily="18" charset="0"/>
                          <a:ea typeface="Calibri"/>
                          <a:cs typeface="Times New Roman" pitchFamily="18" charset="0"/>
                        </a:rPr>
                        <a:t>associating with the LOS and progressive</a:t>
                      </a:r>
                      <a:r>
                        <a:rPr lang="en-US" sz="1600" spc="5" dirty="0">
                          <a:latin typeface="Times New Roman" pitchFamily="18" charset="0"/>
                          <a:ea typeface="Calibri"/>
                          <a:cs typeface="Times New Roman" pitchFamily="18" charset="0"/>
                        </a:rPr>
                        <a:t> </a:t>
                      </a:r>
                      <a:r>
                        <a:rPr lang="en-US" sz="1600" dirty="0">
                          <a:latin typeface="Times New Roman" pitchFamily="18" charset="0"/>
                          <a:ea typeface="Calibri"/>
                          <a:cs typeface="Times New Roman" pitchFamily="18" charset="0"/>
                        </a:rPr>
                        <a:t>improvements in processing and monitoring</a:t>
                      </a:r>
                      <a:r>
                        <a:rPr lang="en-US" sz="1600" spc="5" dirty="0">
                          <a:latin typeface="Times New Roman" pitchFamily="18" charset="0"/>
                          <a:ea typeface="Calibri"/>
                          <a:cs typeface="Times New Roman" pitchFamily="18" charset="0"/>
                        </a:rPr>
                        <a:t> </a:t>
                      </a:r>
                      <a:r>
                        <a:rPr lang="en-US" sz="1600" dirty="0">
                          <a:latin typeface="Times New Roman" pitchFamily="18" charset="0"/>
                          <a:ea typeface="Calibri"/>
                          <a:cs typeface="Times New Roman" pitchFamily="18" charset="0"/>
                        </a:rPr>
                        <a:t>may</a:t>
                      </a:r>
                      <a:r>
                        <a:rPr lang="en-US" sz="1600" spc="-10" dirty="0">
                          <a:latin typeface="Times New Roman" pitchFamily="18" charset="0"/>
                          <a:ea typeface="Calibri"/>
                          <a:cs typeface="Times New Roman" pitchFamily="18" charset="0"/>
                        </a:rPr>
                        <a:t> </a:t>
                      </a:r>
                      <a:r>
                        <a:rPr lang="en-US" sz="1600" dirty="0">
                          <a:latin typeface="Times New Roman" pitchFamily="18" charset="0"/>
                          <a:ea typeface="Calibri"/>
                          <a:cs typeface="Times New Roman" pitchFamily="18" charset="0"/>
                        </a:rPr>
                        <a:t>allow</a:t>
                      </a:r>
                      <a:r>
                        <a:rPr lang="en-US" sz="1600" spc="-5" dirty="0">
                          <a:latin typeface="Times New Roman" pitchFamily="18" charset="0"/>
                          <a:ea typeface="Calibri"/>
                          <a:cs typeface="Times New Roman" pitchFamily="18" charset="0"/>
                        </a:rPr>
                        <a:t> </a:t>
                      </a:r>
                      <a:r>
                        <a:rPr lang="en-US" sz="1600" dirty="0">
                          <a:latin typeface="Times New Roman" pitchFamily="18" charset="0"/>
                          <a:ea typeface="Calibri"/>
                          <a:cs typeface="Times New Roman" pitchFamily="18" charset="0"/>
                        </a:rPr>
                        <a:t>more</a:t>
                      </a:r>
                      <a:r>
                        <a:rPr lang="en-US" sz="1600" spc="-10" dirty="0">
                          <a:latin typeface="Times New Roman" pitchFamily="18" charset="0"/>
                          <a:ea typeface="Calibri"/>
                          <a:cs typeface="Times New Roman" pitchFamily="18" charset="0"/>
                        </a:rPr>
                        <a:t> </a:t>
                      </a:r>
                      <a:r>
                        <a:rPr lang="en-US" sz="1600" dirty="0">
                          <a:latin typeface="Times New Roman" pitchFamily="18" charset="0"/>
                          <a:ea typeface="Calibri"/>
                          <a:cs typeface="Times New Roman" pitchFamily="18" charset="0"/>
                        </a:rPr>
                        <a:t>efficient</a:t>
                      </a:r>
                      <a:r>
                        <a:rPr lang="en-US" sz="1600" spc="-5" dirty="0">
                          <a:latin typeface="Times New Roman" pitchFamily="18" charset="0"/>
                          <a:ea typeface="Calibri"/>
                          <a:cs typeface="Times New Roman" pitchFamily="18" charset="0"/>
                        </a:rPr>
                        <a:t> </a:t>
                      </a:r>
                      <a:r>
                        <a:rPr lang="en-US" sz="1600" dirty="0">
                          <a:latin typeface="Times New Roman" pitchFamily="18" charset="0"/>
                          <a:ea typeface="Calibri"/>
                          <a:cs typeface="Times New Roman" pitchFamily="18" charset="0"/>
                        </a:rPr>
                        <a:t>management of</a:t>
                      </a:r>
                      <a:r>
                        <a:rPr lang="en-US" sz="1600" spc="-10" dirty="0">
                          <a:latin typeface="Times New Roman" pitchFamily="18" charset="0"/>
                          <a:ea typeface="Calibri"/>
                          <a:cs typeface="Times New Roman" pitchFamily="18" charset="0"/>
                        </a:rPr>
                        <a:t> </a:t>
                      </a:r>
                      <a:r>
                        <a:rPr lang="en-US" sz="1600" dirty="0">
                          <a:latin typeface="Times New Roman" pitchFamily="18" charset="0"/>
                          <a:ea typeface="Calibri"/>
                          <a:cs typeface="Times New Roman" pitchFamily="18" charset="0"/>
                        </a:rPr>
                        <a:t>the</a:t>
                      </a:r>
                    </a:p>
                    <a:p>
                      <a:pPr marL="68580" marR="0" algn="just">
                        <a:lnSpc>
                          <a:spcPct val="150000"/>
                        </a:lnSpc>
                        <a:spcBef>
                          <a:spcPts val="0"/>
                        </a:spcBef>
                        <a:spcAft>
                          <a:spcPts val="0"/>
                        </a:spcAft>
                      </a:pPr>
                      <a:r>
                        <a:rPr lang="en-US" sz="1600" dirty="0">
                          <a:latin typeface="Times New Roman" pitchFamily="18" charset="0"/>
                          <a:ea typeface="Calibri"/>
                          <a:cs typeface="Times New Roman" pitchFamily="18" charset="0"/>
                        </a:rPr>
                        <a:t>LOS</a:t>
                      </a:r>
                      <a:r>
                        <a:rPr lang="en-US" sz="1600" spc="-5" dirty="0">
                          <a:latin typeface="Times New Roman" pitchFamily="18" charset="0"/>
                          <a:ea typeface="Calibri"/>
                          <a:cs typeface="Times New Roman" pitchFamily="18" charset="0"/>
                        </a:rPr>
                        <a:t> </a:t>
                      </a:r>
                      <a:r>
                        <a:rPr lang="en-US" sz="1600" dirty="0">
                          <a:latin typeface="Times New Roman" pitchFamily="18" charset="0"/>
                          <a:ea typeface="Calibri"/>
                          <a:cs typeface="Times New Roman" pitchFamily="18" charset="0"/>
                        </a:rPr>
                        <a:t>inpatients.</a:t>
                      </a:r>
                    </a:p>
                  </a:txBody>
                  <a:tcPr marL="0" marR="0" marT="0" marB="0"/>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533400" y="457200"/>
          <a:ext cx="8153400" cy="5725795"/>
        </p:xfrm>
        <a:graphic>
          <a:graphicData uri="http://schemas.openxmlformats.org/drawingml/2006/table">
            <a:tbl>
              <a:tblPr firstRow="1" bandRow="1">
                <a:tableStyleId>{5C22544A-7EE6-4342-B048-85BDC9FD1C3A}</a:tableStyleId>
              </a:tblPr>
              <a:tblGrid>
                <a:gridCol w="762000"/>
                <a:gridCol w="2743200"/>
                <a:gridCol w="4648200"/>
              </a:tblGrid>
              <a:tr h="370840">
                <a:tc>
                  <a:txBody>
                    <a:bodyPr/>
                    <a:lstStyle/>
                    <a:p>
                      <a:pPr marL="0" marR="187960" algn="ctr">
                        <a:lnSpc>
                          <a:spcPts val="1340"/>
                        </a:lnSpc>
                        <a:spcBef>
                          <a:spcPts val="0"/>
                        </a:spcBef>
                        <a:spcAft>
                          <a:spcPts val="0"/>
                        </a:spcAft>
                      </a:pPr>
                      <a:endParaRPr lang="en-US" sz="1600" b="1" dirty="0" smtClean="0">
                        <a:latin typeface="Times New Roman"/>
                        <a:ea typeface="Calibri"/>
                        <a:cs typeface="Calibri"/>
                      </a:endParaRPr>
                    </a:p>
                    <a:p>
                      <a:pPr marL="0" marR="187960" algn="ctr">
                        <a:lnSpc>
                          <a:spcPts val="1340"/>
                        </a:lnSpc>
                        <a:spcBef>
                          <a:spcPts val="0"/>
                        </a:spcBef>
                        <a:spcAft>
                          <a:spcPts val="0"/>
                        </a:spcAft>
                      </a:pPr>
                      <a:r>
                        <a:rPr lang="en-US" sz="1600" b="1" dirty="0" smtClean="0">
                          <a:latin typeface="Times New Roman"/>
                          <a:ea typeface="Calibri"/>
                          <a:cs typeface="Calibri"/>
                        </a:rPr>
                        <a:t>S.NO.</a:t>
                      </a:r>
                      <a:endParaRPr lang="en-US" sz="1600" dirty="0">
                        <a:latin typeface="Calibri"/>
                        <a:ea typeface="Calibri"/>
                        <a:cs typeface="Calibri"/>
                      </a:endParaRPr>
                    </a:p>
                  </a:txBody>
                  <a:tcPr marL="0" marR="0" marT="0" marB="0"/>
                </a:tc>
                <a:tc>
                  <a:txBody>
                    <a:bodyPr/>
                    <a:lstStyle/>
                    <a:p>
                      <a:pPr marL="66675" marR="0" algn="ctr">
                        <a:lnSpc>
                          <a:spcPts val="1340"/>
                        </a:lnSpc>
                        <a:spcBef>
                          <a:spcPts val="0"/>
                        </a:spcBef>
                        <a:spcAft>
                          <a:spcPts val="0"/>
                        </a:spcAft>
                      </a:pPr>
                      <a:endParaRPr lang="en-US" sz="1600" b="1" dirty="0" smtClean="0">
                        <a:latin typeface="Times New Roman"/>
                        <a:ea typeface="Calibri"/>
                        <a:cs typeface="Calibri"/>
                      </a:endParaRPr>
                    </a:p>
                    <a:p>
                      <a:pPr marL="66675" marR="0" algn="ctr">
                        <a:lnSpc>
                          <a:spcPts val="1340"/>
                        </a:lnSpc>
                        <a:spcBef>
                          <a:spcPts val="0"/>
                        </a:spcBef>
                        <a:spcAft>
                          <a:spcPts val="0"/>
                        </a:spcAft>
                      </a:pPr>
                      <a:r>
                        <a:rPr lang="en-US" sz="1600" b="1" dirty="0" smtClean="0">
                          <a:latin typeface="Times New Roman"/>
                          <a:ea typeface="Calibri"/>
                          <a:cs typeface="Calibri"/>
                        </a:rPr>
                        <a:t>PARAMETER</a:t>
                      </a:r>
                      <a:endParaRPr lang="en-US" sz="1600" dirty="0">
                        <a:latin typeface="Calibri"/>
                        <a:ea typeface="Calibri"/>
                        <a:cs typeface="Calibri"/>
                      </a:endParaRPr>
                    </a:p>
                  </a:txBody>
                  <a:tcPr marL="0" marR="0" marT="0" marB="0"/>
                </a:tc>
                <a:tc>
                  <a:txBody>
                    <a:bodyPr/>
                    <a:lstStyle/>
                    <a:p>
                      <a:pPr marL="68580" marR="0" algn="ctr">
                        <a:lnSpc>
                          <a:spcPts val="1340"/>
                        </a:lnSpc>
                        <a:spcBef>
                          <a:spcPts val="0"/>
                        </a:spcBef>
                        <a:spcAft>
                          <a:spcPts val="0"/>
                        </a:spcAft>
                      </a:pPr>
                      <a:endParaRPr lang="en-US" sz="1600" b="1" dirty="0" smtClean="0">
                        <a:latin typeface="Times New Roman"/>
                        <a:ea typeface="Calibri"/>
                        <a:cs typeface="Calibri"/>
                      </a:endParaRPr>
                    </a:p>
                    <a:p>
                      <a:pPr marL="68580" marR="0" algn="ctr">
                        <a:lnSpc>
                          <a:spcPts val="1340"/>
                        </a:lnSpc>
                        <a:spcBef>
                          <a:spcPts val="0"/>
                        </a:spcBef>
                        <a:spcAft>
                          <a:spcPts val="0"/>
                        </a:spcAft>
                      </a:pPr>
                      <a:r>
                        <a:rPr lang="en-US" sz="1600" b="1" dirty="0" smtClean="0">
                          <a:latin typeface="Times New Roman"/>
                          <a:ea typeface="Calibri"/>
                          <a:cs typeface="Calibri"/>
                        </a:rPr>
                        <a:t>DESCRIPTION</a:t>
                      </a:r>
                      <a:endParaRPr lang="en-US" sz="1600" dirty="0">
                        <a:latin typeface="Calibri"/>
                        <a:ea typeface="Calibri"/>
                        <a:cs typeface="Calibri"/>
                      </a:endParaRPr>
                    </a:p>
                  </a:txBody>
                  <a:tcPr marL="0" marR="0" marT="0" marB="0"/>
                </a:tc>
              </a:tr>
              <a:tr h="370840">
                <a:tc>
                  <a:txBody>
                    <a:bodyPr/>
                    <a:lstStyle/>
                    <a:p>
                      <a:pPr marL="0" marR="208915" algn="just">
                        <a:lnSpc>
                          <a:spcPct val="150000"/>
                        </a:lnSpc>
                        <a:spcBef>
                          <a:spcPts val="10"/>
                        </a:spcBef>
                        <a:spcAft>
                          <a:spcPts val="0"/>
                        </a:spcAft>
                      </a:pPr>
                      <a:r>
                        <a:rPr lang="en-US" sz="1600" dirty="0">
                          <a:latin typeface="Times New Roman" pitchFamily="18" charset="0"/>
                          <a:ea typeface="Calibri"/>
                          <a:cs typeface="Times New Roman" pitchFamily="18" charset="0"/>
                        </a:rPr>
                        <a:t>4.</a:t>
                      </a:r>
                    </a:p>
                  </a:txBody>
                  <a:tcPr marL="0" marR="0" marT="0" marB="0"/>
                </a:tc>
                <a:tc>
                  <a:txBody>
                    <a:bodyPr/>
                    <a:lstStyle/>
                    <a:p>
                      <a:pPr marL="66675" marR="0" algn="just">
                        <a:lnSpc>
                          <a:spcPct val="150000"/>
                        </a:lnSpc>
                        <a:spcBef>
                          <a:spcPts val="10"/>
                        </a:spcBef>
                        <a:spcAft>
                          <a:spcPts val="0"/>
                        </a:spcAft>
                      </a:pPr>
                      <a:r>
                        <a:rPr lang="en-US" sz="1600">
                          <a:solidFill>
                            <a:srgbClr val="212121"/>
                          </a:solidFill>
                          <a:latin typeface="Times New Roman" pitchFamily="18" charset="0"/>
                          <a:ea typeface="Calibri"/>
                          <a:cs typeface="Times New Roman" pitchFamily="18" charset="0"/>
                        </a:rPr>
                        <a:t>Social</a:t>
                      </a:r>
                      <a:r>
                        <a:rPr lang="en-US" sz="1600" spc="-15">
                          <a:solidFill>
                            <a:srgbClr val="212121"/>
                          </a:solidFill>
                          <a:latin typeface="Times New Roman" pitchFamily="18" charset="0"/>
                          <a:ea typeface="Calibri"/>
                          <a:cs typeface="Times New Roman" pitchFamily="18" charset="0"/>
                        </a:rPr>
                        <a:t> </a:t>
                      </a:r>
                      <a:r>
                        <a:rPr lang="en-US" sz="1600">
                          <a:solidFill>
                            <a:srgbClr val="212121"/>
                          </a:solidFill>
                          <a:latin typeface="Times New Roman" pitchFamily="18" charset="0"/>
                          <a:ea typeface="Calibri"/>
                          <a:cs typeface="Times New Roman" pitchFamily="18" charset="0"/>
                        </a:rPr>
                        <a:t>Impact</a:t>
                      </a:r>
                      <a:r>
                        <a:rPr lang="en-US" sz="1600" spc="-15">
                          <a:solidFill>
                            <a:srgbClr val="212121"/>
                          </a:solidFill>
                          <a:latin typeface="Times New Roman" pitchFamily="18" charset="0"/>
                          <a:ea typeface="Calibri"/>
                          <a:cs typeface="Times New Roman" pitchFamily="18" charset="0"/>
                        </a:rPr>
                        <a:t> </a:t>
                      </a:r>
                      <a:r>
                        <a:rPr lang="en-US" sz="1600">
                          <a:solidFill>
                            <a:srgbClr val="212121"/>
                          </a:solidFill>
                          <a:latin typeface="Times New Roman" pitchFamily="18" charset="0"/>
                          <a:ea typeface="Calibri"/>
                          <a:cs typeface="Times New Roman" pitchFamily="18" charset="0"/>
                        </a:rPr>
                        <a:t>/ Customer</a:t>
                      </a:r>
                      <a:r>
                        <a:rPr lang="en-US" sz="1600" spc="-5">
                          <a:solidFill>
                            <a:srgbClr val="212121"/>
                          </a:solidFill>
                          <a:latin typeface="Times New Roman" pitchFamily="18" charset="0"/>
                          <a:ea typeface="Calibri"/>
                          <a:cs typeface="Times New Roman" pitchFamily="18" charset="0"/>
                        </a:rPr>
                        <a:t> </a:t>
                      </a:r>
                      <a:r>
                        <a:rPr lang="en-US" sz="1600">
                          <a:solidFill>
                            <a:srgbClr val="212121"/>
                          </a:solidFill>
                          <a:latin typeface="Times New Roman" pitchFamily="18" charset="0"/>
                          <a:ea typeface="Calibri"/>
                          <a:cs typeface="Times New Roman" pitchFamily="18" charset="0"/>
                        </a:rPr>
                        <a:t>Satisfaction</a:t>
                      </a:r>
                      <a:endParaRPr lang="en-US" sz="1600">
                        <a:latin typeface="Times New Roman" pitchFamily="18" charset="0"/>
                        <a:ea typeface="Calibri"/>
                        <a:cs typeface="Times New Roman" pitchFamily="18" charset="0"/>
                      </a:endParaRPr>
                    </a:p>
                  </a:txBody>
                  <a:tcPr marL="0" marR="0" marT="0" marB="0"/>
                </a:tc>
                <a:tc>
                  <a:txBody>
                    <a:bodyPr/>
                    <a:lstStyle/>
                    <a:p>
                      <a:pPr marL="68580" marR="181610" algn="just">
                        <a:lnSpc>
                          <a:spcPct val="150000"/>
                        </a:lnSpc>
                        <a:spcBef>
                          <a:spcPts val="10"/>
                        </a:spcBef>
                        <a:spcAft>
                          <a:spcPts val="0"/>
                        </a:spcAft>
                      </a:pPr>
                      <a:r>
                        <a:rPr lang="en-US" sz="1600">
                          <a:latin typeface="Times New Roman" pitchFamily="18" charset="0"/>
                          <a:ea typeface="Calibri"/>
                          <a:cs typeface="Times New Roman" pitchFamily="18" charset="0"/>
                        </a:rPr>
                        <a:t>A shorter LOS reduces the risk of acquiring</a:t>
                      </a:r>
                      <a:r>
                        <a:rPr lang="en-US" sz="1600" spc="5">
                          <a:latin typeface="Times New Roman" pitchFamily="18" charset="0"/>
                          <a:ea typeface="Calibri"/>
                          <a:cs typeface="Times New Roman" pitchFamily="18" charset="0"/>
                        </a:rPr>
                        <a:t> </a:t>
                      </a:r>
                      <a:r>
                        <a:rPr lang="en-US" sz="1600">
                          <a:latin typeface="Times New Roman" pitchFamily="18" charset="0"/>
                          <a:ea typeface="Calibri"/>
                          <a:cs typeface="Times New Roman" pitchFamily="18" charset="0"/>
                        </a:rPr>
                        <a:t>staph infections and other healthcare-related</a:t>
                      </a:r>
                      <a:r>
                        <a:rPr lang="en-US" sz="1600" spc="-235">
                          <a:latin typeface="Times New Roman" pitchFamily="18" charset="0"/>
                          <a:ea typeface="Calibri"/>
                          <a:cs typeface="Times New Roman" pitchFamily="18" charset="0"/>
                        </a:rPr>
                        <a:t> </a:t>
                      </a:r>
                      <a:r>
                        <a:rPr lang="en-US" sz="1600">
                          <a:latin typeface="Times New Roman" pitchFamily="18" charset="0"/>
                          <a:ea typeface="Calibri"/>
                          <a:cs typeface="Times New Roman" pitchFamily="18" charset="0"/>
                        </a:rPr>
                        <a:t>conditions,</a:t>
                      </a:r>
                      <a:r>
                        <a:rPr lang="en-US" sz="1600" spc="-10">
                          <a:latin typeface="Times New Roman" pitchFamily="18" charset="0"/>
                          <a:ea typeface="Calibri"/>
                          <a:cs typeface="Times New Roman" pitchFamily="18" charset="0"/>
                        </a:rPr>
                        <a:t> </a:t>
                      </a:r>
                      <a:r>
                        <a:rPr lang="en-US" sz="1600">
                          <a:latin typeface="Times New Roman" pitchFamily="18" charset="0"/>
                          <a:ea typeface="Calibri"/>
                          <a:cs typeface="Times New Roman" pitchFamily="18" charset="0"/>
                        </a:rPr>
                        <a:t>frees up</a:t>
                      </a:r>
                      <a:r>
                        <a:rPr lang="en-US" sz="1600" spc="-15">
                          <a:latin typeface="Times New Roman" pitchFamily="18" charset="0"/>
                          <a:ea typeface="Calibri"/>
                          <a:cs typeface="Times New Roman" pitchFamily="18" charset="0"/>
                        </a:rPr>
                        <a:t> </a:t>
                      </a:r>
                      <a:r>
                        <a:rPr lang="en-US" sz="1600">
                          <a:latin typeface="Times New Roman" pitchFamily="18" charset="0"/>
                          <a:ea typeface="Calibri"/>
                          <a:cs typeface="Times New Roman" pitchFamily="18" charset="0"/>
                        </a:rPr>
                        <a:t>vital</a:t>
                      </a:r>
                      <a:r>
                        <a:rPr lang="en-US" sz="1600" spc="-5">
                          <a:latin typeface="Times New Roman" pitchFamily="18" charset="0"/>
                          <a:ea typeface="Calibri"/>
                          <a:cs typeface="Times New Roman" pitchFamily="18" charset="0"/>
                        </a:rPr>
                        <a:t> </a:t>
                      </a:r>
                      <a:r>
                        <a:rPr lang="en-US" sz="1600">
                          <a:latin typeface="Times New Roman" pitchFamily="18" charset="0"/>
                          <a:ea typeface="Calibri"/>
                          <a:cs typeface="Times New Roman" pitchFamily="18" charset="0"/>
                        </a:rPr>
                        <a:t>bed</a:t>
                      </a:r>
                      <a:r>
                        <a:rPr lang="en-US" sz="1600" spc="-10">
                          <a:latin typeface="Times New Roman" pitchFamily="18" charset="0"/>
                          <a:ea typeface="Calibri"/>
                          <a:cs typeface="Times New Roman" pitchFamily="18" charset="0"/>
                        </a:rPr>
                        <a:t> </a:t>
                      </a:r>
                      <a:r>
                        <a:rPr lang="en-US" sz="1600">
                          <a:latin typeface="Times New Roman" pitchFamily="18" charset="0"/>
                          <a:ea typeface="Calibri"/>
                          <a:cs typeface="Times New Roman" pitchFamily="18" charset="0"/>
                        </a:rPr>
                        <a:t>spaces,</a:t>
                      </a:r>
                      <a:r>
                        <a:rPr lang="en-US" sz="1600" spc="-15">
                          <a:latin typeface="Times New Roman" pitchFamily="18" charset="0"/>
                          <a:ea typeface="Calibri"/>
                          <a:cs typeface="Times New Roman" pitchFamily="18" charset="0"/>
                        </a:rPr>
                        <a:t> </a:t>
                      </a:r>
                      <a:r>
                        <a:rPr lang="en-US" sz="1600">
                          <a:latin typeface="Times New Roman" pitchFamily="18" charset="0"/>
                          <a:ea typeface="Calibri"/>
                          <a:cs typeface="Times New Roman" pitchFamily="18" charset="0"/>
                        </a:rPr>
                        <a:t>and</a:t>
                      </a:r>
                      <a:r>
                        <a:rPr lang="en-US" sz="1600" spc="-10">
                          <a:latin typeface="Times New Roman" pitchFamily="18" charset="0"/>
                          <a:ea typeface="Calibri"/>
                          <a:cs typeface="Times New Roman" pitchFamily="18" charset="0"/>
                        </a:rPr>
                        <a:t> </a:t>
                      </a:r>
                      <a:r>
                        <a:rPr lang="en-US" sz="1600">
                          <a:latin typeface="Times New Roman" pitchFamily="18" charset="0"/>
                          <a:ea typeface="Calibri"/>
                          <a:cs typeface="Times New Roman" pitchFamily="18" charset="0"/>
                        </a:rPr>
                        <a:t>cuts</a:t>
                      </a:r>
                    </a:p>
                    <a:p>
                      <a:pPr marL="68580" marR="0" algn="just">
                        <a:lnSpc>
                          <a:spcPct val="150000"/>
                        </a:lnSpc>
                        <a:spcBef>
                          <a:spcPts val="0"/>
                        </a:spcBef>
                        <a:spcAft>
                          <a:spcPts val="0"/>
                        </a:spcAft>
                      </a:pPr>
                      <a:r>
                        <a:rPr lang="en-US" sz="1600">
                          <a:latin typeface="Times New Roman" pitchFamily="18" charset="0"/>
                          <a:ea typeface="Calibri"/>
                          <a:cs typeface="Times New Roman" pitchFamily="18" charset="0"/>
                        </a:rPr>
                        <a:t>overall</a:t>
                      </a:r>
                      <a:r>
                        <a:rPr lang="en-US" sz="1600" spc="-15">
                          <a:latin typeface="Times New Roman" pitchFamily="18" charset="0"/>
                          <a:ea typeface="Calibri"/>
                          <a:cs typeface="Times New Roman" pitchFamily="18" charset="0"/>
                        </a:rPr>
                        <a:t> </a:t>
                      </a:r>
                      <a:r>
                        <a:rPr lang="en-US" sz="1600">
                          <a:latin typeface="Times New Roman" pitchFamily="18" charset="0"/>
                          <a:ea typeface="Calibri"/>
                          <a:cs typeface="Times New Roman" pitchFamily="18" charset="0"/>
                        </a:rPr>
                        <a:t>medical</a:t>
                      </a:r>
                      <a:r>
                        <a:rPr lang="en-US" sz="1600" spc="-5">
                          <a:latin typeface="Times New Roman" pitchFamily="18" charset="0"/>
                          <a:ea typeface="Calibri"/>
                          <a:cs typeface="Times New Roman" pitchFamily="18" charset="0"/>
                        </a:rPr>
                        <a:t> </a:t>
                      </a:r>
                      <a:r>
                        <a:rPr lang="en-US" sz="1600">
                          <a:latin typeface="Times New Roman" pitchFamily="18" charset="0"/>
                          <a:ea typeface="Calibri"/>
                          <a:cs typeface="Times New Roman" pitchFamily="18" charset="0"/>
                        </a:rPr>
                        <a:t>expences.</a:t>
                      </a:r>
                    </a:p>
                  </a:txBody>
                  <a:tcPr marL="0" marR="0" marT="0" marB="0"/>
                </a:tc>
              </a:tr>
              <a:tr h="370840">
                <a:tc>
                  <a:txBody>
                    <a:bodyPr/>
                    <a:lstStyle/>
                    <a:p>
                      <a:pPr marL="0" marR="208915" algn="just">
                        <a:lnSpc>
                          <a:spcPct val="150000"/>
                        </a:lnSpc>
                        <a:spcBef>
                          <a:spcPts val="0"/>
                        </a:spcBef>
                        <a:spcAft>
                          <a:spcPts val="0"/>
                        </a:spcAft>
                      </a:pPr>
                      <a:r>
                        <a:rPr lang="en-US" sz="1600" dirty="0">
                          <a:latin typeface="Times New Roman" pitchFamily="18" charset="0"/>
                          <a:ea typeface="Calibri"/>
                          <a:cs typeface="Times New Roman" pitchFamily="18" charset="0"/>
                        </a:rPr>
                        <a:t>5.</a:t>
                      </a:r>
                    </a:p>
                  </a:txBody>
                  <a:tcPr marL="0" marR="0" marT="0" marB="0"/>
                </a:tc>
                <a:tc>
                  <a:txBody>
                    <a:bodyPr/>
                    <a:lstStyle/>
                    <a:p>
                      <a:pPr marL="66675" marR="0" algn="just">
                        <a:lnSpc>
                          <a:spcPct val="150000"/>
                        </a:lnSpc>
                        <a:spcBef>
                          <a:spcPts val="0"/>
                        </a:spcBef>
                        <a:spcAft>
                          <a:spcPts val="0"/>
                        </a:spcAft>
                      </a:pPr>
                      <a:r>
                        <a:rPr lang="en-US" sz="1600" dirty="0">
                          <a:solidFill>
                            <a:srgbClr val="212121"/>
                          </a:solidFill>
                          <a:latin typeface="Times New Roman" pitchFamily="18" charset="0"/>
                          <a:ea typeface="Calibri"/>
                          <a:cs typeface="Times New Roman" pitchFamily="18" charset="0"/>
                        </a:rPr>
                        <a:t>Business</a:t>
                      </a:r>
                      <a:r>
                        <a:rPr lang="en-US" sz="1600" spc="-5" dirty="0">
                          <a:solidFill>
                            <a:srgbClr val="212121"/>
                          </a:solidFill>
                          <a:latin typeface="Times New Roman" pitchFamily="18" charset="0"/>
                          <a:ea typeface="Calibri"/>
                          <a:cs typeface="Times New Roman" pitchFamily="18" charset="0"/>
                        </a:rPr>
                        <a:t> </a:t>
                      </a:r>
                      <a:r>
                        <a:rPr lang="en-US" sz="1600" dirty="0">
                          <a:solidFill>
                            <a:srgbClr val="212121"/>
                          </a:solidFill>
                          <a:latin typeface="Times New Roman" pitchFamily="18" charset="0"/>
                          <a:ea typeface="Calibri"/>
                          <a:cs typeface="Times New Roman" pitchFamily="18" charset="0"/>
                        </a:rPr>
                        <a:t>Model</a:t>
                      </a:r>
                      <a:r>
                        <a:rPr lang="en-US" sz="1600" spc="-15" dirty="0">
                          <a:solidFill>
                            <a:srgbClr val="212121"/>
                          </a:solidFill>
                          <a:latin typeface="Times New Roman" pitchFamily="18" charset="0"/>
                          <a:ea typeface="Calibri"/>
                          <a:cs typeface="Times New Roman" pitchFamily="18" charset="0"/>
                        </a:rPr>
                        <a:t> </a:t>
                      </a:r>
                      <a:r>
                        <a:rPr lang="en-US" sz="1600" dirty="0">
                          <a:solidFill>
                            <a:srgbClr val="212121"/>
                          </a:solidFill>
                          <a:latin typeface="Times New Roman" pitchFamily="18" charset="0"/>
                          <a:ea typeface="Calibri"/>
                          <a:cs typeface="Times New Roman" pitchFamily="18" charset="0"/>
                        </a:rPr>
                        <a:t>(Revenue</a:t>
                      </a:r>
                      <a:r>
                        <a:rPr lang="en-US" sz="1600" spc="-25" dirty="0">
                          <a:solidFill>
                            <a:srgbClr val="212121"/>
                          </a:solidFill>
                          <a:latin typeface="Times New Roman" pitchFamily="18" charset="0"/>
                          <a:ea typeface="Calibri"/>
                          <a:cs typeface="Times New Roman" pitchFamily="18" charset="0"/>
                        </a:rPr>
                        <a:t> </a:t>
                      </a:r>
                      <a:r>
                        <a:rPr lang="en-US" sz="1600" dirty="0">
                          <a:solidFill>
                            <a:srgbClr val="212121"/>
                          </a:solidFill>
                          <a:latin typeface="Times New Roman" pitchFamily="18" charset="0"/>
                          <a:ea typeface="Calibri"/>
                          <a:cs typeface="Times New Roman" pitchFamily="18" charset="0"/>
                        </a:rPr>
                        <a:t>Model)</a:t>
                      </a:r>
                      <a:endParaRPr lang="en-US" sz="1600" dirty="0">
                        <a:latin typeface="Times New Roman" pitchFamily="18" charset="0"/>
                        <a:ea typeface="Calibri"/>
                        <a:cs typeface="Times New Roman" pitchFamily="18" charset="0"/>
                      </a:endParaRPr>
                    </a:p>
                  </a:txBody>
                  <a:tcPr marL="0" marR="0" marT="0" marB="0"/>
                </a:tc>
                <a:tc>
                  <a:txBody>
                    <a:bodyPr/>
                    <a:lstStyle/>
                    <a:p>
                      <a:pPr marL="68580" marR="80645" algn="just">
                        <a:lnSpc>
                          <a:spcPct val="150000"/>
                        </a:lnSpc>
                        <a:spcBef>
                          <a:spcPts val="0"/>
                        </a:spcBef>
                        <a:spcAft>
                          <a:spcPts val="0"/>
                        </a:spcAft>
                      </a:pPr>
                      <a:r>
                        <a:rPr lang="en-US" sz="1600">
                          <a:latin typeface="Times New Roman" pitchFamily="18" charset="0"/>
                          <a:ea typeface="Calibri"/>
                          <a:cs typeface="Times New Roman" pitchFamily="18" charset="0"/>
                        </a:rPr>
                        <a:t>The length of stay LOS is an important indicator</a:t>
                      </a:r>
                      <a:r>
                        <a:rPr lang="en-US" sz="1600" spc="-235">
                          <a:latin typeface="Times New Roman" pitchFamily="18" charset="0"/>
                          <a:ea typeface="Calibri"/>
                          <a:cs typeface="Times New Roman" pitchFamily="18" charset="0"/>
                        </a:rPr>
                        <a:t> </a:t>
                      </a:r>
                      <a:r>
                        <a:rPr lang="en-US" sz="1600">
                          <a:latin typeface="Times New Roman" pitchFamily="18" charset="0"/>
                          <a:ea typeface="Calibri"/>
                          <a:cs typeface="Times New Roman" pitchFamily="18" charset="0"/>
                        </a:rPr>
                        <a:t>of the efficiency of hospital</a:t>
                      </a:r>
                      <a:r>
                        <a:rPr lang="en-US" sz="1600" spc="5">
                          <a:latin typeface="Times New Roman" pitchFamily="18" charset="0"/>
                          <a:ea typeface="Calibri"/>
                          <a:cs typeface="Times New Roman" pitchFamily="18" charset="0"/>
                        </a:rPr>
                        <a:t> </a:t>
                      </a:r>
                      <a:r>
                        <a:rPr lang="en-US" sz="1600">
                          <a:latin typeface="Times New Roman" pitchFamily="18" charset="0"/>
                          <a:ea typeface="Calibri"/>
                          <a:cs typeface="Times New Roman" pitchFamily="18" charset="0"/>
                        </a:rPr>
                        <a:t>management.Reduction in the number of</a:t>
                      </a:r>
                      <a:r>
                        <a:rPr lang="en-US" sz="1600" spc="5">
                          <a:latin typeface="Times New Roman" pitchFamily="18" charset="0"/>
                          <a:ea typeface="Calibri"/>
                          <a:cs typeface="Times New Roman" pitchFamily="18" charset="0"/>
                        </a:rPr>
                        <a:t> </a:t>
                      </a:r>
                      <a:r>
                        <a:rPr lang="en-US" sz="1600">
                          <a:latin typeface="Times New Roman" pitchFamily="18" charset="0"/>
                          <a:ea typeface="Calibri"/>
                          <a:cs typeface="Times New Roman" pitchFamily="18" charset="0"/>
                        </a:rPr>
                        <a:t>inpatients days results in decreased risk of</a:t>
                      </a:r>
                      <a:r>
                        <a:rPr lang="en-US" sz="1600" spc="5">
                          <a:latin typeface="Times New Roman" pitchFamily="18" charset="0"/>
                          <a:ea typeface="Calibri"/>
                          <a:cs typeface="Times New Roman" pitchFamily="18" charset="0"/>
                        </a:rPr>
                        <a:t> </a:t>
                      </a:r>
                      <a:r>
                        <a:rPr lang="en-US" sz="1600">
                          <a:latin typeface="Times New Roman" pitchFamily="18" charset="0"/>
                          <a:ea typeface="Calibri"/>
                          <a:cs typeface="Times New Roman" pitchFamily="18" charset="0"/>
                        </a:rPr>
                        <a:t>infection and medication side</a:t>
                      </a:r>
                      <a:r>
                        <a:rPr lang="en-US" sz="1600" spc="5">
                          <a:latin typeface="Times New Roman" pitchFamily="18" charset="0"/>
                          <a:ea typeface="Calibri"/>
                          <a:cs typeface="Times New Roman" pitchFamily="18" charset="0"/>
                        </a:rPr>
                        <a:t> </a:t>
                      </a:r>
                      <a:r>
                        <a:rPr lang="en-US" sz="1600">
                          <a:latin typeface="Times New Roman" pitchFamily="18" charset="0"/>
                          <a:ea typeface="Calibri"/>
                          <a:cs typeface="Times New Roman" pitchFamily="18" charset="0"/>
                        </a:rPr>
                        <a:t>effects,improvement in</a:t>
                      </a:r>
                      <a:r>
                        <a:rPr lang="en-US" sz="1600" spc="-15">
                          <a:latin typeface="Times New Roman" pitchFamily="18" charset="0"/>
                          <a:ea typeface="Calibri"/>
                          <a:cs typeface="Times New Roman" pitchFamily="18" charset="0"/>
                        </a:rPr>
                        <a:t> </a:t>
                      </a:r>
                      <a:r>
                        <a:rPr lang="en-US" sz="1600">
                          <a:latin typeface="Times New Roman" pitchFamily="18" charset="0"/>
                          <a:ea typeface="Calibri"/>
                          <a:cs typeface="Times New Roman" pitchFamily="18" charset="0"/>
                        </a:rPr>
                        <a:t>the</a:t>
                      </a:r>
                      <a:r>
                        <a:rPr lang="en-US" sz="1600" spc="-15">
                          <a:latin typeface="Times New Roman" pitchFamily="18" charset="0"/>
                          <a:ea typeface="Calibri"/>
                          <a:cs typeface="Times New Roman" pitchFamily="18" charset="0"/>
                        </a:rPr>
                        <a:t> </a:t>
                      </a:r>
                      <a:r>
                        <a:rPr lang="en-US" sz="1600">
                          <a:latin typeface="Times New Roman" pitchFamily="18" charset="0"/>
                          <a:ea typeface="Calibri"/>
                          <a:cs typeface="Times New Roman" pitchFamily="18" charset="0"/>
                        </a:rPr>
                        <a:t>quality</a:t>
                      </a:r>
                      <a:r>
                        <a:rPr lang="en-US" sz="1600" spc="-5">
                          <a:latin typeface="Times New Roman" pitchFamily="18" charset="0"/>
                          <a:ea typeface="Calibri"/>
                          <a:cs typeface="Times New Roman" pitchFamily="18" charset="0"/>
                        </a:rPr>
                        <a:t> </a:t>
                      </a:r>
                      <a:r>
                        <a:rPr lang="en-US" sz="1600">
                          <a:latin typeface="Times New Roman" pitchFamily="18" charset="0"/>
                          <a:ea typeface="Calibri"/>
                          <a:cs typeface="Times New Roman" pitchFamily="18" charset="0"/>
                        </a:rPr>
                        <a:t>of</a:t>
                      </a:r>
                    </a:p>
                    <a:p>
                      <a:pPr marL="68580" marR="218440" algn="just">
                        <a:lnSpc>
                          <a:spcPct val="150000"/>
                        </a:lnSpc>
                        <a:spcBef>
                          <a:spcPts val="0"/>
                        </a:spcBef>
                        <a:spcAft>
                          <a:spcPts val="0"/>
                        </a:spcAft>
                      </a:pPr>
                      <a:r>
                        <a:rPr lang="en-US" sz="1600">
                          <a:latin typeface="Times New Roman" pitchFamily="18" charset="0"/>
                          <a:ea typeface="Calibri"/>
                          <a:cs typeface="Times New Roman" pitchFamily="18" charset="0"/>
                        </a:rPr>
                        <a:t>treatment, and increased hospital profit with</a:t>
                      </a:r>
                      <a:r>
                        <a:rPr lang="en-US" sz="1600" spc="-235">
                          <a:latin typeface="Times New Roman" pitchFamily="18" charset="0"/>
                          <a:ea typeface="Calibri"/>
                          <a:cs typeface="Times New Roman" pitchFamily="18" charset="0"/>
                        </a:rPr>
                        <a:t> </a:t>
                      </a:r>
                      <a:r>
                        <a:rPr lang="en-US" sz="1600">
                          <a:latin typeface="Times New Roman" pitchFamily="18" charset="0"/>
                          <a:ea typeface="Calibri"/>
                          <a:cs typeface="Times New Roman" pitchFamily="18" charset="0"/>
                        </a:rPr>
                        <a:t>more</a:t>
                      </a:r>
                      <a:r>
                        <a:rPr lang="en-US" sz="1600" spc="-5">
                          <a:latin typeface="Times New Roman" pitchFamily="18" charset="0"/>
                          <a:ea typeface="Calibri"/>
                          <a:cs typeface="Times New Roman" pitchFamily="18" charset="0"/>
                        </a:rPr>
                        <a:t> </a:t>
                      </a:r>
                      <a:r>
                        <a:rPr lang="en-US" sz="1600">
                          <a:latin typeface="Times New Roman" pitchFamily="18" charset="0"/>
                          <a:ea typeface="Calibri"/>
                          <a:cs typeface="Times New Roman" pitchFamily="18" charset="0"/>
                        </a:rPr>
                        <a:t>efficient</a:t>
                      </a:r>
                      <a:r>
                        <a:rPr lang="en-US" sz="1600" spc="-10">
                          <a:latin typeface="Times New Roman" pitchFamily="18" charset="0"/>
                          <a:ea typeface="Calibri"/>
                          <a:cs typeface="Times New Roman" pitchFamily="18" charset="0"/>
                        </a:rPr>
                        <a:t> </a:t>
                      </a:r>
                      <a:r>
                        <a:rPr lang="en-US" sz="1600">
                          <a:latin typeface="Times New Roman" pitchFamily="18" charset="0"/>
                          <a:ea typeface="Calibri"/>
                          <a:cs typeface="Times New Roman" pitchFamily="18" charset="0"/>
                        </a:rPr>
                        <a:t>bed</a:t>
                      </a:r>
                      <a:r>
                        <a:rPr lang="en-US" sz="1600" spc="-15">
                          <a:latin typeface="Times New Roman" pitchFamily="18" charset="0"/>
                          <a:ea typeface="Calibri"/>
                          <a:cs typeface="Times New Roman" pitchFamily="18" charset="0"/>
                        </a:rPr>
                        <a:t> </a:t>
                      </a:r>
                      <a:r>
                        <a:rPr lang="en-US" sz="1600">
                          <a:latin typeface="Times New Roman" pitchFamily="18" charset="0"/>
                          <a:ea typeface="Calibri"/>
                          <a:cs typeface="Times New Roman" pitchFamily="18" charset="0"/>
                        </a:rPr>
                        <a:t>management.</a:t>
                      </a:r>
                    </a:p>
                  </a:txBody>
                  <a:tcPr marL="0" marR="0" marT="0" marB="0"/>
                </a:tc>
              </a:tr>
              <a:tr h="370840">
                <a:tc>
                  <a:txBody>
                    <a:bodyPr/>
                    <a:lstStyle/>
                    <a:p>
                      <a:pPr marL="0" marR="208915" algn="just">
                        <a:lnSpc>
                          <a:spcPct val="150000"/>
                        </a:lnSpc>
                        <a:spcBef>
                          <a:spcPts val="0"/>
                        </a:spcBef>
                        <a:spcAft>
                          <a:spcPts val="0"/>
                        </a:spcAft>
                      </a:pPr>
                      <a:r>
                        <a:rPr lang="en-US" sz="1600">
                          <a:latin typeface="Times New Roman" pitchFamily="18" charset="0"/>
                          <a:ea typeface="Calibri"/>
                          <a:cs typeface="Times New Roman" pitchFamily="18" charset="0"/>
                        </a:rPr>
                        <a:t>6.</a:t>
                      </a:r>
                    </a:p>
                  </a:txBody>
                  <a:tcPr marL="0" marR="0" marT="0" marB="0"/>
                </a:tc>
                <a:tc>
                  <a:txBody>
                    <a:bodyPr/>
                    <a:lstStyle/>
                    <a:p>
                      <a:pPr marL="66675" marR="0" algn="just">
                        <a:lnSpc>
                          <a:spcPct val="150000"/>
                        </a:lnSpc>
                        <a:spcBef>
                          <a:spcPts val="0"/>
                        </a:spcBef>
                        <a:spcAft>
                          <a:spcPts val="0"/>
                        </a:spcAft>
                      </a:pPr>
                      <a:r>
                        <a:rPr lang="en-US" sz="1600" dirty="0">
                          <a:solidFill>
                            <a:srgbClr val="212121"/>
                          </a:solidFill>
                          <a:latin typeface="Times New Roman" pitchFamily="18" charset="0"/>
                          <a:ea typeface="Calibri"/>
                          <a:cs typeface="Times New Roman" pitchFamily="18" charset="0"/>
                        </a:rPr>
                        <a:t>Scalability</a:t>
                      </a:r>
                      <a:r>
                        <a:rPr lang="en-US" sz="1600" spc="-20" dirty="0">
                          <a:solidFill>
                            <a:srgbClr val="212121"/>
                          </a:solidFill>
                          <a:latin typeface="Times New Roman" pitchFamily="18" charset="0"/>
                          <a:ea typeface="Calibri"/>
                          <a:cs typeface="Times New Roman" pitchFamily="18" charset="0"/>
                        </a:rPr>
                        <a:t> </a:t>
                      </a:r>
                      <a:r>
                        <a:rPr lang="en-US" sz="1600" dirty="0">
                          <a:solidFill>
                            <a:srgbClr val="212121"/>
                          </a:solidFill>
                          <a:latin typeface="Times New Roman" pitchFamily="18" charset="0"/>
                          <a:ea typeface="Calibri"/>
                          <a:cs typeface="Times New Roman" pitchFamily="18" charset="0"/>
                        </a:rPr>
                        <a:t>of</a:t>
                      </a:r>
                      <a:r>
                        <a:rPr lang="en-US" sz="1600" spc="-5" dirty="0">
                          <a:solidFill>
                            <a:srgbClr val="212121"/>
                          </a:solidFill>
                          <a:latin typeface="Times New Roman" pitchFamily="18" charset="0"/>
                          <a:ea typeface="Calibri"/>
                          <a:cs typeface="Times New Roman" pitchFamily="18" charset="0"/>
                        </a:rPr>
                        <a:t> </a:t>
                      </a:r>
                      <a:r>
                        <a:rPr lang="en-US" sz="1600" dirty="0">
                          <a:solidFill>
                            <a:srgbClr val="212121"/>
                          </a:solidFill>
                          <a:latin typeface="Times New Roman" pitchFamily="18" charset="0"/>
                          <a:ea typeface="Calibri"/>
                          <a:cs typeface="Times New Roman" pitchFamily="18" charset="0"/>
                        </a:rPr>
                        <a:t>the</a:t>
                      </a:r>
                      <a:r>
                        <a:rPr lang="en-US" sz="1600" spc="5" dirty="0">
                          <a:solidFill>
                            <a:srgbClr val="212121"/>
                          </a:solidFill>
                          <a:latin typeface="Times New Roman" pitchFamily="18" charset="0"/>
                          <a:ea typeface="Calibri"/>
                          <a:cs typeface="Times New Roman" pitchFamily="18" charset="0"/>
                        </a:rPr>
                        <a:t> </a:t>
                      </a:r>
                      <a:r>
                        <a:rPr lang="en-US" sz="1600" dirty="0">
                          <a:solidFill>
                            <a:srgbClr val="212121"/>
                          </a:solidFill>
                          <a:latin typeface="Times New Roman" pitchFamily="18" charset="0"/>
                          <a:ea typeface="Calibri"/>
                          <a:cs typeface="Times New Roman" pitchFamily="18" charset="0"/>
                        </a:rPr>
                        <a:t>Solution</a:t>
                      </a:r>
                      <a:endParaRPr lang="en-US" sz="1600" dirty="0">
                        <a:latin typeface="Times New Roman" pitchFamily="18" charset="0"/>
                        <a:ea typeface="Calibri"/>
                        <a:cs typeface="Times New Roman" pitchFamily="18" charset="0"/>
                      </a:endParaRPr>
                    </a:p>
                  </a:txBody>
                  <a:tcPr marL="0" marR="0" marT="0" marB="0"/>
                </a:tc>
                <a:tc>
                  <a:txBody>
                    <a:bodyPr/>
                    <a:lstStyle/>
                    <a:p>
                      <a:pPr marL="68580" marR="219710" algn="just">
                        <a:lnSpc>
                          <a:spcPct val="150000"/>
                        </a:lnSpc>
                        <a:spcBef>
                          <a:spcPts val="0"/>
                        </a:spcBef>
                        <a:spcAft>
                          <a:spcPts val="0"/>
                        </a:spcAft>
                      </a:pPr>
                      <a:r>
                        <a:rPr lang="en-US" sz="1600" dirty="0">
                          <a:latin typeface="Times New Roman" pitchFamily="18" charset="0"/>
                          <a:ea typeface="Calibri"/>
                          <a:cs typeface="Times New Roman" pitchFamily="18" charset="0"/>
                        </a:rPr>
                        <a:t>Remote patient monitoring systems enabling</a:t>
                      </a:r>
                      <a:r>
                        <a:rPr lang="en-US" sz="1600" spc="-235" dirty="0">
                          <a:latin typeface="Times New Roman" pitchFamily="18" charset="0"/>
                          <a:ea typeface="Calibri"/>
                          <a:cs typeface="Times New Roman" pitchFamily="18" charset="0"/>
                        </a:rPr>
                        <a:t> </a:t>
                      </a:r>
                      <a:r>
                        <a:rPr lang="en-US" sz="1600" dirty="0">
                          <a:latin typeface="Times New Roman" pitchFamily="18" charset="0"/>
                          <a:ea typeface="Calibri"/>
                          <a:cs typeface="Times New Roman" pitchFamily="18" charset="0"/>
                        </a:rPr>
                        <a:t>effective</a:t>
                      </a:r>
                      <a:r>
                        <a:rPr lang="en-US" sz="1600" spc="-15" dirty="0">
                          <a:latin typeface="Times New Roman" pitchFamily="18" charset="0"/>
                          <a:ea typeface="Calibri"/>
                          <a:cs typeface="Times New Roman" pitchFamily="18" charset="0"/>
                        </a:rPr>
                        <a:t> </a:t>
                      </a:r>
                      <a:r>
                        <a:rPr lang="en-US" sz="1600" dirty="0">
                          <a:latin typeface="Times New Roman" pitchFamily="18" charset="0"/>
                          <a:ea typeface="Calibri"/>
                          <a:cs typeface="Times New Roman" pitchFamily="18" charset="0"/>
                        </a:rPr>
                        <a:t>distance</a:t>
                      </a:r>
                      <a:r>
                        <a:rPr lang="en-US" sz="1600" spc="-10" dirty="0">
                          <a:latin typeface="Times New Roman" pitchFamily="18" charset="0"/>
                          <a:ea typeface="Calibri"/>
                          <a:cs typeface="Times New Roman" pitchFamily="18" charset="0"/>
                        </a:rPr>
                        <a:t> </a:t>
                      </a:r>
                      <a:r>
                        <a:rPr lang="en-US" sz="1600" dirty="0">
                          <a:latin typeface="Times New Roman" pitchFamily="18" charset="0"/>
                          <a:ea typeface="Calibri"/>
                          <a:cs typeface="Times New Roman" pitchFamily="18" charset="0"/>
                        </a:rPr>
                        <a:t>treatment.</a:t>
                      </a:r>
                    </a:p>
                    <a:p>
                      <a:pPr marL="68580" marR="0" algn="just">
                        <a:lnSpc>
                          <a:spcPct val="150000"/>
                        </a:lnSpc>
                        <a:spcBef>
                          <a:spcPts val="0"/>
                        </a:spcBef>
                        <a:spcAft>
                          <a:spcPts val="0"/>
                        </a:spcAft>
                      </a:pPr>
                      <a:r>
                        <a:rPr lang="en-US" sz="1600" dirty="0">
                          <a:latin typeface="Times New Roman" pitchFamily="18" charset="0"/>
                          <a:ea typeface="Calibri"/>
                          <a:cs typeface="Times New Roman" pitchFamily="18" charset="0"/>
                        </a:rPr>
                        <a:t>Patient</a:t>
                      </a:r>
                      <a:r>
                        <a:rPr lang="en-US" sz="1600" spc="-15" dirty="0">
                          <a:latin typeface="Times New Roman" pitchFamily="18" charset="0"/>
                          <a:ea typeface="Calibri"/>
                          <a:cs typeface="Times New Roman" pitchFamily="18" charset="0"/>
                        </a:rPr>
                        <a:t> </a:t>
                      </a:r>
                      <a:r>
                        <a:rPr lang="en-US" sz="1600" dirty="0">
                          <a:latin typeface="Times New Roman" pitchFamily="18" charset="0"/>
                          <a:ea typeface="Calibri"/>
                          <a:cs typeface="Times New Roman" pitchFamily="18" charset="0"/>
                        </a:rPr>
                        <a:t>portals</a:t>
                      </a:r>
                      <a:r>
                        <a:rPr lang="en-US" sz="1600" spc="-5" dirty="0">
                          <a:latin typeface="Times New Roman" pitchFamily="18" charset="0"/>
                          <a:ea typeface="Calibri"/>
                          <a:cs typeface="Times New Roman" pitchFamily="18" charset="0"/>
                        </a:rPr>
                        <a:t> </a:t>
                      </a:r>
                      <a:r>
                        <a:rPr lang="en-US" sz="1600" dirty="0">
                          <a:latin typeface="Times New Roman" pitchFamily="18" charset="0"/>
                          <a:ea typeface="Calibri"/>
                          <a:cs typeface="Times New Roman" pitchFamily="18" charset="0"/>
                        </a:rPr>
                        <a:t>that</a:t>
                      </a:r>
                      <a:r>
                        <a:rPr lang="en-US" sz="1600" spc="-5" dirty="0">
                          <a:latin typeface="Times New Roman" pitchFamily="18" charset="0"/>
                          <a:ea typeface="Calibri"/>
                          <a:cs typeface="Times New Roman" pitchFamily="18" charset="0"/>
                        </a:rPr>
                        <a:t> </a:t>
                      </a:r>
                      <a:r>
                        <a:rPr lang="en-US" sz="1600" dirty="0">
                          <a:latin typeface="Times New Roman" pitchFamily="18" charset="0"/>
                          <a:ea typeface="Calibri"/>
                          <a:cs typeface="Times New Roman" pitchFamily="18" charset="0"/>
                        </a:rPr>
                        <a:t>allow people</a:t>
                      </a:r>
                      <a:r>
                        <a:rPr lang="en-US" sz="1600" spc="-20" dirty="0">
                          <a:latin typeface="Times New Roman" pitchFamily="18" charset="0"/>
                          <a:ea typeface="Calibri"/>
                          <a:cs typeface="Times New Roman" pitchFamily="18" charset="0"/>
                        </a:rPr>
                        <a:t> </a:t>
                      </a:r>
                      <a:r>
                        <a:rPr lang="en-US" sz="1600" dirty="0">
                          <a:latin typeface="Times New Roman" pitchFamily="18" charset="0"/>
                          <a:ea typeface="Calibri"/>
                          <a:cs typeface="Times New Roman" pitchFamily="18" charset="0"/>
                        </a:rPr>
                        <a:t>to</a:t>
                      </a:r>
                      <a:r>
                        <a:rPr lang="en-US" sz="1600" spc="-15" dirty="0">
                          <a:latin typeface="Times New Roman" pitchFamily="18" charset="0"/>
                          <a:ea typeface="Calibri"/>
                          <a:cs typeface="Times New Roman" pitchFamily="18" charset="0"/>
                        </a:rPr>
                        <a:t> </a:t>
                      </a:r>
                      <a:r>
                        <a:rPr lang="en-US" sz="1600" dirty="0">
                          <a:latin typeface="Times New Roman" pitchFamily="18" charset="0"/>
                          <a:ea typeface="Calibri"/>
                          <a:cs typeface="Times New Roman" pitchFamily="18" charset="0"/>
                        </a:rPr>
                        <a:t>better</a:t>
                      </a:r>
                    </a:p>
                    <a:p>
                      <a:pPr marL="68580" marR="0" algn="just">
                        <a:lnSpc>
                          <a:spcPct val="150000"/>
                        </a:lnSpc>
                        <a:spcBef>
                          <a:spcPts val="0"/>
                        </a:spcBef>
                        <a:spcAft>
                          <a:spcPts val="0"/>
                        </a:spcAft>
                      </a:pPr>
                      <a:r>
                        <a:rPr lang="en-US" sz="1600" dirty="0">
                          <a:latin typeface="Times New Roman" pitchFamily="18" charset="0"/>
                          <a:ea typeface="Calibri"/>
                          <a:cs typeface="Times New Roman" pitchFamily="18" charset="0"/>
                        </a:rPr>
                        <a:t>manage</a:t>
                      </a:r>
                      <a:r>
                        <a:rPr lang="en-US" sz="1600" spc="-10" dirty="0">
                          <a:latin typeface="Times New Roman" pitchFamily="18" charset="0"/>
                          <a:ea typeface="Calibri"/>
                          <a:cs typeface="Times New Roman" pitchFamily="18" charset="0"/>
                        </a:rPr>
                        <a:t> </a:t>
                      </a:r>
                      <a:r>
                        <a:rPr lang="en-US" sz="1600" dirty="0">
                          <a:latin typeface="Times New Roman" pitchFamily="18" charset="0"/>
                          <a:ea typeface="Calibri"/>
                          <a:cs typeface="Times New Roman" pitchFamily="18" charset="0"/>
                        </a:rPr>
                        <a:t>their health themselves.</a:t>
                      </a:r>
                    </a:p>
                  </a:txBody>
                  <a:tcPr marL="0" marR="0" marT="0" marB="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itchFamily="18" charset="0"/>
                <a:cs typeface="Times New Roman" pitchFamily="18" charset="0"/>
              </a:rPr>
              <a:t>PROBLEM SOLUTION FIT</a:t>
            </a:r>
            <a:endParaRPr lang="en-US" sz="3200" dirty="0">
              <a:latin typeface="Times New Roman" pitchFamily="18" charset="0"/>
              <a:cs typeface="Times New Roman" pitchFamily="18" charset="0"/>
            </a:endParaRPr>
          </a:p>
        </p:txBody>
      </p:sp>
      <p:pic>
        <p:nvPicPr>
          <p:cNvPr id="4" name="Content Placeholder 3"/>
          <p:cNvPicPr>
            <a:picLocks noGrp="1"/>
          </p:cNvPicPr>
          <p:nvPr>
            <p:ph idx="1"/>
          </p:nvPr>
        </p:nvPicPr>
        <p:blipFill>
          <a:blip r:embed="rId2" cstate="print"/>
          <a:stretch>
            <a:fillRect/>
          </a:stretch>
        </p:blipFill>
        <p:spPr>
          <a:xfrm>
            <a:off x="681037" y="2034381"/>
            <a:ext cx="7781925" cy="36576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200" b="1" dirty="0" smtClean="0">
                <a:latin typeface="Times New Roman" pitchFamily="18" charset="0"/>
                <a:cs typeface="Times New Roman" pitchFamily="18" charset="0"/>
              </a:rPr>
              <a:t>DATA FLOW DIAGRAM</a:t>
            </a:r>
            <a:endParaRPr lang="en-US" sz="3200" b="1" dirty="0">
              <a:latin typeface="Times New Roman" pitchFamily="18" charset="0"/>
              <a:cs typeface="Times New Roman" pitchFamily="18" charset="0"/>
            </a:endParaRPr>
          </a:p>
        </p:txBody>
      </p:sp>
      <p:sp>
        <p:nvSpPr>
          <p:cNvPr id="6" name="Content Placeholder 5"/>
          <p:cNvSpPr>
            <a:spLocks noGrp="1"/>
          </p:cNvSpPr>
          <p:nvPr>
            <p:ph idx="1"/>
          </p:nvPr>
        </p:nvSpPr>
        <p:spPr>
          <a:xfrm>
            <a:off x="457200" y="990600"/>
            <a:ext cx="8229600" cy="5135563"/>
          </a:xfrm>
        </p:spPr>
        <p:txBody>
          <a:bodyPr>
            <a:normAutofit/>
          </a:bodyPr>
          <a:lstStyle/>
          <a:p>
            <a:pPr algn="just">
              <a:lnSpc>
                <a:spcPct val="150000"/>
              </a:lnSpc>
            </a:pPr>
            <a:r>
              <a:rPr lang="en-US" sz="2000" dirty="0">
                <a:latin typeface="Times New Roman" pitchFamily="18" charset="0"/>
                <a:cs typeface="Times New Roman" pitchFamily="18" charset="0"/>
              </a:rPr>
              <a:t>A Data Flow Diagram (DFD) is a traditional visual representation of the information flows within a system. A neat and clear DFD can depict the right amount of the system requirement graphically. It shows how data centers and leaves the system, what changes the information, and where data is stored</a:t>
            </a:r>
            <a:r>
              <a:rPr lang="en-US" sz="2000" dirty="0" smtClean="0">
                <a:latin typeface="Times New Roman" pitchFamily="18" charset="0"/>
                <a:cs typeface="Times New Roman" pitchFamily="18" charset="0"/>
              </a:rPr>
              <a:t>.</a:t>
            </a:r>
          </a:p>
          <a:p>
            <a:pPr algn="just">
              <a:lnSpc>
                <a:spcPct val="150000"/>
              </a:lnSpc>
            </a:pPr>
            <a:endParaRPr lang="en-US" sz="2000" dirty="0">
              <a:latin typeface="Times New Roman" pitchFamily="18" charset="0"/>
              <a:cs typeface="Times New Roman" pitchFamily="18" charset="0"/>
            </a:endParaRPr>
          </a:p>
          <a:p>
            <a:pPr algn="just">
              <a:lnSpc>
                <a:spcPct val="150000"/>
              </a:lnSpc>
            </a:pPr>
            <a:endParaRPr lang="en-US" sz="2000" dirty="0">
              <a:latin typeface="Times New Roman" pitchFamily="18" charset="0"/>
              <a:cs typeface="Times New Roman" pitchFamily="18" charset="0"/>
            </a:endParaRPr>
          </a:p>
        </p:txBody>
      </p:sp>
      <p:pic>
        <p:nvPicPr>
          <p:cNvPr id="7" name="Picture 6"/>
          <p:cNvPicPr/>
          <p:nvPr/>
        </p:nvPicPr>
        <p:blipFill>
          <a:blip r:embed="rId2" cstate="print"/>
          <a:srcRect/>
          <a:stretch>
            <a:fillRect/>
          </a:stretch>
        </p:blipFill>
        <p:spPr bwMode="auto">
          <a:xfrm>
            <a:off x="1066800" y="3657600"/>
            <a:ext cx="6858000" cy="23622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itchFamily="18" charset="0"/>
                <a:cs typeface="Times New Roman" pitchFamily="18" charset="0"/>
              </a:rPr>
              <a:t>SOLUTION ARCHITECTURE</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lnSpc>
                <a:spcPct val="150000"/>
              </a:lnSpc>
            </a:pPr>
            <a:r>
              <a:rPr lang="en-US" sz="2000" dirty="0" smtClean="0">
                <a:latin typeface="Times New Roman" pitchFamily="18" charset="0"/>
                <a:cs typeface="Times New Roman" pitchFamily="18" charset="0"/>
              </a:rPr>
              <a:t>Solution </a:t>
            </a:r>
            <a:r>
              <a:rPr lang="en-US" sz="2000" dirty="0">
                <a:latin typeface="Times New Roman" pitchFamily="18" charset="0"/>
                <a:cs typeface="Times New Roman" pitchFamily="18" charset="0"/>
              </a:rPr>
              <a:t>architecture is a complex process – with many sub-processes – that bridges the gap between business problems and technology solutions. Its goals are to: </a:t>
            </a:r>
          </a:p>
          <a:p>
            <a:pPr lvl="0" algn="just">
              <a:lnSpc>
                <a:spcPct val="150000"/>
              </a:lnSpc>
            </a:pPr>
            <a:r>
              <a:rPr lang="en-US" sz="2000" dirty="0">
                <a:latin typeface="Times New Roman" pitchFamily="18" charset="0"/>
                <a:cs typeface="Times New Roman" pitchFamily="18" charset="0"/>
              </a:rPr>
              <a:t>Find the best tech solution to solve existing business problems. </a:t>
            </a:r>
          </a:p>
          <a:p>
            <a:pPr lvl="0" algn="just">
              <a:lnSpc>
                <a:spcPct val="150000"/>
              </a:lnSpc>
            </a:pPr>
            <a:r>
              <a:rPr lang="en-US" sz="2000" dirty="0">
                <a:latin typeface="Times New Roman" pitchFamily="18" charset="0"/>
                <a:cs typeface="Times New Roman" pitchFamily="18" charset="0"/>
              </a:rPr>
              <a:t>Describe the structure, characteristics, behavior, and other aspects of the software to project stakeholders. </a:t>
            </a:r>
          </a:p>
          <a:p>
            <a:pPr lvl="0" algn="just">
              <a:lnSpc>
                <a:spcPct val="150000"/>
              </a:lnSpc>
            </a:pPr>
            <a:r>
              <a:rPr lang="en-US" sz="2000" dirty="0">
                <a:latin typeface="Times New Roman" pitchFamily="18" charset="0"/>
                <a:cs typeface="Times New Roman" pitchFamily="18" charset="0"/>
              </a:rPr>
              <a:t>Define features, development phases, and solution requirements. </a:t>
            </a:r>
          </a:p>
          <a:p>
            <a:pPr lvl="0" algn="just">
              <a:lnSpc>
                <a:spcPct val="150000"/>
              </a:lnSpc>
            </a:pPr>
            <a:r>
              <a:rPr lang="en-US" sz="2000" dirty="0">
                <a:latin typeface="Times New Roman" pitchFamily="18" charset="0"/>
                <a:cs typeface="Times New Roman" pitchFamily="18" charset="0"/>
              </a:rPr>
              <a:t>Provide specifications according to which the solution is defined, managed, and delivered.</a:t>
            </a:r>
          </a:p>
          <a:p>
            <a:pPr algn="just">
              <a:lnSpc>
                <a:spcPct val="150000"/>
              </a:lnSpc>
            </a:pPr>
            <a:endParaRPr lang="en-US" sz="2000"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itchFamily="18" charset="0"/>
                <a:cs typeface="Times New Roman" pitchFamily="18" charset="0"/>
              </a:rPr>
              <a:t>SOLUTION ARCHITECTURE</a:t>
            </a:r>
            <a:endParaRPr lang="en-US" sz="3200" dirty="0"/>
          </a:p>
        </p:txBody>
      </p:sp>
      <p:pic>
        <p:nvPicPr>
          <p:cNvPr id="4" name="Content Placeholder 3"/>
          <p:cNvPicPr>
            <a:picLocks noGrp="1"/>
          </p:cNvPicPr>
          <p:nvPr>
            <p:ph idx="1"/>
          </p:nvPr>
        </p:nvPicPr>
        <p:blipFill>
          <a:blip r:embed="rId2" cstate="print"/>
          <a:srcRect/>
          <a:stretch>
            <a:fillRect/>
          </a:stretch>
        </p:blipFill>
        <p:spPr bwMode="auto">
          <a:xfrm>
            <a:off x="1757362" y="1686719"/>
            <a:ext cx="5629275" cy="4352925"/>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itchFamily="18" charset="0"/>
                <a:cs typeface="Times New Roman" pitchFamily="18" charset="0"/>
              </a:rPr>
              <a:t>TECHNICAL ARCHITECTURE</a:t>
            </a:r>
            <a:endParaRPr lang="en-US" sz="3200" dirty="0">
              <a:latin typeface="Times New Roman" pitchFamily="18" charset="0"/>
              <a:cs typeface="Times New Roman" pitchFamily="18" charset="0"/>
            </a:endParaRPr>
          </a:p>
        </p:txBody>
      </p:sp>
      <p:pic>
        <p:nvPicPr>
          <p:cNvPr id="4" name="Content Placeholder 3"/>
          <p:cNvPicPr>
            <a:picLocks noGrp="1"/>
          </p:cNvPicPr>
          <p:nvPr>
            <p:ph idx="1"/>
          </p:nvPr>
        </p:nvPicPr>
        <p:blipFill>
          <a:blip r:embed="rId2" cstate="print"/>
          <a:srcRect/>
          <a:stretch>
            <a:fillRect/>
          </a:stretch>
        </p:blipFill>
        <p:spPr bwMode="auto">
          <a:xfrm>
            <a:off x="1447800" y="2667000"/>
            <a:ext cx="6005512" cy="137160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itchFamily="18" charset="0"/>
                <a:cs typeface="Times New Roman" pitchFamily="18" charset="0"/>
              </a:rPr>
              <a:t>USER STORIES</a:t>
            </a:r>
            <a:endParaRPr lang="en-US" sz="3200" b="1" dirty="0">
              <a:latin typeface="Times New Roman" pitchFamily="18" charset="0"/>
              <a:cs typeface="Times New Roman" pitchFamily="18" charset="0"/>
            </a:endParaRPr>
          </a:p>
        </p:txBody>
      </p:sp>
      <p:pic>
        <p:nvPicPr>
          <p:cNvPr id="4" name="Content Placeholder 3"/>
          <p:cNvPicPr>
            <a:picLocks noGrp="1"/>
          </p:cNvPicPr>
          <p:nvPr>
            <p:ph idx="1"/>
          </p:nvPr>
        </p:nvPicPr>
        <p:blipFill>
          <a:blip r:embed="rId2" cstate="print"/>
          <a:srcRect/>
          <a:stretch>
            <a:fillRect/>
          </a:stretch>
        </p:blipFill>
        <p:spPr bwMode="auto">
          <a:xfrm>
            <a:off x="457200" y="1729581"/>
            <a:ext cx="8229600" cy="42672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200" b="1" dirty="0" smtClean="0">
                <a:latin typeface="Times New Roman" pitchFamily="18" charset="0"/>
                <a:cs typeface="Times New Roman" pitchFamily="18" charset="0"/>
              </a:rPr>
              <a:t>INTRODUCTION </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914400"/>
            <a:ext cx="8229600" cy="5211763"/>
          </a:xfrm>
        </p:spPr>
        <p:txBody>
          <a:bodyPr>
            <a:noAutofit/>
          </a:bodyPr>
          <a:lstStyle/>
          <a:p>
            <a:pPr algn="just">
              <a:lnSpc>
                <a:spcPct val="150000"/>
              </a:lnSpc>
            </a:pPr>
            <a:r>
              <a:rPr lang="en-US" sz="1600" dirty="0">
                <a:latin typeface="Times New Roman" pitchFamily="18" charset="0"/>
                <a:cs typeface="Times New Roman" pitchFamily="18" charset="0"/>
              </a:rPr>
              <a:t>Today’s healthcare industries are moving from volume-based business into value-based business, which requires an overwork from doctors and nurses to be more productive and efficient. </a:t>
            </a:r>
            <a:endParaRPr lang="en-US" sz="1600" dirty="0" smtClean="0">
              <a:latin typeface="Times New Roman" pitchFamily="18" charset="0"/>
              <a:cs typeface="Times New Roman" pitchFamily="18" charset="0"/>
            </a:endParaRPr>
          </a:p>
          <a:p>
            <a:pPr algn="just">
              <a:lnSpc>
                <a:spcPct val="150000"/>
              </a:lnSpc>
            </a:pPr>
            <a:r>
              <a:rPr lang="en-US" sz="1600" dirty="0" smtClean="0">
                <a:latin typeface="Times New Roman" pitchFamily="18" charset="0"/>
                <a:cs typeface="Times New Roman" pitchFamily="18" charset="0"/>
              </a:rPr>
              <a:t>This </a:t>
            </a:r>
            <a:r>
              <a:rPr lang="en-US" sz="1600" dirty="0">
                <a:latin typeface="Times New Roman" pitchFamily="18" charset="0"/>
                <a:cs typeface="Times New Roman" pitchFamily="18" charset="0"/>
              </a:rPr>
              <a:t>will improve healthcare practice, changing individual life style and driving them into longer life, prevent diseases, illnesses and infections</a:t>
            </a:r>
            <a:r>
              <a:rPr lang="en-US" sz="1600" dirty="0" smtClean="0">
                <a:latin typeface="Times New Roman" pitchFamily="18" charset="0"/>
                <a:cs typeface="Times New Roman" pitchFamily="18" charset="0"/>
              </a:rPr>
              <a:t>.</a:t>
            </a:r>
          </a:p>
          <a:p>
            <a:pPr algn="just">
              <a:lnSpc>
                <a:spcPct val="150000"/>
              </a:lnSpc>
            </a:pPr>
            <a:r>
              <a:rPr lang="en-US" sz="1600" dirty="0">
                <a:latin typeface="Times New Roman" pitchFamily="18" charset="0"/>
                <a:cs typeface="Times New Roman" pitchFamily="18" charset="0"/>
              </a:rPr>
              <a:t>This paper aims to proof that healthcare data analytics techniques are not efficient enough and suitable anymore these days in order to manage big data issue and improve healthcare data analytics due to the rapid growth and evolution of technology. </a:t>
            </a:r>
            <a:endParaRPr lang="en-US" sz="1600" dirty="0" smtClean="0">
              <a:latin typeface="Times New Roman" pitchFamily="18" charset="0"/>
              <a:cs typeface="Times New Roman" pitchFamily="18" charset="0"/>
            </a:endParaRPr>
          </a:p>
          <a:p>
            <a:pPr algn="just">
              <a:lnSpc>
                <a:spcPct val="150000"/>
              </a:lnSpc>
            </a:pPr>
            <a:r>
              <a:rPr lang="en-US" sz="1600" dirty="0" smtClean="0">
                <a:latin typeface="Times New Roman" pitchFamily="18" charset="0"/>
                <a:cs typeface="Times New Roman" pitchFamily="18" charset="0"/>
              </a:rPr>
              <a:t>Moreover</a:t>
            </a:r>
            <a:r>
              <a:rPr lang="en-US" sz="1600" dirty="0">
                <a:latin typeface="Times New Roman" pitchFamily="18" charset="0"/>
                <a:cs typeface="Times New Roman" pitchFamily="18" charset="0"/>
              </a:rPr>
              <a:t>, it’s also aims to promise professionals of a better quality of medical results, as well as reduce time needed to analyze healthcare data by keeping systems up to-date and sorting medical data in a logical structure along with accessing and retrieving patient’s historical data fast and smoothly. Stakeholder 2 Doctors and nurses.</a:t>
            </a:r>
          </a:p>
          <a:p>
            <a:pPr algn="just">
              <a:lnSpc>
                <a:spcPct val="150000"/>
              </a:lnSpc>
            </a:pPr>
            <a:endParaRPr lang="en-US" sz="1600" dirty="0">
              <a:latin typeface="Times New Roman" pitchFamily="18" charset="0"/>
              <a:cs typeface="Times New Roman" pitchFamily="18" charset="0"/>
            </a:endParaRPr>
          </a:p>
          <a:p>
            <a:pPr algn="just">
              <a:lnSpc>
                <a:spcPct val="150000"/>
              </a:lnSpc>
            </a:pPr>
            <a:endParaRPr lang="en-US" sz="1600"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itchFamily="18" charset="0"/>
                <a:cs typeface="Times New Roman" pitchFamily="18" charset="0"/>
              </a:rPr>
              <a:t>RESULTS</a:t>
            </a:r>
            <a:endParaRPr lang="en-US" sz="3200" b="1" dirty="0">
              <a:latin typeface="Times New Roman" pitchFamily="18" charset="0"/>
              <a:cs typeface="Times New Roman" pitchFamily="18" charset="0"/>
            </a:endParaRPr>
          </a:p>
        </p:txBody>
      </p:sp>
      <p:pic>
        <p:nvPicPr>
          <p:cNvPr id="4" name="Content Placeholder 3"/>
          <p:cNvPicPr>
            <a:picLocks noGrp="1"/>
          </p:cNvPicPr>
          <p:nvPr>
            <p:ph idx="1"/>
          </p:nvPr>
        </p:nvPicPr>
        <p:blipFill>
          <a:blip r:embed="rId2" cstate="print"/>
          <a:stretch>
            <a:fillRect/>
          </a:stretch>
        </p:blipFill>
        <p:spPr>
          <a:xfrm>
            <a:off x="457200" y="2316113"/>
            <a:ext cx="8229600" cy="3094137"/>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itchFamily="18" charset="0"/>
                <a:cs typeface="Times New Roman" pitchFamily="18" charset="0"/>
              </a:rPr>
              <a:t>ANALYTICAL RESULT </a:t>
            </a:r>
            <a:endParaRPr lang="en-US" sz="3200" b="1" dirty="0">
              <a:latin typeface="Times New Roman" pitchFamily="18" charset="0"/>
              <a:cs typeface="Times New Roman" pitchFamily="18" charset="0"/>
            </a:endParaRPr>
          </a:p>
        </p:txBody>
      </p:sp>
      <p:pic>
        <p:nvPicPr>
          <p:cNvPr id="4" name="Content Placeholder 3"/>
          <p:cNvPicPr>
            <a:picLocks noGrp="1"/>
          </p:cNvPicPr>
          <p:nvPr>
            <p:ph idx="1"/>
          </p:nvPr>
        </p:nvPicPr>
        <p:blipFill>
          <a:blip r:embed="rId2" cstate="print"/>
          <a:stretch>
            <a:fillRect/>
          </a:stretch>
        </p:blipFill>
        <p:spPr>
          <a:xfrm>
            <a:off x="457200" y="2070275"/>
            <a:ext cx="8229600" cy="3585812"/>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latin typeface="Times New Roman" pitchFamily="18" charset="0"/>
                <a:cs typeface="Times New Roman" pitchFamily="18" charset="0"/>
              </a:rPr>
              <a:t> </a:t>
            </a:r>
            <a:br>
              <a:rPr lang="en-US" sz="3200" b="1" dirty="0" smtClean="0">
                <a:latin typeface="Times New Roman" pitchFamily="18" charset="0"/>
                <a:cs typeface="Times New Roman" pitchFamily="18" charset="0"/>
              </a:rPr>
            </a:br>
            <a:r>
              <a:rPr lang="en-US" sz="3200" b="1" dirty="0" smtClean="0">
                <a:latin typeface="Times New Roman" pitchFamily="18" charset="0"/>
                <a:cs typeface="Times New Roman" pitchFamily="18" charset="0"/>
              </a:rPr>
              <a:t>PATIENT ANALYTICAL RESULTS VIEW </a:t>
            </a:r>
            <a:br>
              <a:rPr lang="en-US" sz="3200" b="1" dirty="0" smtClean="0">
                <a:latin typeface="Times New Roman" pitchFamily="18" charset="0"/>
                <a:cs typeface="Times New Roman" pitchFamily="18" charset="0"/>
              </a:rPr>
            </a:br>
            <a:endParaRPr lang="en-US" sz="3200" b="1" dirty="0">
              <a:latin typeface="Times New Roman" pitchFamily="18" charset="0"/>
              <a:cs typeface="Times New Roman" pitchFamily="18" charset="0"/>
            </a:endParaRPr>
          </a:p>
        </p:txBody>
      </p:sp>
      <p:pic>
        <p:nvPicPr>
          <p:cNvPr id="4" name="Content Placeholder 3"/>
          <p:cNvPicPr>
            <a:picLocks noGrp="1"/>
          </p:cNvPicPr>
          <p:nvPr>
            <p:ph idx="1"/>
          </p:nvPr>
        </p:nvPicPr>
        <p:blipFill>
          <a:blip r:embed="rId2" cstate="print"/>
          <a:stretch>
            <a:fillRect/>
          </a:stretch>
        </p:blipFill>
        <p:spPr>
          <a:xfrm>
            <a:off x="457200" y="1922314"/>
            <a:ext cx="8229600" cy="388173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itchFamily="18" charset="0"/>
                <a:cs typeface="Times New Roman" pitchFamily="18" charset="0"/>
              </a:rPr>
              <a:t>CONCLUSION</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algn="just">
              <a:lnSpc>
                <a:spcPct val="150000"/>
              </a:lnSpc>
            </a:pPr>
            <a:r>
              <a:rPr lang="en-US" sz="2000" dirty="0">
                <a:latin typeface="Times New Roman" pitchFamily="18" charset="0"/>
                <a:cs typeface="Times New Roman" pitchFamily="18" charset="0"/>
              </a:rPr>
              <a:t>A COVID-19 Analytics Agenda HDMS recognized the opportunity to leverage our clinical and analytic experts to offer content to support companies that extend even beyond our own client base. </a:t>
            </a:r>
            <a:endParaRPr lang="en-US" sz="2000" dirty="0" smtClean="0">
              <a:latin typeface="Times New Roman" pitchFamily="18" charset="0"/>
              <a:cs typeface="Times New Roman" pitchFamily="18" charset="0"/>
            </a:endParaRPr>
          </a:p>
          <a:p>
            <a:pPr algn="just">
              <a:lnSpc>
                <a:spcPct val="150000"/>
              </a:lnSpc>
            </a:pPr>
            <a:r>
              <a:rPr lang="en-US" sz="2000" dirty="0" smtClean="0">
                <a:latin typeface="Times New Roman" pitchFamily="18" charset="0"/>
                <a:cs typeface="Times New Roman" pitchFamily="18" charset="0"/>
              </a:rPr>
              <a:t>We </a:t>
            </a:r>
            <a:r>
              <a:rPr lang="en-US" sz="2000" dirty="0">
                <a:latin typeface="Times New Roman" pitchFamily="18" charset="0"/>
                <a:cs typeface="Times New Roman" pitchFamily="18" charset="0"/>
              </a:rPr>
              <a:t>created an Analytics Agenda and shared supporting resources to best leverage health analytics to support your organization A massive amount of data in various forms needs to be handled for any healthcare application and data type, data size and other features are significant in data handling. With the growth of big data in biomedical and healthcare communities, accurate analysis of medical data has the benefits of early disease detection, improved patient care, and effective community services.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itchFamily="18" charset="0"/>
                <a:cs typeface="Times New Roman" pitchFamily="18" charset="0"/>
              </a:rPr>
              <a:t>ADVANTAGES AND DISADVANTAGE </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lvl="0" algn="just">
              <a:lnSpc>
                <a:spcPct val="150000"/>
              </a:lnSpc>
            </a:pPr>
            <a:r>
              <a:rPr lang="en-US" sz="2000" dirty="0" smtClean="0">
                <a:latin typeface="Times New Roman" pitchFamily="18" charset="0"/>
                <a:cs typeface="Times New Roman" pitchFamily="18" charset="0"/>
              </a:rPr>
              <a:t>Its </a:t>
            </a:r>
            <a:r>
              <a:rPr lang="en-US" sz="2000" dirty="0">
                <a:latin typeface="Times New Roman" pitchFamily="18" charset="0"/>
                <a:cs typeface="Times New Roman" pitchFamily="18" charset="0"/>
              </a:rPr>
              <a:t>Can Provide The Facility Of Covid Patient Details </a:t>
            </a:r>
          </a:p>
          <a:p>
            <a:pPr lvl="0" algn="just">
              <a:lnSpc>
                <a:spcPct val="150000"/>
              </a:lnSpc>
            </a:pPr>
            <a:r>
              <a:rPr lang="en-US" sz="2000" dirty="0">
                <a:latin typeface="Times New Roman" pitchFamily="18" charset="0"/>
                <a:cs typeface="Times New Roman" pitchFamily="18" charset="0"/>
              </a:rPr>
              <a:t>Organization-Wide Assessment Of Current Conditions </a:t>
            </a:r>
          </a:p>
          <a:p>
            <a:pPr lvl="0" algn="just">
              <a:lnSpc>
                <a:spcPct val="150000"/>
              </a:lnSpc>
            </a:pPr>
            <a:r>
              <a:rPr lang="en-US" sz="2000" dirty="0">
                <a:latin typeface="Times New Roman" pitchFamily="18" charset="0"/>
                <a:cs typeface="Times New Roman" pitchFamily="18" charset="0"/>
              </a:rPr>
              <a:t>We Can Provide The Analytical Results </a:t>
            </a:r>
          </a:p>
          <a:p>
            <a:pPr lvl="0" algn="just">
              <a:lnSpc>
                <a:spcPct val="150000"/>
              </a:lnSpc>
            </a:pPr>
            <a:r>
              <a:rPr lang="en-US" sz="2000" dirty="0">
                <a:latin typeface="Times New Roman" pitchFamily="18" charset="0"/>
                <a:cs typeface="Times New Roman" pitchFamily="18" charset="0"/>
              </a:rPr>
              <a:t>Its Only Analytical Result </a:t>
            </a:r>
          </a:p>
          <a:p>
            <a:pPr lvl="0" algn="just">
              <a:lnSpc>
                <a:spcPct val="150000"/>
              </a:lnSpc>
            </a:pPr>
            <a:r>
              <a:rPr lang="en-US" sz="2000" dirty="0">
                <a:latin typeface="Times New Roman" pitchFamily="18" charset="0"/>
                <a:cs typeface="Times New Roman" pitchFamily="18" charset="0"/>
              </a:rPr>
              <a:t>Its not user friendly </a:t>
            </a:r>
          </a:p>
          <a:p>
            <a:pPr algn="just">
              <a:lnSpc>
                <a:spcPct val="150000"/>
              </a:lnSpc>
            </a:pPr>
            <a:endParaRPr lang="en-US" sz="2000" dirty="0">
              <a:latin typeface="Times New Roman" pitchFamily="18" charset="0"/>
              <a:cs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Autofit/>
          </a:bodyPr>
          <a:lstStyle/>
          <a:p>
            <a:r>
              <a:rPr lang="en-US" sz="3200" b="1" dirty="0" smtClean="0">
                <a:latin typeface="Times New Roman" pitchFamily="18" charset="0"/>
                <a:cs typeface="Times New Roman" pitchFamily="18" charset="0"/>
              </a:rPr>
              <a:t>REFERENCES</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990600"/>
            <a:ext cx="8229600" cy="5135563"/>
          </a:xfrm>
        </p:spPr>
        <p:txBody>
          <a:bodyPr>
            <a:noAutofit/>
          </a:bodyPr>
          <a:lstStyle/>
          <a:p>
            <a:pPr lvl="0" algn="just">
              <a:lnSpc>
                <a:spcPct val="150000"/>
              </a:lnSpc>
            </a:pPr>
            <a:r>
              <a:rPr lang="en-US" sz="1500" dirty="0" smtClean="0">
                <a:latin typeface="Times New Roman" pitchFamily="18" charset="0"/>
                <a:cs typeface="Times New Roman" pitchFamily="18" charset="0"/>
              </a:rPr>
              <a:t>Abbott</a:t>
            </a:r>
            <a:r>
              <a:rPr lang="en-US" sz="1500" dirty="0">
                <a:latin typeface="Times New Roman" pitchFamily="18" charset="0"/>
                <a:cs typeface="Times New Roman" pitchFamily="18" charset="0"/>
              </a:rPr>
              <a:t>, PA &amp; </a:t>
            </a:r>
            <a:r>
              <a:rPr lang="en-US" sz="1500" dirty="0" err="1">
                <a:latin typeface="Times New Roman" pitchFamily="18" charset="0"/>
                <a:cs typeface="Times New Roman" pitchFamily="18" charset="0"/>
              </a:rPr>
              <a:t>Coenen</a:t>
            </a:r>
            <a:r>
              <a:rPr lang="en-US" sz="1500" dirty="0">
                <a:latin typeface="Times New Roman" pitchFamily="18" charset="0"/>
                <a:cs typeface="Times New Roman" pitchFamily="18" charset="0"/>
              </a:rPr>
              <a:t>, A 2008, 'Globalization and advances in information and communication technologies: The impact on nursing and health', Nursing Outlook, vol. 56, no. 5, pp 238- 246. </a:t>
            </a:r>
          </a:p>
          <a:p>
            <a:pPr lvl="0" algn="just">
              <a:lnSpc>
                <a:spcPct val="150000"/>
              </a:lnSpc>
            </a:pPr>
            <a:r>
              <a:rPr lang="en-US" sz="1500" dirty="0">
                <a:latin typeface="Times New Roman" pitchFamily="18" charset="0"/>
                <a:cs typeface="Times New Roman" pitchFamily="18" charset="0"/>
              </a:rPr>
              <a:t>Al-</a:t>
            </a:r>
            <a:r>
              <a:rPr lang="en-US" sz="1500" dirty="0" err="1">
                <a:latin typeface="Times New Roman" pitchFamily="18" charset="0"/>
                <a:cs typeface="Times New Roman" pitchFamily="18" charset="0"/>
              </a:rPr>
              <a:t>Azzawi</a:t>
            </a:r>
            <a:r>
              <a:rPr lang="en-US" sz="1500" dirty="0">
                <a:latin typeface="Times New Roman" pitchFamily="18" charset="0"/>
                <a:cs typeface="Times New Roman" pitchFamily="18" charset="0"/>
              </a:rPr>
              <a:t>, H. 2014. “</a:t>
            </a:r>
            <a:r>
              <a:rPr lang="en-US" sz="1500" dirty="0" err="1">
                <a:latin typeface="Times New Roman" pitchFamily="18" charset="0"/>
                <a:cs typeface="Times New Roman" pitchFamily="18" charset="0"/>
              </a:rPr>
              <a:t>Caradigm</a:t>
            </a:r>
            <a:r>
              <a:rPr lang="en-US" sz="1500" dirty="0">
                <a:latin typeface="Times New Roman" pitchFamily="18" charset="0"/>
                <a:cs typeface="Times New Roman" pitchFamily="18" charset="0"/>
              </a:rPr>
              <a:t> healthcare analytics.” http://www.caradigm.com/media/68911/CaradigmWP-Healthcare-Analytics-Jan-2014-US-EN.PDF Retrieved 09 August, 2015. </a:t>
            </a:r>
          </a:p>
          <a:p>
            <a:pPr lvl="0" algn="just">
              <a:lnSpc>
                <a:spcPct val="150000"/>
              </a:lnSpc>
            </a:pPr>
            <a:r>
              <a:rPr lang="en-US" sz="1500" dirty="0" err="1">
                <a:latin typeface="Times New Roman" pitchFamily="18" charset="0"/>
                <a:cs typeface="Times New Roman" pitchFamily="18" charset="0"/>
              </a:rPr>
              <a:t>Bakshi</a:t>
            </a:r>
            <a:r>
              <a:rPr lang="en-US" sz="1500" dirty="0">
                <a:latin typeface="Times New Roman" pitchFamily="18" charset="0"/>
                <a:cs typeface="Times New Roman" pitchFamily="18" charset="0"/>
              </a:rPr>
              <a:t>, K. 2014, ‘Considerations for big data: architecture and approaches’, Aerospace conference, IEEE, pp. 1-7. </a:t>
            </a:r>
          </a:p>
          <a:p>
            <a:pPr lvl="0" algn="just">
              <a:lnSpc>
                <a:spcPct val="150000"/>
              </a:lnSpc>
            </a:pPr>
            <a:r>
              <a:rPr lang="en-US" sz="1500" dirty="0">
                <a:latin typeface="Times New Roman" pitchFamily="18" charset="0"/>
                <a:cs typeface="Times New Roman" pitchFamily="18" charset="0"/>
              </a:rPr>
              <a:t>Bertsimas, D; </a:t>
            </a:r>
            <a:r>
              <a:rPr lang="en-US" sz="1500" dirty="0" err="1">
                <a:latin typeface="Times New Roman" pitchFamily="18" charset="0"/>
                <a:cs typeface="Times New Roman" pitchFamily="18" charset="0"/>
              </a:rPr>
              <a:t>Bjarnadóttir</a:t>
            </a:r>
            <a:r>
              <a:rPr lang="en-US" sz="1500" dirty="0">
                <a:latin typeface="Times New Roman" pitchFamily="18" charset="0"/>
                <a:cs typeface="Times New Roman" pitchFamily="18" charset="0"/>
              </a:rPr>
              <a:t>, M; </a:t>
            </a:r>
            <a:r>
              <a:rPr lang="en-US" sz="1500" dirty="0" err="1">
                <a:latin typeface="Times New Roman" pitchFamily="18" charset="0"/>
                <a:cs typeface="Times New Roman" pitchFamily="18" charset="0"/>
              </a:rPr>
              <a:t>Kryder</a:t>
            </a:r>
            <a:r>
              <a:rPr lang="en-US" sz="1500" dirty="0">
                <a:latin typeface="Times New Roman" pitchFamily="18" charset="0"/>
                <a:cs typeface="Times New Roman" pitchFamily="18" charset="0"/>
              </a:rPr>
              <a:t>, J; Pandey, R; </a:t>
            </a:r>
            <a:r>
              <a:rPr lang="en-US" sz="1500" dirty="0" err="1">
                <a:latin typeface="Times New Roman" pitchFamily="18" charset="0"/>
                <a:cs typeface="Times New Roman" pitchFamily="18" charset="0"/>
              </a:rPr>
              <a:t>Vempala</a:t>
            </a:r>
            <a:r>
              <a:rPr lang="en-US" sz="1500" dirty="0">
                <a:latin typeface="Times New Roman" pitchFamily="18" charset="0"/>
                <a:cs typeface="Times New Roman" pitchFamily="18" charset="0"/>
              </a:rPr>
              <a:t>, S; Wang, G. (2008), ‘Algorithmic prediction of health-care costs’, Operations Research, vol. 56, no. 6, pp. 1382-1557. </a:t>
            </a:r>
          </a:p>
          <a:p>
            <a:pPr lvl="0" algn="just">
              <a:lnSpc>
                <a:spcPct val="150000"/>
              </a:lnSpc>
            </a:pPr>
            <a:r>
              <a:rPr lang="en-US" sz="1500" dirty="0">
                <a:latin typeface="Times New Roman" pitchFamily="18" charset="0"/>
                <a:cs typeface="Times New Roman" pitchFamily="18" charset="0"/>
              </a:rPr>
              <a:t>Beyer, K., </a:t>
            </a:r>
            <a:r>
              <a:rPr lang="en-US" sz="1500" dirty="0" err="1">
                <a:latin typeface="Times New Roman" pitchFamily="18" charset="0"/>
                <a:cs typeface="Times New Roman" pitchFamily="18" charset="0"/>
              </a:rPr>
              <a:t>Ercegovac</a:t>
            </a:r>
            <a:r>
              <a:rPr lang="en-US" sz="1500" dirty="0">
                <a:latin typeface="Times New Roman" pitchFamily="18" charset="0"/>
                <a:cs typeface="Times New Roman" pitchFamily="18" charset="0"/>
              </a:rPr>
              <a:t>, V., </a:t>
            </a:r>
            <a:r>
              <a:rPr lang="en-US" sz="1500" dirty="0" err="1">
                <a:latin typeface="Times New Roman" pitchFamily="18" charset="0"/>
                <a:cs typeface="Times New Roman" pitchFamily="18" charset="0"/>
              </a:rPr>
              <a:t>Gemulla</a:t>
            </a:r>
            <a:r>
              <a:rPr lang="en-US" sz="1500" dirty="0">
                <a:latin typeface="Times New Roman" pitchFamily="18" charset="0"/>
                <a:cs typeface="Times New Roman" pitchFamily="18" charset="0"/>
              </a:rPr>
              <a:t>, R., </a:t>
            </a:r>
            <a:r>
              <a:rPr lang="en-US" sz="1500" dirty="0" err="1">
                <a:latin typeface="Times New Roman" pitchFamily="18" charset="0"/>
                <a:cs typeface="Times New Roman" pitchFamily="18" charset="0"/>
              </a:rPr>
              <a:t>Balmin</a:t>
            </a:r>
            <a:r>
              <a:rPr lang="en-US" sz="1500" dirty="0">
                <a:latin typeface="Times New Roman" pitchFamily="18" charset="0"/>
                <a:cs typeface="Times New Roman" pitchFamily="18" charset="0"/>
              </a:rPr>
              <a:t>, A., </a:t>
            </a:r>
            <a:r>
              <a:rPr lang="en-US" sz="1500" dirty="0" err="1">
                <a:latin typeface="Times New Roman" pitchFamily="18" charset="0"/>
                <a:cs typeface="Times New Roman" pitchFamily="18" charset="0"/>
              </a:rPr>
              <a:t>Eltabakh</a:t>
            </a:r>
            <a:r>
              <a:rPr lang="en-US" sz="1500" dirty="0">
                <a:latin typeface="Times New Roman" pitchFamily="18" charset="0"/>
                <a:cs typeface="Times New Roman" pitchFamily="18" charset="0"/>
              </a:rPr>
              <a:t>, M., </a:t>
            </a:r>
            <a:r>
              <a:rPr lang="en-US" sz="1500" dirty="0" err="1">
                <a:latin typeface="Times New Roman" pitchFamily="18" charset="0"/>
                <a:cs typeface="Times New Roman" pitchFamily="18" charset="0"/>
              </a:rPr>
              <a:t>Ozcan</a:t>
            </a:r>
            <a:r>
              <a:rPr lang="en-US" sz="1500" dirty="0">
                <a:latin typeface="Times New Roman" pitchFamily="18" charset="0"/>
                <a:cs typeface="Times New Roman" pitchFamily="18" charset="0"/>
              </a:rPr>
              <a:t>, F. and </a:t>
            </a:r>
            <a:r>
              <a:rPr lang="en-US" sz="1500" dirty="0" err="1">
                <a:latin typeface="Times New Roman" pitchFamily="18" charset="0"/>
                <a:cs typeface="Times New Roman" pitchFamily="18" charset="0"/>
              </a:rPr>
              <a:t>Shekita</a:t>
            </a:r>
            <a:r>
              <a:rPr lang="en-US" sz="1500" dirty="0">
                <a:latin typeface="Times New Roman" pitchFamily="18" charset="0"/>
                <a:cs typeface="Times New Roman" pitchFamily="18" charset="0"/>
              </a:rPr>
              <a:t>, E. 2011. “</a:t>
            </a:r>
            <a:r>
              <a:rPr lang="en-US" sz="1500" dirty="0" err="1">
                <a:latin typeface="Times New Roman" pitchFamily="18" charset="0"/>
                <a:cs typeface="Times New Roman" pitchFamily="18" charset="0"/>
              </a:rPr>
              <a:t>Jaql</a:t>
            </a:r>
            <a:r>
              <a:rPr lang="en-US" sz="1500" dirty="0">
                <a:latin typeface="Times New Roman" pitchFamily="18" charset="0"/>
                <a:cs typeface="Times New Roman" pitchFamily="18" charset="0"/>
              </a:rPr>
              <a:t>: A Scripting Language for Large Scale Semi-Structured Data Analysis.” http://web.cs.wpi.edu/~meltabakh/Publications/Jaql-PVLDB2011.pdf Retrieved 09 August, 2015.</a:t>
            </a:r>
          </a:p>
          <a:p>
            <a:pPr algn="just">
              <a:lnSpc>
                <a:spcPct val="150000"/>
              </a:lnSpc>
            </a:pPr>
            <a:endParaRPr lang="en-US" sz="15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itchFamily="18" charset="0"/>
                <a:cs typeface="Times New Roman" pitchFamily="18" charset="0"/>
              </a:rPr>
              <a:t>PURPOSE</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lnSpc>
                <a:spcPct val="150000"/>
              </a:lnSpc>
            </a:pPr>
            <a:r>
              <a:rPr lang="en-US" sz="2000" dirty="0" smtClean="0">
                <a:latin typeface="Times New Roman" pitchFamily="18" charset="0"/>
                <a:cs typeface="Times New Roman" pitchFamily="18" charset="0"/>
              </a:rPr>
              <a:t>Data </a:t>
            </a:r>
            <a:r>
              <a:rPr lang="en-US" sz="2000" dirty="0">
                <a:latin typeface="Times New Roman" pitchFamily="18" charset="0"/>
                <a:cs typeface="Times New Roman" pitchFamily="18" charset="0"/>
              </a:rPr>
              <a:t>analytics in health care is vital. It helps health care organizations to evaluate and develop practitioners, detect anomalies in scans and predict outbreaks in illness, per the Harvard Business School. </a:t>
            </a:r>
            <a:endParaRPr lang="en-US" sz="2000" dirty="0" smtClean="0">
              <a:latin typeface="Times New Roman" pitchFamily="18" charset="0"/>
              <a:cs typeface="Times New Roman" pitchFamily="18" charset="0"/>
            </a:endParaRPr>
          </a:p>
          <a:p>
            <a:pPr algn="just">
              <a:lnSpc>
                <a:spcPct val="150000"/>
              </a:lnSpc>
            </a:pPr>
            <a:r>
              <a:rPr lang="en-US" sz="2000" dirty="0" smtClean="0">
                <a:latin typeface="Times New Roman" pitchFamily="18" charset="0"/>
                <a:cs typeface="Times New Roman" pitchFamily="18" charset="0"/>
              </a:rPr>
              <a:t>Data </a:t>
            </a:r>
            <a:r>
              <a:rPr lang="en-US" sz="2000" dirty="0">
                <a:latin typeface="Times New Roman" pitchFamily="18" charset="0"/>
                <a:cs typeface="Times New Roman" pitchFamily="18" charset="0"/>
              </a:rPr>
              <a:t>analytics can also lower costs for health care organizations and boost business intelligence.</a:t>
            </a:r>
          </a:p>
          <a:p>
            <a:pPr algn="just">
              <a:lnSpc>
                <a:spcPct val="150000"/>
              </a:lnSpc>
            </a:pPr>
            <a:endParaRPr lang="en-US" sz="20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200" b="1" dirty="0" smtClean="0">
                <a:latin typeface="Times New Roman" pitchFamily="18" charset="0"/>
                <a:cs typeface="Times New Roman" pitchFamily="18" charset="0"/>
              </a:rPr>
              <a:t>LITERATURE SURVEY</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990600"/>
            <a:ext cx="8229600" cy="5135563"/>
          </a:xfrm>
        </p:spPr>
        <p:txBody>
          <a:bodyPr>
            <a:normAutofit fontScale="85000" lnSpcReduction="10000"/>
          </a:bodyPr>
          <a:lstStyle/>
          <a:p>
            <a:pPr algn="just">
              <a:lnSpc>
                <a:spcPct val="150000"/>
              </a:lnSpc>
              <a:buNone/>
            </a:pPr>
            <a:r>
              <a:rPr lang="en-US" sz="2000" b="1" dirty="0" smtClean="0">
                <a:latin typeface="Times New Roman" pitchFamily="18" charset="0"/>
                <a:cs typeface="Times New Roman" pitchFamily="18" charset="0"/>
              </a:rPr>
              <a:t>	TITLE</a:t>
            </a:r>
            <a:r>
              <a:rPr lang="en-US" sz="2000" b="1" dirty="0">
                <a:latin typeface="Times New Roman" pitchFamily="18" charset="0"/>
                <a:cs typeface="Times New Roman" pitchFamily="18" charset="0"/>
              </a:rPr>
              <a:t>:</a:t>
            </a:r>
            <a:r>
              <a:rPr lang="en-US" sz="2000" dirty="0">
                <a:latin typeface="Times New Roman" pitchFamily="18" charset="0"/>
                <a:cs typeface="Times New Roman" pitchFamily="18" charset="0"/>
              </a:rPr>
              <a:t> Data-Driven Methods for Typical Treatment Pattern Mining </a:t>
            </a:r>
          </a:p>
          <a:p>
            <a:pPr algn="just">
              <a:lnSpc>
                <a:spcPct val="150000"/>
              </a:lnSpc>
              <a:buNone/>
            </a:pPr>
            <a:r>
              <a:rPr lang="en-US" sz="2000" b="1" dirty="0" smtClean="0">
                <a:latin typeface="Times New Roman" pitchFamily="18" charset="0"/>
                <a:cs typeface="Times New Roman" pitchFamily="18" charset="0"/>
              </a:rPr>
              <a:t>	DESCRIPTION</a:t>
            </a:r>
            <a:r>
              <a:rPr lang="en-US" sz="2000" b="1" dirty="0">
                <a:latin typeface="Times New Roman" pitchFamily="18" charset="0"/>
                <a:cs typeface="Times New Roman" pitchFamily="18" charset="0"/>
              </a:rPr>
              <a:t>:</a:t>
            </a:r>
            <a:r>
              <a:rPr lang="en-US" sz="2000" dirty="0">
                <a:latin typeface="Times New Roman" pitchFamily="18" charset="0"/>
                <a:cs typeface="Times New Roman" pitchFamily="18" charset="0"/>
              </a:rPr>
              <a:t> </a:t>
            </a:r>
          </a:p>
          <a:p>
            <a:pPr algn="just">
              <a:lnSpc>
                <a:spcPct val="150000"/>
              </a:lnSpc>
              <a:buNone/>
            </a:pPr>
            <a:r>
              <a:rPr lang="en-US" sz="2000" dirty="0" smtClean="0">
                <a:latin typeface="Times New Roman" pitchFamily="18" charset="0"/>
                <a:cs typeface="Times New Roman" pitchFamily="18" charset="0"/>
              </a:rPr>
              <a:t>		A </a:t>
            </a:r>
            <a:r>
              <a:rPr lang="en-US" sz="2000" dirty="0">
                <a:latin typeface="Times New Roman" pitchFamily="18" charset="0"/>
                <a:cs typeface="Times New Roman" pitchFamily="18" charset="0"/>
              </a:rPr>
              <a:t>huge volume of digitized clinical data is generated and accumulated rapidly since </a:t>
            </a:r>
            <a:r>
              <a:rPr lang="en-US" sz="2000" dirty="0" smtClean="0">
                <a:latin typeface="Times New Roman" pitchFamily="18" charset="0"/>
                <a:cs typeface="Times New Roman" pitchFamily="18" charset="0"/>
              </a:rPr>
              <a:t>the widespread </a:t>
            </a:r>
            <a:r>
              <a:rPr lang="en-US" sz="2000" dirty="0">
                <a:latin typeface="Times New Roman" pitchFamily="18" charset="0"/>
                <a:cs typeface="Times New Roman" pitchFamily="18" charset="0"/>
              </a:rPr>
              <a:t>adoption of Electronic Medical Records (EMRs). This paper discusses the research background - big data analytics in healthcare, the research framework of big data analytics in healthcare, analysis of medical process, and treatment pattern mining. Then the challenges for data-driven typical treatment pattern mining are highlighted, including similarity measure between treatment records, typical treatment pattern extraction, evaluation and recommendation, when considering medical information in EMRs. Furthermore, three categories of typical treatment patterns are mined from doctor order content, duration, and sequence view respectively, which can provide a data-driven guideline to achieve the “5R” goal for rational drug use and clinical pathways.</a:t>
            </a:r>
          </a:p>
          <a:p>
            <a:pPr algn="just">
              <a:lnSpc>
                <a:spcPct val="150000"/>
              </a:lnSpc>
            </a:pPr>
            <a:endParaRPr lang="en-US" sz="20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normAutofit fontScale="92500" lnSpcReduction="10000"/>
          </a:bodyPr>
          <a:lstStyle/>
          <a:p>
            <a:pPr algn="just">
              <a:lnSpc>
                <a:spcPct val="150000"/>
              </a:lnSpc>
              <a:buNone/>
            </a:pPr>
            <a:r>
              <a:rPr lang="en-US" sz="2000" b="1" dirty="0" smtClean="0">
                <a:latin typeface="Times New Roman" pitchFamily="18" charset="0"/>
                <a:cs typeface="Times New Roman" pitchFamily="18" charset="0"/>
              </a:rPr>
              <a:t>	TITLE</a:t>
            </a:r>
            <a:r>
              <a:rPr lang="en-US" sz="2000" b="1" dirty="0">
                <a:latin typeface="Times New Roman" pitchFamily="18" charset="0"/>
                <a:cs typeface="Times New Roman" pitchFamily="18" charset="0"/>
              </a:rPr>
              <a:t>:</a:t>
            </a:r>
            <a:r>
              <a:rPr lang="en-US" sz="2000" dirty="0">
                <a:latin typeface="Times New Roman" pitchFamily="18" charset="0"/>
                <a:cs typeface="Times New Roman" pitchFamily="18" charset="0"/>
              </a:rPr>
              <a:t> A Systematic Mapping Study </a:t>
            </a:r>
          </a:p>
          <a:p>
            <a:pPr algn="just">
              <a:lnSpc>
                <a:spcPct val="150000"/>
              </a:lnSpc>
              <a:buNone/>
            </a:pPr>
            <a:r>
              <a:rPr lang="en-US" sz="2000" b="1" dirty="0" smtClean="0">
                <a:latin typeface="Times New Roman" pitchFamily="18" charset="0"/>
                <a:cs typeface="Times New Roman" pitchFamily="18" charset="0"/>
              </a:rPr>
              <a:t>	DESCRIPTION</a:t>
            </a:r>
            <a:r>
              <a:rPr lang="en-US" sz="2000" b="1" dirty="0">
                <a:latin typeface="Times New Roman" pitchFamily="18" charset="0"/>
                <a:cs typeface="Times New Roman" pitchFamily="18" charset="0"/>
              </a:rPr>
              <a:t>:</a:t>
            </a:r>
            <a:endParaRPr lang="en-US" sz="2000" dirty="0">
              <a:latin typeface="Times New Roman" pitchFamily="18" charset="0"/>
              <a:cs typeface="Times New Roman" pitchFamily="18" charset="0"/>
            </a:endParaRPr>
          </a:p>
          <a:p>
            <a:pPr algn="just">
              <a:lnSpc>
                <a:spcPct val="150000"/>
              </a:lnSpc>
              <a:buNone/>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The current study performs a systematic literature review (SLR) to synthesise prior research on the applicability of big data analytics (BDA) in healthcare. The SLR examines the outcomes of 41 studies, and presents them in a comprehensive framework. The findings from this study suggest that applications of BDA in healthcare can be observed from five perspectives, namely, health awareness among the general public, interactions among stakeholders in the healthcare ecosystem, hospital management practices, treatment of specific medical conditions, and technology in healthcare service delivery. This SLR recommends actionable future research agendas for scholars and valuable implications for theory and practice.</a:t>
            </a:r>
          </a:p>
          <a:p>
            <a:pPr algn="just">
              <a:lnSpc>
                <a:spcPct val="150000"/>
              </a:lnSpc>
            </a:pPr>
            <a:endParaRPr lang="en-US" sz="20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lnSpcReduction="10000"/>
          </a:bodyPr>
          <a:lstStyle/>
          <a:p>
            <a:pPr algn="just">
              <a:lnSpc>
                <a:spcPct val="150000"/>
              </a:lnSpc>
              <a:buNone/>
            </a:pPr>
            <a:r>
              <a:rPr lang="en-US" sz="2000" b="1" dirty="0" smtClean="0">
                <a:latin typeface="Times New Roman" pitchFamily="18" charset="0"/>
                <a:cs typeface="Times New Roman" pitchFamily="18" charset="0"/>
              </a:rPr>
              <a:t>	TITLE</a:t>
            </a:r>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Exploring big data analytics in health care. </a:t>
            </a:r>
          </a:p>
          <a:p>
            <a:pPr algn="just">
              <a:lnSpc>
                <a:spcPct val="150000"/>
              </a:lnSpc>
              <a:buNone/>
            </a:pPr>
            <a:r>
              <a:rPr lang="en-US" sz="2000" b="1" dirty="0" smtClean="0">
                <a:latin typeface="Times New Roman" pitchFamily="18" charset="0"/>
                <a:cs typeface="Times New Roman" pitchFamily="18" charset="0"/>
              </a:rPr>
              <a:t>	DESCRIPTION</a:t>
            </a:r>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 </a:t>
            </a:r>
          </a:p>
          <a:p>
            <a:pPr algn="just">
              <a:lnSpc>
                <a:spcPct val="150000"/>
              </a:lnSpc>
              <a:buNone/>
            </a:pPr>
            <a:r>
              <a:rPr lang="en-US" sz="2000" dirty="0" smtClean="0">
                <a:latin typeface="Times New Roman" pitchFamily="18" charset="0"/>
                <a:cs typeface="Times New Roman" pitchFamily="18" charset="0"/>
              </a:rPr>
              <a:t>		Cost </a:t>
            </a:r>
            <a:r>
              <a:rPr lang="en-US" sz="2000" dirty="0">
                <a:latin typeface="Times New Roman" pitchFamily="18" charset="0"/>
                <a:cs typeface="Times New Roman" pitchFamily="18" charset="0"/>
              </a:rPr>
              <a:t>optimization is one of the major issues in health care as it has become very difficult in fetching patient’s information across huge data bases. Here, various data mining techniques such as SVM, Decision Trees etc. have been discussed in order to address various healthcare issues. Later on Big Data Analytics tools were addressed on top of data mining techniques in health care sector, as the health care industry is one of the leading sectors where huge revenue will be generated across globe as the numbers of patients are increasing drastically with the population. In future Machine learning with Big Data has lot of scope in healthcare as so many new diseases are coming into lie light across the world.</a:t>
            </a:r>
          </a:p>
          <a:p>
            <a:pPr algn="just">
              <a:lnSpc>
                <a:spcPct val="150000"/>
              </a:lnSpc>
            </a:pPr>
            <a:endParaRPr lang="en-US" sz="20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lnSpc>
                <a:spcPct val="150000"/>
              </a:lnSpc>
              <a:buNone/>
            </a:pPr>
            <a:r>
              <a:rPr lang="en-US" sz="2000" b="1" dirty="0" smtClean="0">
                <a:latin typeface="Times New Roman" pitchFamily="18" charset="0"/>
                <a:cs typeface="Times New Roman" pitchFamily="18" charset="0"/>
              </a:rPr>
              <a:t>	TITLE</a:t>
            </a:r>
            <a:r>
              <a:rPr lang="en-US" sz="2000" b="1" dirty="0">
                <a:latin typeface="Times New Roman" pitchFamily="18" charset="0"/>
                <a:cs typeface="Times New Roman" pitchFamily="18" charset="0"/>
              </a:rPr>
              <a:t>:</a:t>
            </a:r>
            <a:r>
              <a:rPr lang="en-US" sz="2000" dirty="0">
                <a:latin typeface="Times New Roman" pitchFamily="18" charset="0"/>
                <a:cs typeface="Times New Roman" pitchFamily="18" charset="0"/>
              </a:rPr>
              <a:t> Big Data Analytics Framework for Opinion Mining of Patient Health Care Experience </a:t>
            </a:r>
          </a:p>
          <a:p>
            <a:pPr algn="just">
              <a:lnSpc>
                <a:spcPct val="150000"/>
              </a:lnSpc>
              <a:buNone/>
            </a:pPr>
            <a:r>
              <a:rPr lang="en-US" sz="2000" b="1" dirty="0" smtClean="0">
                <a:latin typeface="Times New Roman" pitchFamily="18" charset="0"/>
                <a:cs typeface="Times New Roman" pitchFamily="18" charset="0"/>
              </a:rPr>
              <a:t>	DESCRIPTION</a:t>
            </a:r>
            <a:r>
              <a:rPr lang="en-US" sz="2000" b="1" dirty="0">
                <a:latin typeface="Times New Roman" pitchFamily="18" charset="0"/>
                <a:cs typeface="Times New Roman" pitchFamily="18" charset="0"/>
              </a:rPr>
              <a:t>:</a:t>
            </a:r>
            <a:r>
              <a:rPr lang="en-US" sz="2000" dirty="0">
                <a:latin typeface="Times New Roman" pitchFamily="18" charset="0"/>
                <a:cs typeface="Times New Roman" pitchFamily="18" charset="0"/>
              </a:rPr>
              <a:t> </a:t>
            </a:r>
          </a:p>
          <a:p>
            <a:pPr algn="just">
              <a:lnSpc>
                <a:spcPct val="150000"/>
              </a:lnSpc>
              <a:buNone/>
            </a:pPr>
            <a:r>
              <a:rPr lang="en-US" sz="2000" dirty="0" smtClean="0">
                <a:latin typeface="Times New Roman" pitchFamily="18" charset="0"/>
                <a:cs typeface="Times New Roman" pitchFamily="18" charset="0"/>
              </a:rPr>
              <a:t>	Preciously </a:t>
            </a:r>
            <a:r>
              <a:rPr lang="en-US" sz="2000" dirty="0">
                <a:latin typeface="Times New Roman" pitchFamily="18" charset="0"/>
                <a:cs typeface="Times New Roman" pitchFamily="18" charset="0"/>
              </a:rPr>
              <a:t>administration might be able to acknowledge the crucial decision-making process where the new investigations would be accounted for different research avenues.</a:t>
            </a:r>
          </a:p>
          <a:p>
            <a:pPr algn="just">
              <a:lnSpc>
                <a:spcPct val="150000"/>
              </a:lnSpc>
            </a:pPr>
            <a:endParaRPr lang="en-US" sz="20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lnSpc>
                <a:spcPct val="150000"/>
              </a:lnSpc>
              <a:buNone/>
            </a:pPr>
            <a:r>
              <a:rPr lang="en-US" sz="2000" b="1" dirty="0" smtClean="0">
                <a:latin typeface="Times New Roman" pitchFamily="18" charset="0"/>
                <a:cs typeface="Times New Roman" pitchFamily="18" charset="0"/>
              </a:rPr>
              <a:t>	TITLE</a:t>
            </a:r>
            <a:r>
              <a:rPr lang="en-US" sz="2000" b="1" dirty="0">
                <a:latin typeface="Times New Roman" pitchFamily="18" charset="0"/>
                <a:cs typeface="Times New Roman" pitchFamily="18" charset="0"/>
              </a:rPr>
              <a:t>: A systematic review of health care big data. </a:t>
            </a:r>
            <a:endParaRPr lang="en-US" sz="2000" dirty="0">
              <a:latin typeface="Times New Roman" pitchFamily="18" charset="0"/>
              <a:cs typeface="Times New Roman" pitchFamily="18" charset="0"/>
            </a:endParaRPr>
          </a:p>
          <a:p>
            <a:pPr algn="just">
              <a:lnSpc>
                <a:spcPct val="150000"/>
              </a:lnSpc>
              <a:buNone/>
            </a:pPr>
            <a:r>
              <a:rPr lang="en-US" sz="2000" b="1" dirty="0" smtClean="0">
                <a:latin typeface="Times New Roman" pitchFamily="18" charset="0"/>
                <a:cs typeface="Times New Roman" pitchFamily="18" charset="0"/>
              </a:rPr>
              <a:t>	DESCRIPTION</a:t>
            </a:r>
            <a:r>
              <a:rPr lang="en-US" sz="2000" b="1" dirty="0">
                <a:latin typeface="Times New Roman" pitchFamily="18" charset="0"/>
                <a:cs typeface="Times New Roman" pitchFamily="18" charset="0"/>
              </a:rPr>
              <a:t>: </a:t>
            </a:r>
            <a:endParaRPr lang="en-US" sz="2000" dirty="0">
              <a:latin typeface="Times New Roman" pitchFamily="18" charset="0"/>
              <a:cs typeface="Times New Roman" pitchFamily="18" charset="0"/>
            </a:endParaRPr>
          </a:p>
          <a:p>
            <a:pPr algn="just">
              <a:lnSpc>
                <a:spcPct val="150000"/>
              </a:lnSpc>
              <a:buNone/>
            </a:pPr>
            <a:r>
              <a:rPr lang="en-US" sz="2000" dirty="0" smtClean="0">
                <a:latin typeface="Times New Roman" pitchFamily="18" charset="0"/>
                <a:cs typeface="Times New Roman" pitchFamily="18" charset="0"/>
              </a:rPr>
              <a:t>	Analyzing </a:t>
            </a:r>
            <a:r>
              <a:rPr lang="en-US" sz="2000" dirty="0">
                <a:latin typeface="Times New Roman" pitchFamily="18" charset="0"/>
                <a:cs typeface="Times New Roman" pitchFamily="18" charset="0"/>
              </a:rPr>
              <a:t>different perspectives about the concept of big data in healthcare Exploring the origins of healthcare big data Identifying tools and techniques for healthcare big data Analytics.</a:t>
            </a:r>
          </a:p>
          <a:p>
            <a:pPr algn="just">
              <a:lnSpc>
                <a:spcPct val="150000"/>
              </a:lnSpc>
            </a:pPr>
            <a:endParaRPr lang="en-US" sz="20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sz="3200" b="1" dirty="0">
                <a:latin typeface="Times New Roman" pitchFamily="18" charset="0"/>
                <a:cs typeface="Times New Roman" pitchFamily="18" charset="0"/>
              </a:rPr>
              <a:t>PROBLEM STATEMENT DEFINITION</a:t>
            </a:r>
            <a:endParaRPr lang="en-US" sz="3200" dirty="0">
              <a:latin typeface="Times New Roman" pitchFamily="18" charset="0"/>
              <a:cs typeface="Times New Roman" pitchFamily="18" charset="0"/>
            </a:endParaRPr>
          </a:p>
        </p:txBody>
      </p:sp>
      <p:pic>
        <p:nvPicPr>
          <p:cNvPr id="4" name="Content Placeholder 3"/>
          <p:cNvPicPr>
            <a:picLocks noGrp="1"/>
          </p:cNvPicPr>
          <p:nvPr>
            <p:ph idx="1"/>
          </p:nvPr>
        </p:nvPicPr>
        <p:blipFill>
          <a:blip r:embed="rId2" cstate="print"/>
          <a:stretch>
            <a:fillRect/>
          </a:stretch>
        </p:blipFill>
        <p:spPr>
          <a:xfrm>
            <a:off x="762000" y="1295400"/>
            <a:ext cx="7162800" cy="2209800"/>
          </a:xfrm>
          <a:prstGeom prst="rect">
            <a:avLst/>
          </a:prstGeom>
        </p:spPr>
      </p:pic>
      <p:pic>
        <p:nvPicPr>
          <p:cNvPr id="5" name="Picture 4"/>
          <p:cNvPicPr/>
          <p:nvPr/>
        </p:nvPicPr>
        <p:blipFill rotWithShape="1">
          <a:blip r:embed="rId3" cstate="print"/>
          <a:srcRect t="17072" r="-961" b="15854"/>
          <a:stretch/>
        </p:blipFill>
        <p:spPr bwMode="auto">
          <a:xfrm>
            <a:off x="762000" y="3886200"/>
            <a:ext cx="6553200" cy="1752600"/>
          </a:xfrm>
          <a:prstGeom prst="rect">
            <a:avLst/>
          </a:prstGeom>
          <a:ln>
            <a:noFill/>
          </a:ln>
          <a:extLst>
            <a:ext uri="{53640926-AAD7-44D8-BBD7-CCE9431645EC}">
              <a14:shadowObscured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975</Words>
  <Application>Microsoft Office PowerPoint</Application>
  <PresentationFormat>On-screen Show (4:3)</PresentationFormat>
  <Paragraphs>101</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ANALYTICS FOR HOSPITALS' HEALTH-CARE DATA</vt:lpstr>
      <vt:lpstr>INTRODUCTION </vt:lpstr>
      <vt:lpstr>PURPOSE</vt:lpstr>
      <vt:lpstr>LITERATURE SURVEY</vt:lpstr>
      <vt:lpstr>Slide 5</vt:lpstr>
      <vt:lpstr>Slide 6</vt:lpstr>
      <vt:lpstr>Slide 7</vt:lpstr>
      <vt:lpstr>Slide 8</vt:lpstr>
      <vt:lpstr>PROBLEM STATEMENT DEFINITION</vt:lpstr>
      <vt:lpstr>EMPATHY MAP CANVAS</vt:lpstr>
      <vt:lpstr>IDEATION &amp; BRAINSTORMING</vt:lpstr>
      <vt:lpstr>PROPOSED SYSTEM </vt:lpstr>
      <vt:lpstr>Slide 13</vt:lpstr>
      <vt:lpstr>PROBLEM SOLUTION FIT</vt:lpstr>
      <vt:lpstr>DATA FLOW DIAGRAM</vt:lpstr>
      <vt:lpstr>SOLUTION ARCHITECTURE</vt:lpstr>
      <vt:lpstr>SOLUTION ARCHITECTURE</vt:lpstr>
      <vt:lpstr>TECHNICAL ARCHITECTURE</vt:lpstr>
      <vt:lpstr>USER STORIES</vt:lpstr>
      <vt:lpstr>RESULTS</vt:lpstr>
      <vt:lpstr>ANALYTICAL RESULT </vt:lpstr>
      <vt:lpstr>  PATIENT ANALYTICAL RESULTS VIEW  </vt:lpstr>
      <vt:lpstr>CONCLUSION</vt:lpstr>
      <vt:lpstr>ADVANTAGES AND DISADVANTAGE </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ANALYTICS FOR HOSPITALS' HEALTH-CARE DATA</dc:title>
  <dc:creator>sdpro 8.1 64</dc:creator>
  <cp:lastModifiedBy>sdpro 8.1 64</cp:lastModifiedBy>
  <cp:revision>48</cp:revision>
  <dcterms:created xsi:type="dcterms:W3CDTF">2022-11-24T02:47:58Z</dcterms:created>
  <dcterms:modified xsi:type="dcterms:W3CDTF">2022-11-24T03:10:53Z</dcterms:modified>
</cp:coreProperties>
</file>