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0" r:id="rId5"/>
    <p:sldId id="259"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E028E-5E1E-3CB5-0B1F-894F4DDB98BC}"/>
              </a:ext>
            </a:extLst>
          </p:cNvPr>
          <p:cNvSpPr>
            <a:spLocks noGrp="1"/>
          </p:cNvSpPr>
          <p:nvPr>
            <p:ph type="ctrTitle"/>
          </p:nvPr>
        </p:nvSpPr>
        <p:spPr>
          <a:xfrm>
            <a:off x="2417779" y="802298"/>
            <a:ext cx="8637073" cy="1842289"/>
          </a:xfrm>
        </p:spPr>
        <p:txBody>
          <a:bodyPr>
            <a:normAutofit/>
          </a:bodyPr>
          <a:lstStyle/>
          <a:p>
            <a:r>
              <a:rPr lang="en-IN" sz="5000" b="1" dirty="0">
                <a:solidFill>
                  <a:schemeClr val="accent6">
                    <a:lumMod val="50000"/>
                  </a:schemeClr>
                </a:solidFill>
                <a:latin typeface="Times New Roman" pitchFamily="18" charset="0"/>
                <a:cs typeface="Times New Roman" pitchFamily="18" charset="0"/>
              </a:rPr>
              <a:t>University Admit Eligibility Predictor </a:t>
            </a:r>
            <a:endParaRPr lang="en-IN" sz="5000" dirty="0">
              <a:solidFill>
                <a:schemeClr val="accent6">
                  <a:lumMod val="50000"/>
                </a:schemeClr>
              </a:solidFill>
            </a:endParaRPr>
          </a:p>
        </p:txBody>
      </p:sp>
      <p:sp>
        <p:nvSpPr>
          <p:cNvPr id="3" name="Subtitle 2">
            <a:extLst>
              <a:ext uri="{FF2B5EF4-FFF2-40B4-BE49-F238E27FC236}">
                <a16:creationId xmlns:a16="http://schemas.microsoft.com/office/drawing/2014/main" xmlns="" id="{501AF56F-F568-4326-1688-44E935EBD9AB}"/>
              </a:ext>
            </a:extLst>
          </p:cNvPr>
          <p:cNvSpPr>
            <a:spLocks noGrp="1"/>
          </p:cNvSpPr>
          <p:nvPr>
            <p:ph type="subTitle" idx="1"/>
          </p:nvPr>
        </p:nvSpPr>
        <p:spPr>
          <a:xfrm>
            <a:off x="2346062" y="3034748"/>
            <a:ext cx="8637072" cy="2595087"/>
          </a:xfrm>
        </p:spPr>
        <p:txBody>
          <a:bodyPr>
            <a:normAutofit/>
          </a:bodyPr>
          <a:lstStyle/>
          <a:p>
            <a:r>
              <a:rPr lang="en-US" sz="1900" b="1" dirty="0">
                <a:solidFill>
                  <a:schemeClr val="accent4">
                    <a:lumMod val="50000"/>
                  </a:schemeClr>
                </a:solidFill>
              </a:rPr>
              <a:t>TEAM MEMBERS</a:t>
            </a:r>
            <a:r>
              <a:rPr lang="en-US" sz="1900" b="1" dirty="0" smtClean="0">
                <a:solidFill>
                  <a:schemeClr val="accent4">
                    <a:lumMod val="50000"/>
                  </a:schemeClr>
                </a:solidFill>
              </a:rPr>
              <a:t>:</a:t>
            </a:r>
          </a:p>
          <a:p>
            <a:r>
              <a:rPr lang="en-US" sz="1900" b="1" dirty="0" smtClean="0">
                <a:solidFill>
                  <a:schemeClr val="accent4">
                    <a:lumMod val="50000"/>
                  </a:schemeClr>
                </a:solidFill>
              </a:rPr>
              <a:t>	</a:t>
            </a:r>
            <a:r>
              <a:rPr lang="en-US" sz="1900" b="1" dirty="0" smtClean="0">
                <a:solidFill>
                  <a:schemeClr val="accent4">
                    <a:lumMod val="50000"/>
                  </a:schemeClr>
                </a:solidFill>
              </a:rPr>
              <a:t>KAVITHA.G</a:t>
            </a:r>
          </a:p>
          <a:p>
            <a:r>
              <a:rPr lang="en-US" sz="1900" b="1" dirty="0" smtClean="0">
                <a:solidFill>
                  <a:schemeClr val="accent4">
                    <a:lumMod val="50000"/>
                  </a:schemeClr>
                </a:solidFill>
              </a:rPr>
              <a:t>	</a:t>
            </a:r>
            <a:r>
              <a:rPr lang="en-US" sz="1900" b="1" dirty="0" smtClean="0">
                <a:solidFill>
                  <a:schemeClr val="accent4">
                    <a:lumMod val="50000"/>
                  </a:schemeClr>
                </a:solidFill>
              </a:rPr>
              <a:t>KANISHKA.V</a:t>
            </a:r>
          </a:p>
          <a:p>
            <a:r>
              <a:rPr lang="en-US" sz="1900" b="1" dirty="0" smtClean="0">
                <a:solidFill>
                  <a:schemeClr val="accent4">
                    <a:lumMod val="50000"/>
                  </a:schemeClr>
                </a:solidFill>
              </a:rPr>
              <a:t>	MALINI.B</a:t>
            </a:r>
          </a:p>
          <a:p>
            <a:r>
              <a:rPr lang="en-US" sz="1900" b="1" dirty="0" smtClean="0">
                <a:solidFill>
                  <a:schemeClr val="accent4">
                    <a:lumMod val="50000"/>
                  </a:schemeClr>
                </a:solidFill>
              </a:rPr>
              <a:t>	</a:t>
            </a:r>
            <a:r>
              <a:rPr lang="en-US" sz="1900" b="1" dirty="0" smtClean="0">
                <a:solidFill>
                  <a:schemeClr val="accent4">
                    <a:lumMod val="50000"/>
                  </a:schemeClr>
                </a:solidFill>
              </a:rPr>
              <a:t>MONIKA SREE.S</a:t>
            </a:r>
            <a:endParaRPr lang="en-US" sz="1900" b="1" dirty="0">
              <a:solidFill>
                <a:schemeClr val="accent4">
                  <a:lumMod val="50000"/>
                </a:schemeClr>
              </a:solidFill>
            </a:endParaRPr>
          </a:p>
        </p:txBody>
      </p:sp>
    </p:spTree>
    <p:extLst>
      <p:ext uri="{BB962C8B-B14F-4D97-AF65-F5344CB8AC3E}">
        <p14:creationId xmlns:p14="http://schemas.microsoft.com/office/powerpoint/2010/main" xmlns="" val="90405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0A5AA-8C7E-5828-6A82-608B67C6EBA7}"/>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- 1</a:t>
            </a:r>
            <a:endParaRPr lang="en-IN" dirty="0"/>
          </a:p>
        </p:txBody>
      </p:sp>
      <p:sp>
        <p:nvSpPr>
          <p:cNvPr id="3" name="Content Placeholder 2">
            <a:extLst>
              <a:ext uri="{FF2B5EF4-FFF2-40B4-BE49-F238E27FC236}">
                <a16:creationId xmlns:a16="http://schemas.microsoft.com/office/drawing/2014/main" xmlns="" id="{113B8922-CB43-0B7A-B541-9D597BBFFFD0}"/>
              </a:ext>
            </a:extLst>
          </p:cNvPr>
          <p:cNvSpPr>
            <a:spLocks noGrp="1"/>
          </p:cNvSpPr>
          <p:nvPr>
            <p:ph idx="1"/>
          </p:nvPr>
        </p:nvSpPr>
        <p:spPr>
          <a:xfrm>
            <a:off x="1541226" y="2051590"/>
            <a:ext cx="9603275" cy="3450613"/>
          </a:xfrm>
        </p:spPr>
        <p:txBody>
          <a:bodyPr>
            <a:normAutofit/>
          </a:bodyPr>
          <a:lstStyle/>
          <a:p>
            <a:pPr marL="0" indent="0">
              <a:buNone/>
            </a:pPr>
            <a:r>
              <a:rPr lang="en-US" sz="1700" dirty="0" err="1">
                <a:latin typeface="Times New Roman" panose="02020603050405020304" pitchFamily="18" charset="0"/>
                <a:cs typeface="Times New Roman" panose="02020603050405020304" pitchFamily="18" charset="0"/>
              </a:rPr>
              <a:t>Mr.Pierpaolo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dondio</a:t>
            </a:r>
            <a:r>
              <a:rPr lang="en-US" sz="1700" dirty="0">
                <a:latin typeface="Times New Roman" panose="02020603050405020304" pitchFamily="18" charset="0"/>
                <a:cs typeface="Times New Roman" panose="02020603050405020304" pitchFamily="18" charset="0"/>
              </a:rPr>
              <a:t> (2017) has developed </a:t>
            </a:r>
            <a:r>
              <a:rPr lang="en-US" sz="1700" b="1" dirty="0">
                <a:latin typeface="Times New Roman" panose="02020603050405020304" pitchFamily="18" charset="0"/>
                <a:cs typeface="Times New Roman" panose="02020603050405020304" pitchFamily="18" charset="0"/>
              </a:rPr>
              <a:t>Cross industry standard process(CRISP) </a:t>
            </a:r>
            <a:r>
              <a:rPr lang="en-US" sz="1700" dirty="0">
                <a:latin typeface="Times New Roman" panose="02020603050405020304" pitchFamily="18" charset="0"/>
                <a:cs typeface="Times New Roman" panose="02020603050405020304" pitchFamily="18" charset="0"/>
              </a:rPr>
              <a:t>Methodology(</a:t>
            </a:r>
            <a:r>
              <a:rPr lang="en-US" sz="1700" dirty="0" err="1">
                <a:latin typeface="Times New Roman" panose="02020603050405020304" pitchFamily="18" charset="0"/>
                <a:cs typeface="Times New Roman" panose="02020603050405020304" pitchFamily="18" charset="0"/>
              </a:rPr>
              <a:t>Azevdo</a:t>
            </a:r>
            <a:r>
              <a:rPr lang="en-US" sz="1700" dirty="0">
                <a:latin typeface="Times New Roman" panose="02020603050405020304" pitchFamily="18" charset="0"/>
                <a:cs typeface="Times New Roman" panose="02020603050405020304" pitchFamily="18" charset="0"/>
              </a:rPr>
              <a:t> 2008) was followed in research. Business understanding, data understanding, data preparation, </a:t>
            </a:r>
            <a:r>
              <a:rPr lang="en-US" sz="1700" dirty="0" err="1">
                <a:latin typeface="Times New Roman" panose="02020603050405020304" pitchFamily="18" charset="0"/>
                <a:cs typeface="Times New Roman" panose="02020603050405020304" pitchFamily="18" charset="0"/>
              </a:rPr>
              <a:t>modelling,evaluation</a:t>
            </a:r>
            <a:r>
              <a:rPr lang="en-US" sz="1700" dirty="0">
                <a:latin typeface="Times New Roman" panose="02020603050405020304" pitchFamily="18" charset="0"/>
                <a:cs typeface="Times New Roman" panose="02020603050405020304" pitchFamily="18" charset="0"/>
              </a:rPr>
              <a:t> and deployment.</a:t>
            </a:r>
            <a:r>
              <a:rPr lang="en-IN" sz="1700" dirty="0">
                <a:latin typeface="Times New Roman" panose="02020603050405020304" pitchFamily="18" charset="0"/>
                <a:cs typeface="Times New Roman" panose="02020603050405020304" pitchFamily="18" charset="0"/>
              </a:rPr>
              <a:t>The principle objective of the research is to help the students who are aspiring to pursue their education in the USA. The SAP system will help them to evaluate the chances of the success in the particular university without being depended on any education consultancy firm . It will help them in saving a huge amount of time and money spent in the application process</a:t>
            </a:r>
            <a:r>
              <a:rPr lang="en-IN" sz="1700" dirty="0"/>
              <a:t>.</a:t>
            </a:r>
          </a:p>
        </p:txBody>
      </p:sp>
      <p:sp>
        <p:nvSpPr>
          <p:cNvPr id="4" name="Title 1">
            <a:extLst>
              <a:ext uri="{FF2B5EF4-FFF2-40B4-BE49-F238E27FC236}">
                <a16:creationId xmlns:a16="http://schemas.microsoft.com/office/drawing/2014/main" xmlns="" id="{F617DC2F-EA5E-45FE-E544-6BD853E553A9}"/>
              </a:ext>
            </a:extLst>
          </p:cNvPr>
          <p:cNvSpPr txBox="1">
            <a:spLocks/>
          </p:cNvSpPr>
          <p:nvPr/>
        </p:nvSpPr>
        <p:spPr>
          <a:xfrm>
            <a:off x="1451579" y="86703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a:p>
        </p:txBody>
      </p:sp>
    </p:spTree>
    <p:extLst>
      <p:ext uri="{BB962C8B-B14F-4D97-AF65-F5344CB8AC3E}">
        <p14:creationId xmlns:p14="http://schemas.microsoft.com/office/powerpoint/2010/main" xmlns="" val="23957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FF5D8-5896-ABEA-BCEC-EFB13F14A525}"/>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- 2</a:t>
            </a:r>
            <a:endParaRPr lang="en-IN" dirty="0">
              <a:solidFill>
                <a:schemeClr val="accent4">
                  <a:lumMod val="50000"/>
                </a:schemeClr>
              </a:solidFill>
            </a:endParaRPr>
          </a:p>
        </p:txBody>
      </p:sp>
      <p:sp>
        <p:nvSpPr>
          <p:cNvPr id="3" name="Content Placeholder 2">
            <a:extLst>
              <a:ext uri="{FF2B5EF4-FFF2-40B4-BE49-F238E27FC236}">
                <a16:creationId xmlns:a16="http://schemas.microsoft.com/office/drawing/2014/main" xmlns="" id="{275387F1-1D82-F5AC-9B8B-565F44BECBFC}"/>
              </a:ext>
            </a:extLst>
          </p:cNvPr>
          <p:cNvSpPr>
            <a:spLocks noGrp="1"/>
          </p:cNvSpPr>
          <p:nvPr>
            <p:ph idx="1"/>
          </p:nvPr>
        </p:nvSpPr>
        <p:spPr/>
        <p:txBody>
          <a:bodyPr>
            <a:normAutofit fontScale="85000" lnSpcReduction="10000"/>
          </a:bodyPr>
          <a:lstStyle/>
          <a:p>
            <a:pPr>
              <a:buNone/>
            </a:pPr>
            <a:r>
              <a:rPr lang="en-US" sz="2000" dirty="0">
                <a:latin typeface="Times New Roman" pitchFamily="18" charset="0"/>
                <a:cs typeface="Times New Roman" pitchFamily="18" charset="0"/>
              </a:rPr>
              <a:t>     Amal AlGhamdi.et Al(2020) developed a </a:t>
            </a:r>
            <a:r>
              <a:rPr lang="en-US" sz="2000" b="1" dirty="0">
                <a:latin typeface="Times New Roman" pitchFamily="18" charset="0"/>
                <a:cs typeface="Times New Roman" pitchFamily="18" charset="0"/>
              </a:rPr>
              <a:t>Graduate Admission Prediction </a:t>
            </a:r>
            <a:r>
              <a:rPr lang="en-US" sz="2000" dirty="0">
                <a:latin typeface="Times New Roman" pitchFamily="18" charset="0"/>
                <a:cs typeface="Times New Roman" pitchFamily="18" charset="0"/>
              </a:rPr>
              <a:t>by using Machine Learning approach to automatically predict the possibility of postgraduate admission to help graduates recognizing and targeting the universities which are best suitable for their profile that three learning strategies of regression to predict the university rate given the students' profile; namely, linear regression, decision tree, and logistic regression model. These models select the best model in terms of the highest accuracy rate and the least error. Logistic Regression model shows the most accurate prediction in our experiments. Employing this model to predict the future applicant's university chance of admission. The advantage of the model is giving the limited number of universities that can be considered by a human consultant, this approach might be bias and inaccurate.</a:t>
            </a:r>
          </a:p>
          <a:p>
            <a:pPr algn="jus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143000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3440E-05AB-38D2-8E17-C8B2DFB400BA}"/>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- 3</a:t>
            </a:r>
            <a:endParaRPr lang="en-IN" dirty="0"/>
          </a:p>
        </p:txBody>
      </p:sp>
      <p:sp>
        <p:nvSpPr>
          <p:cNvPr id="3" name="Content Placeholder 2">
            <a:extLst>
              <a:ext uri="{FF2B5EF4-FFF2-40B4-BE49-F238E27FC236}">
                <a16:creationId xmlns:a16="http://schemas.microsoft.com/office/drawing/2014/main" xmlns="" id="{C2D596B1-140C-CEF2-534B-1ECF25142928}"/>
              </a:ext>
            </a:extLst>
          </p:cNvPr>
          <p:cNvSpPr>
            <a:spLocks noGrp="1"/>
          </p:cNvSpPr>
          <p:nvPr>
            <p:ph idx="1"/>
          </p:nvPr>
        </p:nvSpPr>
        <p:spPr/>
        <p:txBody>
          <a:bodyPr>
            <a:normAutofit/>
          </a:bodyPr>
          <a:lstStyle/>
          <a:p>
            <a:pPr marL="0" indent="0">
              <a:buNone/>
            </a:pPr>
            <a:r>
              <a:rPr lang="en-IN" sz="1700" dirty="0">
                <a:latin typeface="Times New Roman" panose="02020603050405020304" pitchFamily="18" charset="0"/>
                <a:cs typeface="Times New Roman" panose="02020603050405020304" pitchFamily="18" charset="0"/>
              </a:rPr>
              <a:t>Mr. Jubail(2020) has developed </a:t>
            </a:r>
            <a:r>
              <a:rPr lang="en-IN" sz="1700" b="1" dirty="0">
                <a:latin typeface="Times New Roman" panose="02020603050405020304" pitchFamily="18" charset="0"/>
                <a:cs typeface="Times New Roman" panose="02020603050405020304" pitchFamily="18" charset="0"/>
              </a:rPr>
              <a:t>Earlier student performance prediction</a:t>
            </a:r>
            <a:r>
              <a:rPr lang="en-IN" sz="1700" dirty="0">
                <a:latin typeface="Times New Roman" panose="02020603050405020304" pitchFamily="18" charset="0"/>
                <a:cs typeface="Times New Roman" panose="02020603050405020304" pitchFamily="18" charset="0"/>
              </a:rPr>
              <a:t> can help decision makers to provide needed actions at the right movement. and to planning the appropriate training order to improve the student rate several studies have been published in using data mining methods to predict students academic success. One can observe several levels </a:t>
            </a:r>
            <a:r>
              <a:rPr lang="en-IN" sz="1700" dirty="0" err="1">
                <a:latin typeface="Times New Roman" panose="02020603050405020304" pitchFamily="18" charset="0"/>
                <a:cs typeface="Times New Roman" panose="02020603050405020304" pitchFamily="18" charset="0"/>
              </a:rPr>
              <a:t>targeted.~Degree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Level~Year</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LevelCourse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Level~Exam</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Level.In</a:t>
            </a:r>
            <a:r>
              <a:rPr lang="en-IN" sz="1700" dirty="0">
                <a:latin typeface="Times New Roman" panose="02020603050405020304" pitchFamily="18" charset="0"/>
                <a:cs typeface="Times New Roman" panose="02020603050405020304" pitchFamily="18" charset="0"/>
              </a:rPr>
              <a:t> this study literature related to exam level is  excluded as the outcome of single exam does not necessarily imply a negative outcome. Earlier student performance prediction can help universities to provide timely action, like planning for appropriate training to improve students success gate. Exploring educational data can certainly help in achieving the desired educational goals.(By applying EDM Techniques it is possible to develop prediction models to improve student success).However using data mining techniques can be daunting and challenging for non-technical person.</a:t>
            </a:r>
          </a:p>
        </p:txBody>
      </p:sp>
    </p:spTree>
    <p:extLst>
      <p:ext uri="{BB962C8B-B14F-4D97-AF65-F5344CB8AC3E}">
        <p14:creationId xmlns:p14="http://schemas.microsoft.com/office/powerpoint/2010/main" xmlns="" val="141809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6A0C3-AD6E-7EA2-ED97-32DB347FA03E}"/>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- 4</a:t>
            </a:r>
            <a:endParaRPr lang="en-IN" dirty="0"/>
          </a:p>
        </p:txBody>
      </p:sp>
      <p:sp>
        <p:nvSpPr>
          <p:cNvPr id="3" name="Content Placeholder 2">
            <a:extLst>
              <a:ext uri="{FF2B5EF4-FFF2-40B4-BE49-F238E27FC236}">
                <a16:creationId xmlns:a16="http://schemas.microsoft.com/office/drawing/2014/main" xmlns="" id="{351D387F-D125-E724-5616-C2DCE20E4C94}"/>
              </a:ext>
            </a:extLst>
          </p:cNvPr>
          <p:cNvSpPr>
            <a:spLocks noGrp="1"/>
          </p:cNvSpPr>
          <p:nvPr>
            <p:ph idx="1"/>
          </p:nvPr>
        </p:nvSpPr>
        <p:spPr>
          <a:xfrm>
            <a:off x="1532261" y="2015732"/>
            <a:ext cx="9603275" cy="3450613"/>
          </a:xfrm>
        </p:spPr>
        <p:txBody>
          <a:bodyPr>
            <a:normAutofit/>
          </a:bodyPr>
          <a:lstStyle/>
          <a:p>
            <a:pPr marL="0" indent="0">
              <a:buNone/>
            </a:pPr>
            <a:r>
              <a:rPr lang="en-US" sz="1700" dirty="0">
                <a:latin typeface="Times New Roman" pitchFamily="18" charset="0"/>
                <a:cs typeface="Times New Roman" pitchFamily="18" charset="0"/>
              </a:rPr>
              <a:t>Sujay S (2020) proposed </a:t>
            </a:r>
            <a:r>
              <a:rPr lang="en-US" sz="1700" b="1" dirty="0">
                <a:latin typeface="Times New Roman" pitchFamily="18" charset="0"/>
                <a:cs typeface="Times New Roman" pitchFamily="18" charset="0"/>
              </a:rPr>
              <a:t>Graduate Admission Prediction </a:t>
            </a:r>
            <a:r>
              <a:rPr lang="en-US" sz="1700" dirty="0">
                <a:latin typeface="Times New Roman" pitchFamily="18" charset="0"/>
                <a:cs typeface="Times New Roman" pitchFamily="18" charset="0"/>
              </a:rPr>
              <a:t>using Machine learning </a:t>
            </a:r>
            <a:r>
              <a:rPr lang="en-US" sz="1700" dirty="0" err="1">
                <a:latin typeface="Times New Roman" pitchFamily="18" charset="0"/>
                <a:cs typeface="Times New Roman" pitchFamily="18" charset="0"/>
              </a:rPr>
              <a:t>algorithm,Python</a:t>
            </a:r>
            <a:r>
              <a:rPr lang="en-US" sz="1700" dirty="0">
                <a:latin typeface="Times New Roman" pitchFamily="18" charset="0"/>
                <a:cs typeface="Times New Roman" pitchFamily="18" charset="0"/>
              </a:rPr>
              <a:t> and Exploratory Data Analysis that is used to </a:t>
            </a:r>
            <a:r>
              <a:rPr lang="en-US" sz="1700" dirty="0" err="1">
                <a:latin typeface="Times New Roman" pitchFamily="18" charset="0"/>
                <a:cs typeface="Times New Roman" pitchFamily="18" charset="0"/>
              </a:rPr>
              <a:t>analyse</a:t>
            </a:r>
            <a:r>
              <a:rPr lang="en-US" sz="1700" dirty="0">
                <a:latin typeface="Times New Roman" pitchFamily="18" charset="0"/>
                <a:cs typeface="Times New Roman" pitchFamily="18" charset="0"/>
              </a:rPr>
              <a:t> and predict the possibility of a person getting an admit for graduate courses in the United States based on various libraries on a Kaggle dataset. This can be done by implementing the Linear Regression which is one of the famous statistical methods in linear algebra. After implementing immense research on the dataset, explore the relationship between each factor which contributes in one or the other way to get an admit. The dataset used contains labelled data.  The supervised machine learning algorithm is used for predicting labelled data. The model trains on the data in the dataset and then predicts the data from the user. Finally, using linear regression, allows the program to predict the data from the user.</a:t>
            </a:r>
            <a:br>
              <a:rPr lang="en-US" sz="1700" dirty="0">
                <a:latin typeface="Times New Roman" pitchFamily="18" charset="0"/>
                <a:cs typeface="Times New Roman" pitchFamily="18" charset="0"/>
              </a:rPr>
            </a:br>
            <a:endParaRPr lang="en-IN" sz="1700" dirty="0"/>
          </a:p>
        </p:txBody>
      </p:sp>
    </p:spTree>
    <p:extLst>
      <p:ext uri="{BB962C8B-B14F-4D97-AF65-F5344CB8AC3E}">
        <p14:creationId xmlns:p14="http://schemas.microsoft.com/office/powerpoint/2010/main" xmlns="" val="57790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7E972-3C46-2393-D299-49067EA5D10F}"/>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- 5</a:t>
            </a:r>
            <a:endParaRPr lang="en-IN" dirty="0"/>
          </a:p>
        </p:txBody>
      </p:sp>
      <p:sp>
        <p:nvSpPr>
          <p:cNvPr id="3" name="Content Placeholder 2">
            <a:extLst>
              <a:ext uri="{FF2B5EF4-FFF2-40B4-BE49-F238E27FC236}">
                <a16:creationId xmlns:a16="http://schemas.microsoft.com/office/drawing/2014/main" xmlns="" id="{CA163F69-2C1D-DD5C-1C7C-7D729B5E6892}"/>
              </a:ext>
            </a:extLst>
          </p:cNvPr>
          <p:cNvSpPr>
            <a:spLocks noGrp="1"/>
          </p:cNvSpPr>
          <p:nvPr>
            <p:ph idx="1"/>
          </p:nvPr>
        </p:nvSpPr>
        <p:spPr/>
        <p:txBody>
          <a:bodyPr>
            <a:normAutofit/>
          </a:bodyPr>
          <a:lstStyle/>
          <a:p>
            <a:pPr marL="0" indent="0">
              <a:buNone/>
            </a:pPr>
            <a:r>
              <a:rPr lang="en-US" sz="1700" dirty="0">
                <a:latin typeface="Times New Roman" pitchFamily="18" charset="0"/>
                <a:cs typeface="Times New Roman" pitchFamily="18" charset="0"/>
              </a:rPr>
              <a:t>Jeevan Ratnakar K.et.al(2021) proposed a </a:t>
            </a:r>
            <a:r>
              <a:rPr lang="en-US" sz="1700" b="1" dirty="0">
                <a:latin typeface="Times New Roman" pitchFamily="18" charset="0"/>
                <a:cs typeface="Times New Roman" pitchFamily="18" charset="0"/>
              </a:rPr>
              <a:t>Graduate Admission prediction</a:t>
            </a:r>
            <a:r>
              <a:rPr lang="en-US" sz="1700" dirty="0">
                <a:latin typeface="Times New Roman" pitchFamily="18" charset="0"/>
                <a:cs typeface="Times New Roman" pitchFamily="18" charset="0"/>
              </a:rPr>
              <a:t> using Machine Learning. A comparative  approach  by developing four machine learning regression models: linear regression, support vector machine, decision tree and random forest for predictive analytics of graduate admission chances. Newly graduate students usually are not knowledgeable of the requirements and the procedures of the postgraduate admission and might spend a considerable amount of money to get advice from consultancy </a:t>
            </a:r>
            <a:r>
              <a:rPr lang="en-US" sz="1700" dirty="0" err="1">
                <a:latin typeface="Times New Roman" pitchFamily="18" charset="0"/>
                <a:cs typeface="Times New Roman" pitchFamily="18" charset="0"/>
              </a:rPr>
              <a:t>organisations</a:t>
            </a:r>
            <a:r>
              <a:rPr lang="en-US" sz="1700" dirty="0">
                <a:latin typeface="Times New Roman" pitchFamily="18" charset="0"/>
                <a:cs typeface="Times New Roman" pitchFamily="18" charset="0"/>
              </a:rPr>
              <a:t> to help them identify their admission chances. A decision tree algorithm based on the test attributes like GRE, TOEFL,CGPA, research papers etc. According to their scores the possibilities of chance of admit is calculated. The advantage of this model is that it has 93% accuracy.</a:t>
            </a:r>
            <a:br>
              <a:rPr lang="en-US" sz="1700" dirty="0">
                <a:latin typeface="Times New Roman" pitchFamily="18" charset="0"/>
                <a:cs typeface="Times New Roman" pitchFamily="18" charset="0"/>
              </a:rPr>
            </a:br>
            <a:endParaRPr lang="en-IN" sz="1700" dirty="0"/>
          </a:p>
        </p:txBody>
      </p:sp>
    </p:spTree>
    <p:extLst>
      <p:ext uri="{BB962C8B-B14F-4D97-AF65-F5344CB8AC3E}">
        <p14:creationId xmlns:p14="http://schemas.microsoft.com/office/powerpoint/2010/main" xmlns="" val="188596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90F09-0673-D4ED-4C2C-3A3F5A652C05}"/>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- 6</a:t>
            </a:r>
            <a:endParaRPr lang="en-IN" dirty="0"/>
          </a:p>
        </p:txBody>
      </p:sp>
      <p:sp>
        <p:nvSpPr>
          <p:cNvPr id="3" name="Content Placeholder 2">
            <a:extLst>
              <a:ext uri="{FF2B5EF4-FFF2-40B4-BE49-F238E27FC236}">
                <a16:creationId xmlns:a16="http://schemas.microsoft.com/office/drawing/2014/main" xmlns="" id="{1C2547FC-332F-784C-AD48-9BDC1E90D9C3}"/>
              </a:ext>
            </a:extLst>
          </p:cNvPr>
          <p:cNvSpPr>
            <a:spLocks noGrp="1"/>
          </p:cNvSpPr>
          <p:nvPr>
            <p:ph idx="1"/>
          </p:nvPr>
        </p:nvSpPr>
        <p:spPr/>
        <p:txBody>
          <a:bodyPr>
            <a:normAutofit/>
          </a:bodyPr>
          <a:lstStyle/>
          <a:p>
            <a:pPr marL="0" indent="0">
              <a:buNone/>
            </a:pPr>
            <a:r>
              <a:rPr lang="en-US" sz="1700" dirty="0">
                <a:latin typeface="Times New Roman" pitchFamily="18" charset="0"/>
                <a:cs typeface="Times New Roman" pitchFamily="18" charset="0"/>
              </a:rPr>
              <a:t>Dr. </a:t>
            </a:r>
            <a:r>
              <a:rPr lang="en-US" sz="1700" dirty="0" err="1">
                <a:latin typeface="Times New Roman" pitchFamily="18" charset="0"/>
                <a:cs typeface="Times New Roman" pitchFamily="18" charset="0"/>
              </a:rPr>
              <a:t>Arunakumari</a:t>
            </a:r>
            <a:r>
              <a:rPr lang="en-US" sz="1700" dirty="0">
                <a:latin typeface="Times New Roman" pitchFamily="18" charset="0"/>
                <a:cs typeface="Times New Roman" pitchFamily="18" charset="0"/>
              </a:rPr>
              <a:t> B.et Al (2021) developed an </a:t>
            </a:r>
            <a:r>
              <a:rPr lang="en-US" sz="1700" b="1" dirty="0">
                <a:latin typeface="Times New Roman" pitchFamily="18" charset="0"/>
                <a:cs typeface="Times New Roman" pitchFamily="18" charset="0"/>
              </a:rPr>
              <a:t>Automated Web Application Prediction Model </a:t>
            </a:r>
            <a:r>
              <a:rPr lang="en-US" sz="1700" dirty="0">
                <a:latin typeface="Times New Roman" pitchFamily="18" charset="0"/>
                <a:cs typeface="Times New Roman" pitchFamily="18" charset="0"/>
              </a:rPr>
              <a:t>for a college admission system that can be used for judicious college selection before the </a:t>
            </a:r>
            <a:r>
              <a:rPr lang="en-US" sz="1700" dirty="0" err="1">
                <a:latin typeface="Times New Roman" pitchFamily="18" charset="0"/>
                <a:cs typeface="Times New Roman" pitchFamily="18" charset="0"/>
              </a:rPr>
              <a:t>allotment.r</a:t>
            </a:r>
            <a:r>
              <a:rPr lang="en-US" sz="1700" dirty="0">
                <a:latin typeface="Times New Roman" pitchFamily="18" charset="0"/>
                <a:cs typeface="Times New Roman" pitchFamily="18" charset="0"/>
              </a:rPr>
              <a:t> system is developed considering K-CET. Similarly, this system can be used for the Common Entrance Tests of other states and for other entrance examinations at the national level only by changing the database used. A method that will support an </a:t>
            </a:r>
            <a:r>
              <a:rPr lang="en-US" sz="1700" dirty="0" err="1">
                <a:latin typeface="Times New Roman" pitchFamily="18" charset="0"/>
                <a:cs typeface="Times New Roman" pitchFamily="18" charset="0"/>
              </a:rPr>
              <a:t>organisation</a:t>
            </a:r>
            <a:r>
              <a:rPr lang="en-US" sz="1700" dirty="0">
                <a:latin typeface="Times New Roman" pitchFamily="18" charset="0"/>
                <a:cs typeface="Times New Roman" pitchFamily="18" charset="0"/>
              </a:rPr>
              <a:t> to explore the current scenario of student enrollment by predicting student enrollment </a:t>
            </a:r>
            <a:r>
              <a:rPr lang="en-US" sz="1700" dirty="0" err="1">
                <a:latin typeface="Times New Roman" pitchFamily="18" charset="0"/>
                <a:cs typeface="Times New Roman" pitchFamily="18" charset="0"/>
              </a:rPr>
              <a:t>behaviour</a:t>
            </a:r>
            <a:r>
              <a:rPr lang="en-US" sz="1700" dirty="0">
                <a:latin typeface="Times New Roman" pitchFamily="18" charset="0"/>
                <a:cs typeface="Times New Roman" pitchFamily="18" charset="0"/>
              </a:rPr>
              <a:t>. It brings an approach like APRIORI examines a student's admissions </a:t>
            </a:r>
            <a:r>
              <a:rPr lang="en-US" sz="1700" dirty="0" err="1">
                <a:latin typeface="Times New Roman" pitchFamily="18" charset="0"/>
                <a:cs typeface="Times New Roman" pitchFamily="18" charset="0"/>
              </a:rPr>
              <a:t>behaviour</a:t>
            </a:r>
            <a:r>
              <a:rPr lang="en-US" sz="1700" dirty="0">
                <a:latin typeface="Times New Roman" pitchFamily="18" charset="0"/>
                <a:cs typeface="Times New Roman" pitchFamily="18" charset="0"/>
              </a:rPr>
              <a:t> by considering the student's major and the majors he/she has chosen to enter. The method also presents a naive-bayes data mining procedure that predicts which course a student may </a:t>
            </a:r>
            <a:r>
              <a:rPr lang="en-US" sz="1700" dirty="0" err="1">
                <a:latin typeface="Times New Roman" pitchFamily="18" charset="0"/>
                <a:cs typeface="Times New Roman" pitchFamily="18" charset="0"/>
              </a:rPr>
              <a:t>enrol</a:t>
            </a:r>
            <a:r>
              <a:rPr lang="en-US" sz="1700" dirty="0">
                <a:latin typeface="Times New Roman" pitchFamily="18" charset="0"/>
                <a:cs typeface="Times New Roman" pitchFamily="18" charset="0"/>
              </a:rPr>
              <a:t> in. Since the student's choices would be taken into account, the institution will be able to increase the admissions of the field based on the expected results.</a:t>
            </a:r>
          </a:p>
          <a:p>
            <a:endParaRPr lang="en-IN" dirty="0"/>
          </a:p>
        </p:txBody>
      </p:sp>
    </p:spTree>
    <p:extLst>
      <p:ext uri="{BB962C8B-B14F-4D97-AF65-F5344CB8AC3E}">
        <p14:creationId xmlns:p14="http://schemas.microsoft.com/office/powerpoint/2010/main" xmlns="" val="1075756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81</TotalTime>
  <Words>691</Words>
  <Application>Microsoft Office PowerPoint</Application>
  <PresentationFormat>Custom</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University Admit Eligibility Predictor </vt:lpstr>
      <vt:lpstr>LITERATURE SURVEY - 1</vt:lpstr>
      <vt:lpstr>LITERATURE SURVEY - 2</vt:lpstr>
      <vt:lpstr>LITERATURE SURVEY - 3</vt:lpstr>
      <vt:lpstr>LITERATURE SURVEY - 4</vt:lpstr>
      <vt:lpstr>LITERATURE SURVEY - 5</vt:lpstr>
      <vt:lpstr>LITERATURE SURVEY - 6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dc:title>
  <dc:creator>Priyanka Indharraj</dc:creator>
  <cp:lastModifiedBy>kicha</cp:lastModifiedBy>
  <cp:revision>2</cp:revision>
  <dcterms:created xsi:type="dcterms:W3CDTF">2022-09-28T08:49:36Z</dcterms:created>
  <dcterms:modified xsi:type="dcterms:W3CDTF">2022-10-19T10:10:26Z</dcterms:modified>
</cp:coreProperties>
</file>