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48" autoAdjust="0"/>
    <p:restoredTop sz="94660"/>
  </p:normalViewPr>
  <p:slideViewPr>
    <p:cSldViewPr snapToGrid="0">
      <p:cViewPr varScale="1">
        <p:scale>
          <a:sx n="85" d="100"/>
          <a:sy n="85" d="100"/>
        </p:scale>
        <p:origin x="69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0CD975-D255-455C-B6CC-1F3727508F74}" type="datetimeFigureOut">
              <a:rPr lang="en-US" smtClean="0"/>
              <a:t>15/11/2022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996FD-0965-4A83-AB17-668AF3F648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28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CD975-D255-455C-B6CC-1F3727508F74}" type="datetimeFigureOut">
              <a:rPr lang="en-US" smtClean="0"/>
              <a:t>15/11/2022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996FD-0965-4A83-AB17-668AF3F648CF}" type="slidenum">
              <a:rPr lang="en-US" smtClean="0"/>
              <a:t>‹#›</a:t>
            </a:fld>
            <a:endParaRPr lang="en-US"/>
          </a:p>
        </p:txBody>
      </p:sp>
    </p:spTree>
    <p:extLst>
      <p:ext uri="{BB962C8B-B14F-4D97-AF65-F5344CB8AC3E}">
        <p14:creationId xmlns:p14="http://schemas.microsoft.com/office/powerpoint/2010/main" val="78692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CD975-D255-455C-B6CC-1F3727508F74}" type="datetimeFigureOut">
              <a:rPr lang="en-US" smtClean="0"/>
              <a:t>15/11/2022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996FD-0965-4A83-AB17-668AF3F648CF}" type="slidenum">
              <a:rPr lang="en-US" smtClean="0"/>
              <a:t>‹#›</a:t>
            </a:fld>
            <a:endParaRPr lang="en-US"/>
          </a:p>
        </p:txBody>
      </p:sp>
    </p:spTree>
    <p:extLst>
      <p:ext uri="{BB962C8B-B14F-4D97-AF65-F5344CB8AC3E}">
        <p14:creationId xmlns:p14="http://schemas.microsoft.com/office/powerpoint/2010/main" val="420720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CD975-D255-455C-B6CC-1F3727508F74}" type="datetimeFigureOut">
              <a:rPr lang="en-US" smtClean="0"/>
              <a:t>15/11/2022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996FD-0965-4A83-AB17-668AF3F648CF}" type="slidenum">
              <a:rPr lang="en-US" smtClean="0"/>
              <a:t>‹#›</a:t>
            </a:fld>
            <a:endParaRPr lang="en-US"/>
          </a:p>
        </p:txBody>
      </p:sp>
    </p:spTree>
    <p:extLst>
      <p:ext uri="{BB962C8B-B14F-4D97-AF65-F5344CB8AC3E}">
        <p14:creationId xmlns:p14="http://schemas.microsoft.com/office/powerpoint/2010/main" val="178304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0CD975-D255-455C-B6CC-1F3727508F74}" type="datetimeFigureOut">
              <a:rPr lang="en-US" smtClean="0"/>
              <a:t>15/11/2022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996FD-0965-4A83-AB17-668AF3F648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64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0CD975-D255-455C-B6CC-1F3727508F74}" type="datetimeFigureOut">
              <a:rPr lang="en-US" smtClean="0"/>
              <a:t>15/11/2022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B996FD-0965-4A83-AB17-668AF3F648CF}" type="slidenum">
              <a:rPr lang="en-US" smtClean="0"/>
              <a:t>‹#›</a:t>
            </a:fld>
            <a:endParaRPr lang="en-US"/>
          </a:p>
        </p:txBody>
      </p:sp>
    </p:spTree>
    <p:extLst>
      <p:ext uri="{BB962C8B-B14F-4D97-AF65-F5344CB8AC3E}">
        <p14:creationId xmlns:p14="http://schemas.microsoft.com/office/powerpoint/2010/main" val="1533773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0CD975-D255-455C-B6CC-1F3727508F74}" type="datetimeFigureOut">
              <a:rPr lang="en-US" smtClean="0"/>
              <a:t>15/11/2022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B996FD-0965-4A83-AB17-668AF3F648CF}" type="slidenum">
              <a:rPr lang="en-US" smtClean="0"/>
              <a:t>‹#›</a:t>
            </a:fld>
            <a:endParaRPr lang="en-US"/>
          </a:p>
        </p:txBody>
      </p:sp>
    </p:spTree>
    <p:extLst>
      <p:ext uri="{BB962C8B-B14F-4D97-AF65-F5344CB8AC3E}">
        <p14:creationId xmlns:p14="http://schemas.microsoft.com/office/powerpoint/2010/main" val="1096680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0CD975-D255-455C-B6CC-1F3727508F74}" type="datetimeFigureOut">
              <a:rPr lang="en-US" smtClean="0"/>
              <a:t>15/11/2022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B996FD-0965-4A83-AB17-668AF3F648CF}" type="slidenum">
              <a:rPr lang="en-US" smtClean="0"/>
              <a:t>‹#›</a:t>
            </a:fld>
            <a:endParaRPr lang="en-US"/>
          </a:p>
        </p:txBody>
      </p:sp>
    </p:spTree>
    <p:extLst>
      <p:ext uri="{BB962C8B-B14F-4D97-AF65-F5344CB8AC3E}">
        <p14:creationId xmlns:p14="http://schemas.microsoft.com/office/powerpoint/2010/main" val="1469221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0CD975-D255-455C-B6CC-1F3727508F74}" type="datetimeFigureOut">
              <a:rPr lang="en-US" smtClean="0"/>
              <a:t>15/11/2022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0B996FD-0965-4A83-AB17-668AF3F648CF}" type="slidenum">
              <a:rPr lang="en-US" smtClean="0"/>
              <a:t>‹#›</a:t>
            </a:fld>
            <a:endParaRPr lang="en-US"/>
          </a:p>
        </p:txBody>
      </p:sp>
    </p:spTree>
    <p:extLst>
      <p:ext uri="{BB962C8B-B14F-4D97-AF65-F5344CB8AC3E}">
        <p14:creationId xmlns:p14="http://schemas.microsoft.com/office/powerpoint/2010/main" val="347861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0CD975-D255-455C-B6CC-1F3727508F74}" type="datetimeFigureOut">
              <a:rPr lang="en-US" smtClean="0"/>
              <a:t>15/11/2022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B996FD-0965-4A83-AB17-668AF3F648CF}" type="slidenum">
              <a:rPr lang="en-US" smtClean="0"/>
              <a:t>‹#›</a:t>
            </a:fld>
            <a:endParaRPr lang="en-US"/>
          </a:p>
        </p:txBody>
      </p:sp>
    </p:spTree>
    <p:extLst>
      <p:ext uri="{BB962C8B-B14F-4D97-AF65-F5344CB8AC3E}">
        <p14:creationId xmlns:p14="http://schemas.microsoft.com/office/powerpoint/2010/main" val="2624280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0CD975-D255-455C-B6CC-1F3727508F74}" type="datetimeFigureOut">
              <a:rPr lang="en-US" smtClean="0"/>
              <a:t>15/11/2022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B996FD-0965-4A83-AB17-668AF3F648CF}" type="slidenum">
              <a:rPr lang="en-US" smtClean="0"/>
              <a:t>‹#›</a:t>
            </a:fld>
            <a:endParaRPr lang="en-US"/>
          </a:p>
        </p:txBody>
      </p:sp>
    </p:spTree>
    <p:extLst>
      <p:ext uri="{BB962C8B-B14F-4D97-AF65-F5344CB8AC3E}">
        <p14:creationId xmlns:p14="http://schemas.microsoft.com/office/powerpoint/2010/main" val="121521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70CD975-D255-455C-B6CC-1F3727508F74}" type="datetimeFigureOut">
              <a:rPr lang="en-US" smtClean="0"/>
              <a:t>15/11/2022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B996FD-0965-4A83-AB17-668AF3F648C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391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C0B23-E96B-6F2E-3DDB-5CFD9909B761}"/>
              </a:ext>
            </a:extLst>
          </p:cNvPr>
          <p:cNvSpPr>
            <a:spLocks noGrp="1"/>
          </p:cNvSpPr>
          <p:nvPr>
            <p:ph type="ctrTitle"/>
          </p:nvPr>
        </p:nvSpPr>
        <p:spPr>
          <a:xfrm>
            <a:off x="1066800" y="367553"/>
            <a:ext cx="10058400" cy="2523206"/>
          </a:xfrm>
        </p:spPr>
        <p:txBody>
          <a:bodyPr>
            <a:normAutofit fontScale="90000"/>
          </a:bodyPr>
          <a:lstStyle/>
          <a:p>
            <a:pPr algn="ctr">
              <a:lnSpc>
                <a:spcPct val="150000"/>
              </a:lnSpc>
            </a:pPr>
            <a:r>
              <a:rPr lang="en-US" sz="4000" b="1" u="sng" kern="1400" spc="-50" dirty="0">
                <a:effectLst/>
                <a:latin typeface="Times New Roman" panose="02020603050405020304" pitchFamily="18" charset="0"/>
                <a:ea typeface="Times New Roman" panose="02020603050405020304" pitchFamily="18" charset="0"/>
                <a:cs typeface="Times New Roman" panose="02020603050405020304" pitchFamily="18" charset="0"/>
              </a:rPr>
              <a:t>HAZARDOUS AREA MONITORING FOR INDUSTRIAL PLANT POWERED BY IoT</a:t>
            </a:r>
            <a:br>
              <a:rPr lang="en-US" sz="4000" u="sng" kern="1400" spc="-50" dirty="0">
                <a:effectLst/>
                <a:latin typeface="Calibri Light" panose="020F0302020204030204" pitchFamily="34" charset="0"/>
                <a:ea typeface="Times New Roman" panose="02020603050405020304" pitchFamily="18" charset="0"/>
                <a:cs typeface="Latha" panose="020B0604020202020204" pitchFamily="34" charset="0"/>
              </a:rPr>
            </a:br>
            <a:endParaRPr lang="en-US" sz="4000" u="sng" dirty="0"/>
          </a:p>
        </p:txBody>
      </p:sp>
      <p:sp>
        <p:nvSpPr>
          <p:cNvPr id="3" name="Subtitle 2">
            <a:extLst>
              <a:ext uri="{FF2B5EF4-FFF2-40B4-BE49-F238E27FC236}">
                <a16:creationId xmlns:a16="http://schemas.microsoft.com/office/drawing/2014/main" id="{73DCDACB-A30D-FC31-5BF3-F51E56BF6CCA}"/>
              </a:ext>
            </a:extLst>
          </p:cNvPr>
          <p:cNvSpPr>
            <a:spLocks noGrp="1"/>
          </p:cNvSpPr>
          <p:nvPr>
            <p:ph type="subTitle" idx="1"/>
          </p:nvPr>
        </p:nvSpPr>
        <p:spPr>
          <a:xfrm>
            <a:off x="1066800" y="3657600"/>
            <a:ext cx="10058400" cy="685962"/>
          </a:xfrm>
        </p:spPr>
        <p:txBody>
          <a:bodyPr>
            <a:normAutofit fontScale="92500" lnSpcReduction="10000"/>
          </a:bodyPr>
          <a:lstStyle/>
          <a:p>
            <a:pPr algn="ctr"/>
            <a:r>
              <a:rPr lang="en-US" sz="4800" dirty="0">
                <a:solidFill>
                  <a:schemeClr val="tx1">
                    <a:lumMod val="95000"/>
                    <a:lumOff val="5000"/>
                  </a:schemeClr>
                </a:solidFill>
                <a:latin typeface="Times New Roman" panose="02020603050405020304" pitchFamily="18" charset="0"/>
                <a:cs typeface="Times New Roman" panose="02020603050405020304" pitchFamily="18" charset="0"/>
              </a:rPr>
              <a:t>LITERATURE</a:t>
            </a:r>
            <a:r>
              <a:rPr lang="en-US" sz="4800" dirty="0">
                <a:latin typeface="Times New Roman" panose="02020603050405020304" pitchFamily="18" charset="0"/>
                <a:cs typeface="Times New Roman" panose="02020603050405020304" pitchFamily="18" charset="0"/>
              </a:rPr>
              <a:t> </a:t>
            </a:r>
            <a:r>
              <a:rPr lang="en-US" sz="4800" dirty="0">
                <a:solidFill>
                  <a:schemeClr val="tx1">
                    <a:lumMod val="95000"/>
                    <a:lumOff val="5000"/>
                  </a:schemeClr>
                </a:solidFill>
                <a:latin typeface="Times New Roman" panose="02020603050405020304" pitchFamily="18" charset="0"/>
                <a:cs typeface="Times New Roman" panose="02020603050405020304" pitchFamily="18" charset="0"/>
              </a:rPr>
              <a:t>REVIEW</a:t>
            </a:r>
          </a:p>
        </p:txBody>
      </p:sp>
      <p:sp>
        <p:nvSpPr>
          <p:cNvPr id="4" name="TextBox 3">
            <a:extLst>
              <a:ext uri="{FF2B5EF4-FFF2-40B4-BE49-F238E27FC236}">
                <a16:creationId xmlns:a16="http://schemas.microsoft.com/office/drawing/2014/main" id="{95AA64EE-A471-938A-AD52-2EE223B466C5}"/>
              </a:ext>
            </a:extLst>
          </p:cNvPr>
          <p:cNvSpPr txBox="1"/>
          <p:nvPr/>
        </p:nvSpPr>
        <p:spPr>
          <a:xfrm>
            <a:off x="1066800" y="4972546"/>
            <a:ext cx="3693640" cy="400110"/>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TEAM ID: </a:t>
            </a:r>
            <a:r>
              <a:rPr lang="en-US" sz="2000" b="1" i="0" dirty="0">
                <a:solidFill>
                  <a:srgbClr val="222222"/>
                </a:solidFill>
                <a:effectLst/>
                <a:latin typeface="Times New Roman" panose="02020603050405020304" pitchFamily="18" charset="0"/>
                <a:cs typeface="Times New Roman" panose="02020603050405020304" pitchFamily="18" charset="0"/>
              </a:rPr>
              <a:t>PNT2022TMID31392</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78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C511176-3B5B-3AAF-7ADC-F2F013619597}"/>
              </a:ext>
            </a:extLst>
          </p:cNvPr>
          <p:cNvGraphicFramePr>
            <a:graphicFrameLocks noGrp="1"/>
          </p:cNvGraphicFramePr>
          <p:nvPr>
            <p:extLst>
              <p:ext uri="{D42A27DB-BD31-4B8C-83A1-F6EECF244321}">
                <p14:modId xmlns:p14="http://schemas.microsoft.com/office/powerpoint/2010/main" val="3296421260"/>
              </p:ext>
            </p:extLst>
          </p:nvPr>
        </p:nvGraphicFramePr>
        <p:xfrm>
          <a:off x="735106" y="262467"/>
          <a:ext cx="10721788" cy="5725295"/>
        </p:xfrm>
        <a:graphic>
          <a:graphicData uri="http://schemas.openxmlformats.org/drawingml/2006/table">
            <a:tbl>
              <a:tblPr firstRow="1" bandRow="1">
                <a:tableStyleId>{5C22544A-7EE6-4342-B048-85BDC9FD1C3A}</a:tableStyleId>
              </a:tblPr>
              <a:tblGrid>
                <a:gridCol w="655480">
                  <a:extLst>
                    <a:ext uri="{9D8B030D-6E8A-4147-A177-3AD203B41FA5}">
                      <a16:colId xmlns:a16="http://schemas.microsoft.com/office/drawing/2014/main" val="27781731"/>
                    </a:ext>
                  </a:extLst>
                </a:gridCol>
                <a:gridCol w="2603195">
                  <a:extLst>
                    <a:ext uri="{9D8B030D-6E8A-4147-A177-3AD203B41FA5}">
                      <a16:colId xmlns:a16="http://schemas.microsoft.com/office/drawing/2014/main" val="3252036225"/>
                    </a:ext>
                  </a:extLst>
                </a:gridCol>
                <a:gridCol w="2604243">
                  <a:extLst>
                    <a:ext uri="{9D8B030D-6E8A-4147-A177-3AD203B41FA5}">
                      <a16:colId xmlns:a16="http://schemas.microsoft.com/office/drawing/2014/main" val="2643660808"/>
                    </a:ext>
                  </a:extLst>
                </a:gridCol>
                <a:gridCol w="4858870">
                  <a:extLst>
                    <a:ext uri="{9D8B030D-6E8A-4147-A177-3AD203B41FA5}">
                      <a16:colId xmlns:a16="http://schemas.microsoft.com/office/drawing/2014/main" val="4153082077"/>
                    </a:ext>
                  </a:extLst>
                </a:gridCol>
              </a:tblGrid>
              <a:tr h="508498">
                <a:tc>
                  <a:txBody>
                    <a:bodyPr/>
                    <a:lstStyle/>
                    <a:p>
                      <a:pPr algn="ctr"/>
                      <a:r>
                        <a:rPr lang="en-US" dirty="0" err="1"/>
                        <a:t>S.No</a:t>
                      </a:r>
                      <a:endParaRPr lang="en-US" dirty="0"/>
                    </a:p>
                  </a:txBody>
                  <a:tcPr/>
                </a:tc>
                <a:tc>
                  <a:txBody>
                    <a:bodyPr/>
                    <a:lstStyle/>
                    <a:p>
                      <a:pPr algn="ctr"/>
                      <a:r>
                        <a:rPr lang="en-US" dirty="0"/>
                        <a:t>TITLE</a:t>
                      </a:r>
                    </a:p>
                  </a:txBody>
                  <a:tcPr/>
                </a:tc>
                <a:tc>
                  <a:txBody>
                    <a:bodyPr/>
                    <a:lstStyle/>
                    <a:p>
                      <a:pPr algn="ctr"/>
                      <a:r>
                        <a:rPr lang="en-US" dirty="0"/>
                        <a:t>AUTHOR</a:t>
                      </a:r>
                    </a:p>
                  </a:txBody>
                  <a:tcPr/>
                </a:tc>
                <a:tc>
                  <a:txBody>
                    <a:bodyPr/>
                    <a:lstStyle/>
                    <a:p>
                      <a:pPr algn="ctr"/>
                      <a:r>
                        <a:rPr lang="en-US" dirty="0"/>
                        <a:t>METHODOLOGY</a:t>
                      </a:r>
                    </a:p>
                  </a:txBody>
                  <a:tcPr/>
                </a:tc>
                <a:extLst>
                  <a:ext uri="{0D108BD9-81ED-4DB2-BD59-A6C34878D82A}">
                    <a16:rowId xmlns:a16="http://schemas.microsoft.com/office/drawing/2014/main" val="2534698481"/>
                  </a:ext>
                </a:extLst>
              </a:tr>
              <a:tr h="1833517">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sz="1800" dirty="0">
                          <a:latin typeface="Times New Roman" panose="02020603050405020304" pitchFamily="18" charset="0"/>
                          <a:cs typeface="Times New Roman" panose="02020603050405020304" pitchFamily="18" charset="0"/>
                        </a:rPr>
                        <a:t>IOT based industrial monitoring system</a:t>
                      </a:r>
                    </a:p>
                    <a:p>
                      <a:r>
                        <a:rPr lang="en-US" sz="1800" dirty="0">
                          <a:latin typeface="Times New Roman" panose="02020603050405020304" pitchFamily="18" charset="0"/>
                          <a:cs typeface="Times New Roman" panose="02020603050405020304" pitchFamily="18" charset="0"/>
                        </a:rPr>
                        <a:t>(April - 2022)</a:t>
                      </a:r>
                    </a:p>
                  </a:txBody>
                  <a:tcPr/>
                </a:tc>
                <a:tc>
                  <a:txBody>
                    <a:bodyPr/>
                    <a:lstStyle/>
                    <a:p>
                      <a:r>
                        <a:rPr lang="en-US" sz="1800" dirty="0" err="1">
                          <a:latin typeface="Times New Roman" panose="02020603050405020304" pitchFamily="18" charset="0"/>
                          <a:cs typeface="Times New Roman" panose="02020603050405020304" pitchFamily="18" charset="0"/>
                        </a:rPr>
                        <a:t>Hemlata</a:t>
                      </a:r>
                      <a:r>
                        <a:rPr lang="en-US" sz="1800" dirty="0">
                          <a:latin typeface="Times New Roman" panose="02020603050405020304" pitchFamily="18" charset="0"/>
                          <a:cs typeface="Times New Roman" panose="02020603050405020304" pitchFamily="18" charset="0"/>
                        </a:rPr>
                        <a:t> Yadav, Naomi </a:t>
                      </a:r>
                      <a:r>
                        <a:rPr lang="en-US" sz="1800" dirty="0" err="1">
                          <a:latin typeface="Times New Roman" panose="02020603050405020304" pitchFamily="18" charset="0"/>
                          <a:cs typeface="Times New Roman" panose="02020603050405020304" pitchFamily="18" charset="0"/>
                        </a:rPr>
                        <a:t>Oyiza</a:t>
                      </a:r>
                      <a:r>
                        <a:rPr lang="en-US" sz="1800" dirty="0">
                          <a:latin typeface="Times New Roman" panose="02020603050405020304" pitchFamily="18" charset="0"/>
                          <a:cs typeface="Times New Roman" panose="02020603050405020304" pitchFamily="18" charset="0"/>
                        </a:rPr>
                        <a:t>, Sarfaraz Hassan, Dr. Suman Lata, K. Jaya Chitra</a:t>
                      </a:r>
                    </a:p>
                  </a:txBody>
                  <a:tcPr/>
                </a:tc>
                <a:tc>
                  <a:txBody>
                    <a:bodyPr/>
                    <a:lstStyle/>
                    <a:p>
                      <a:pPr algn="just"/>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goal of this study is to create an IoT-based industrial monitoring system with intelligent sensors. Because of the integration of big data, the Blynk app can be used to monitor status from anywhere on the planet. The proposed technology could be beneficial to manufacturing industries.</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94820745"/>
                  </a:ext>
                </a:extLst>
              </a:tr>
              <a:tr h="852726">
                <a:tc>
                  <a:txBody>
                    <a:bodyPr/>
                    <a:lstStyle/>
                    <a:p>
                      <a:r>
                        <a:rPr lang="en-US" dirty="0">
                          <a:latin typeface="Times New Roman" panose="02020603050405020304" pitchFamily="18" charset="0"/>
                          <a:cs typeface="Times New Roman" panose="02020603050405020304" pitchFamily="18" charset="0"/>
                        </a:rPr>
                        <a:t>2. </a:t>
                      </a:r>
                    </a:p>
                  </a:txBody>
                  <a:tcPr/>
                </a:tc>
                <a:tc>
                  <a:txBody>
                    <a:bodyPr/>
                    <a:lstStyle/>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Hazard Monitoring System in Industry Using</a:t>
                      </a:r>
                    </a:p>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Embedded Systems</a:t>
                      </a:r>
                    </a:p>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(July – 2020)</a:t>
                      </a:r>
                      <a:endParaRPr lang="en-US" b="0"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M.Duraisamy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P.Ram</a:t>
                      </a:r>
                      <a:r>
                        <a:rPr lang="en-US" dirty="0">
                          <a:latin typeface="Times New Roman" panose="02020603050405020304" pitchFamily="18" charset="0"/>
                          <a:cs typeface="Times New Roman" panose="02020603050405020304" pitchFamily="18" charset="0"/>
                        </a:rPr>
                        <a:t> Mohan, T. Sai Teja, T. Venkat Pavan Sai</a:t>
                      </a:r>
                    </a:p>
                  </a:txBody>
                  <a:tcPr/>
                </a:tc>
                <a:tc>
                  <a:txBody>
                    <a:bodyPr/>
                    <a:lstStyle/>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 this paper GSM</a:t>
                      </a:r>
                    </a:p>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concept is used. It is a network of physical object or things embedded with electronics, software, sensors, and network</a:t>
                      </a:r>
                    </a:p>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connectivity which use this object to collect and exchange data. In this paper a system is developed which will</a:t>
                      </a:r>
                    </a:p>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automatically monitor the industrial parameter such as temperature, gas, fire, humidity and generates alerts and alarms</a:t>
                      </a:r>
                    </a:p>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and take intelligent decisions with the help of GSM concept.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048320"/>
                  </a:ext>
                </a:extLst>
              </a:tr>
            </a:tbl>
          </a:graphicData>
        </a:graphic>
      </p:graphicFrame>
    </p:spTree>
    <p:extLst>
      <p:ext uri="{BB962C8B-B14F-4D97-AF65-F5344CB8AC3E}">
        <p14:creationId xmlns:p14="http://schemas.microsoft.com/office/powerpoint/2010/main" val="1796128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54A0020-AA1B-68E3-D27A-C1274C6B987F}"/>
              </a:ext>
            </a:extLst>
          </p:cNvPr>
          <p:cNvGraphicFramePr>
            <a:graphicFrameLocks noGrp="1"/>
          </p:cNvGraphicFramePr>
          <p:nvPr>
            <p:extLst>
              <p:ext uri="{D42A27DB-BD31-4B8C-83A1-F6EECF244321}">
                <p14:modId xmlns:p14="http://schemas.microsoft.com/office/powerpoint/2010/main" val="3780728512"/>
              </p:ext>
            </p:extLst>
          </p:nvPr>
        </p:nvGraphicFramePr>
        <p:xfrm>
          <a:off x="519953" y="394447"/>
          <a:ext cx="11071412" cy="4979595"/>
        </p:xfrm>
        <a:graphic>
          <a:graphicData uri="http://schemas.openxmlformats.org/drawingml/2006/table">
            <a:tbl>
              <a:tblPr firstRow="1" bandRow="1">
                <a:tableStyleId>{5C22544A-7EE6-4342-B048-85BDC9FD1C3A}</a:tableStyleId>
              </a:tblPr>
              <a:tblGrid>
                <a:gridCol w="502023">
                  <a:extLst>
                    <a:ext uri="{9D8B030D-6E8A-4147-A177-3AD203B41FA5}">
                      <a16:colId xmlns:a16="http://schemas.microsoft.com/office/drawing/2014/main" val="3573045927"/>
                    </a:ext>
                  </a:extLst>
                </a:gridCol>
                <a:gridCol w="2662518">
                  <a:extLst>
                    <a:ext uri="{9D8B030D-6E8A-4147-A177-3AD203B41FA5}">
                      <a16:colId xmlns:a16="http://schemas.microsoft.com/office/drawing/2014/main" val="309238775"/>
                    </a:ext>
                  </a:extLst>
                </a:gridCol>
                <a:gridCol w="3191435">
                  <a:extLst>
                    <a:ext uri="{9D8B030D-6E8A-4147-A177-3AD203B41FA5}">
                      <a16:colId xmlns:a16="http://schemas.microsoft.com/office/drawing/2014/main" val="1227286029"/>
                    </a:ext>
                  </a:extLst>
                </a:gridCol>
                <a:gridCol w="4715436">
                  <a:extLst>
                    <a:ext uri="{9D8B030D-6E8A-4147-A177-3AD203B41FA5}">
                      <a16:colId xmlns:a16="http://schemas.microsoft.com/office/drawing/2014/main" val="406366"/>
                    </a:ext>
                  </a:extLst>
                </a:gridCol>
              </a:tblGrid>
              <a:tr h="2189778">
                <a:tc>
                  <a:txBody>
                    <a:bodyPr/>
                    <a:lstStyle/>
                    <a:p>
                      <a:r>
                        <a:rPr lang="en-US" sz="1800" b="0" i="0" dirty="0">
                          <a:solidFill>
                            <a:schemeClr val="tx1"/>
                          </a:solidFill>
                          <a:latin typeface="Times New Roman" panose="02020603050405020304" pitchFamily="18" charset="0"/>
                          <a:cs typeface="Times New Roman" panose="02020603050405020304" pitchFamily="18" charset="0"/>
                        </a:rPr>
                        <a:t>3.</a:t>
                      </a:r>
                    </a:p>
                  </a:txBody>
                  <a:tcPr>
                    <a:solidFill>
                      <a:schemeClr val="accent2">
                        <a:lumMod val="20000"/>
                        <a:lumOff val="80000"/>
                      </a:schemeClr>
                    </a:solidFill>
                  </a:tcPr>
                </a:tc>
                <a:tc>
                  <a:txBody>
                    <a:bodyPr/>
                    <a:lstStyle/>
                    <a:p>
                      <a:r>
                        <a:rPr lang="en-US" sz="1800" b="0" i="0" dirty="0">
                          <a:solidFill>
                            <a:schemeClr val="tx1"/>
                          </a:solidFill>
                          <a:latin typeface="Times New Roman" panose="02020603050405020304" pitchFamily="18" charset="0"/>
                          <a:cs typeface="Times New Roman" panose="02020603050405020304" pitchFamily="18" charset="0"/>
                        </a:rPr>
                        <a:t>IoT based Industrial Monitoring System using Arduino</a:t>
                      </a:r>
                    </a:p>
                    <a:p>
                      <a:r>
                        <a:rPr lang="en-US" sz="1800" b="0" i="0" dirty="0">
                          <a:solidFill>
                            <a:schemeClr val="tx1"/>
                          </a:solidFill>
                          <a:latin typeface="Times New Roman" panose="02020603050405020304" pitchFamily="18" charset="0"/>
                          <a:cs typeface="Times New Roman" panose="02020603050405020304" pitchFamily="18" charset="0"/>
                        </a:rPr>
                        <a:t>(August – 2021)</a:t>
                      </a:r>
                    </a:p>
                  </a:txBody>
                  <a:tcPr>
                    <a:solidFill>
                      <a:schemeClr val="accent2">
                        <a:lumMod val="20000"/>
                        <a:lumOff val="80000"/>
                      </a:schemeClr>
                    </a:solidFill>
                  </a:tcPr>
                </a:tc>
                <a:tc>
                  <a:txBody>
                    <a:bodyPr/>
                    <a:lstStyle/>
                    <a:p>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Kishore Kumar R, Nishanth N, </a:t>
                      </a: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Suriya</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Prakash S K, Dhanush Anand S B </a:t>
                      </a:r>
                      <a:endParaRPr lang="en-US" sz="1800" b="0" i="0" dirty="0">
                        <a:solidFill>
                          <a:schemeClr val="tx1"/>
                        </a:solidFill>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just"/>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In this system, we are monitoring the detection of LPG gas leakages with some alerting features. </a:t>
                      </a:r>
                    </a:p>
                    <a:p>
                      <a:pPr algn="just"/>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Some sensors are used to monitor the different parameters like Temperature and humidity sensors (DHT22), gas sensors (MQ-6), flame sensors (LM 2903), PIR sensors (HC–SR 501), and Wi-Fi module (ESPZ8266). The sensors all are collect their information in their respective field and send data to the Wi-Fi module and it will perform. </a:t>
                      </a:r>
                    </a:p>
                    <a:p>
                      <a:pPr algn="just"/>
                      <a:endParaRPr lang="en-US" sz="1800" b="0" i="0" dirty="0">
                        <a:solidFill>
                          <a:schemeClr val="tx1"/>
                        </a:solidFill>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extLst>
                  <a:ext uri="{0D108BD9-81ED-4DB2-BD59-A6C34878D82A}">
                    <a16:rowId xmlns:a16="http://schemas.microsoft.com/office/drawing/2014/main" val="2065884824"/>
                  </a:ext>
                </a:extLst>
              </a:tr>
              <a:tr h="1870635">
                <a:tc>
                  <a:txBody>
                    <a:bodyPr/>
                    <a:lstStyle/>
                    <a:p>
                      <a:r>
                        <a:rPr lang="en-US" sz="1800" b="0" i="0" dirty="0">
                          <a:solidFill>
                            <a:schemeClr val="tx1"/>
                          </a:solidFill>
                          <a:latin typeface="Times New Roman" panose="02020603050405020304" pitchFamily="18" charset="0"/>
                          <a:cs typeface="Times New Roman" panose="02020603050405020304" pitchFamily="18" charset="0"/>
                        </a:rPr>
                        <a:t>4.</a:t>
                      </a:r>
                    </a:p>
                  </a:txBody>
                  <a:tcPr/>
                </a:tc>
                <a:tc>
                  <a:txBody>
                    <a:bodyPr/>
                    <a:lstStyle/>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Android Based Real-Time Industrial Emission Monitoring System Using IoT Technology </a:t>
                      </a:r>
                    </a:p>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(November – 2017)</a:t>
                      </a:r>
                      <a:endParaRPr lang="en-US" sz="1800" b="0" i="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Dennis A. </a:t>
                      </a:r>
                      <a:r>
                        <a:rPr lang="en-US"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Martillano</a:t>
                      </a: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Joshua Miguel R. Dita, Christian G. Cruz, Kunal S. </a:t>
                      </a:r>
                      <a:r>
                        <a:rPr lang="en-US" sz="18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Sadhra</a:t>
                      </a: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endParaRPr lang="en-US" sz="1800" b="0" i="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study aimed to create a system that will allow Industrial plants and factories to monitor the emission of the smoke stacks held in a manufacturing company anytime, anywhere using IoT or Internet of Things Technology. </a:t>
                      </a:r>
                      <a:endParaRPr lang="en-US" sz="1800" b="0" i="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0902485"/>
                  </a:ext>
                </a:extLst>
              </a:tr>
            </a:tbl>
          </a:graphicData>
        </a:graphic>
      </p:graphicFrame>
    </p:spTree>
    <p:extLst>
      <p:ext uri="{BB962C8B-B14F-4D97-AF65-F5344CB8AC3E}">
        <p14:creationId xmlns:p14="http://schemas.microsoft.com/office/powerpoint/2010/main" val="3573172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9205D7C-3C1E-FB63-1281-15EF749770C3}"/>
              </a:ext>
            </a:extLst>
          </p:cNvPr>
          <p:cNvGraphicFramePr>
            <a:graphicFrameLocks noGrp="1"/>
          </p:cNvGraphicFramePr>
          <p:nvPr>
            <p:extLst>
              <p:ext uri="{D42A27DB-BD31-4B8C-83A1-F6EECF244321}">
                <p14:modId xmlns:p14="http://schemas.microsoft.com/office/powerpoint/2010/main" val="1701115820"/>
              </p:ext>
            </p:extLst>
          </p:nvPr>
        </p:nvGraphicFramePr>
        <p:xfrm>
          <a:off x="560294" y="522443"/>
          <a:ext cx="11071412" cy="3108960"/>
        </p:xfrm>
        <a:graphic>
          <a:graphicData uri="http://schemas.openxmlformats.org/drawingml/2006/table">
            <a:tbl>
              <a:tblPr firstRow="1" bandRow="1">
                <a:tableStyleId>{5C22544A-7EE6-4342-B048-85BDC9FD1C3A}</a:tableStyleId>
              </a:tblPr>
              <a:tblGrid>
                <a:gridCol w="421342">
                  <a:extLst>
                    <a:ext uri="{9D8B030D-6E8A-4147-A177-3AD203B41FA5}">
                      <a16:colId xmlns:a16="http://schemas.microsoft.com/office/drawing/2014/main" val="2483384585"/>
                    </a:ext>
                  </a:extLst>
                </a:gridCol>
                <a:gridCol w="2590800">
                  <a:extLst>
                    <a:ext uri="{9D8B030D-6E8A-4147-A177-3AD203B41FA5}">
                      <a16:colId xmlns:a16="http://schemas.microsoft.com/office/drawing/2014/main" val="1824255178"/>
                    </a:ext>
                  </a:extLst>
                </a:gridCol>
                <a:gridCol w="2994211">
                  <a:extLst>
                    <a:ext uri="{9D8B030D-6E8A-4147-A177-3AD203B41FA5}">
                      <a16:colId xmlns:a16="http://schemas.microsoft.com/office/drawing/2014/main" val="325001065"/>
                    </a:ext>
                  </a:extLst>
                </a:gridCol>
                <a:gridCol w="5065059">
                  <a:extLst>
                    <a:ext uri="{9D8B030D-6E8A-4147-A177-3AD203B41FA5}">
                      <a16:colId xmlns:a16="http://schemas.microsoft.com/office/drawing/2014/main" val="1007375351"/>
                    </a:ext>
                  </a:extLst>
                </a:gridCol>
              </a:tblGrid>
              <a:tr h="2050428">
                <a:tc>
                  <a:txBody>
                    <a:bodyPr/>
                    <a:lstStyle/>
                    <a:p>
                      <a:r>
                        <a:rPr lang="en-US" b="0" dirty="0">
                          <a:solidFill>
                            <a:schemeClr val="tx1"/>
                          </a:solidFill>
                          <a:latin typeface="Times New Roman" panose="02020603050405020304" pitchFamily="18" charset="0"/>
                          <a:cs typeface="Times New Roman" panose="02020603050405020304" pitchFamily="18" charset="0"/>
                        </a:rPr>
                        <a:t>5.</a:t>
                      </a:r>
                    </a:p>
                  </a:txBody>
                  <a:tcPr>
                    <a:solidFill>
                      <a:schemeClr val="accent2">
                        <a:lumMod val="20000"/>
                        <a:lumOff val="80000"/>
                      </a:schemeClr>
                    </a:solidFill>
                  </a:tcPr>
                </a:tc>
                <a:tc>
                  <a:txBody>
                    <a:bodyPr/>
                    <a:lstStyle/>
                    <a:p>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Security for the Industrial IoT: The Case for</a:t>
                      </a:r>
                    </a:p>
                    <a:p>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Information-Centric Networking</a:t>
                      </a:r>
                    </a:p>
                    <a:p>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(2019)</a:t>
                      </a:r>
                      <a:endParaRPr lang="en-US" b="0" dirty="0">
                        <a:solidFill>
                          <a:schemeClr val="tx1"/>
                        </a:solidFill>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Michael Frey, Cenk </a:t>
                      </a: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G¨undo˘gany</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Peter </a:t>
                      </a: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Kietzmanny</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Martine </a:t>
                      </a: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Lendersz</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Hauke</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Petersenz</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Thomas C. </a:t>
                      </a: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Schmidty</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t>
                      </a:r>
                    </a:p>
                    <a:p>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Felix </a:t>
                      </a: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Juraschek</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Matthias </a:t>
                      </a:r>
                      <a:r>
                        <a:rPr lang="en-US"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W¨ahlischz</a:t>
                      </a:r>
                      <a:endParaRPr lang="en-US" b="0" dirty="0">
                        <a:solidFill>
                          <a:schemeClr val="tx1"/>
                        </a:solidFill>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just"/>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In this paper, we </a:t>
                      </a:r>
                      <a:r>
                        <a:rPr lang="en-IN" sz="18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analyze</a:t>
                      </a: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the potentials of ICN for providing a secure and robust networking solution for constrained controllers in industrial safety systems. We showcase hazardous gas sensing</a:t>
                      </a:r>
                    </a:p>
                    <a:p>
                      <a:pPr algn="just"/>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in widespread industrial environments, such as refineries, and compare with IP-based approaches such as CoAP and MQTT. Our findings indicate that the content-centric security model, as well as enhanced DoS resistance are important arguments for deploying Information Centric Networking in a safety-critical </a:t>
                      </a:r>
                      <a:r>
                        <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industrial IoT.</a:t>
                      </a:r>
                      <a:endParaRPr lang="en-US" b="0" dirty="0">
                        <a:solidFill>
                          <a:schemeClr val="tx1"/>
                        </a:solidFill>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extLst>
                  <a:ext uri="{0D108BD9-81ED-4DB2-BD59-A6C34878D82A}">
                    <a16:rowId xmlns:a16="http://schemas.microsoft.com/office/drawing/2014/main" val="476470154"/>
                  </a:ext>
                </a:extLst>
              </a:tr>
            </a:tbl>
          </a:graphicData>
        </a:graphic>
      </p:graphicFrame>
    </p:spTree>
    <p:extLst>
      <p:ext uri="{BB962C8B-B14F-4D97-AF65-F5344CB8AC3E}">
        <p14:creationId xmlns:p14="http://schemas.microsoft.com/office/powerpoint/2010/main" val="21611642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168</TotalTime>
  <Words>529</Words>
  <Application>Microsoft Office PowerPoint</Application>
  <PresentationFormat>Widescreen</PresentationFormat>
  <Paragraphs>41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Times New Roman</vt:lpstr>
      <vt:lpstr>Retrospect</vt:lpstr>
      <vt:lpstr>HAZARDOUS AREA MONITORING FOR INDUSTRIAL PLANT POWERED BY IoT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HAZARDOUS AREA MONITORING FOR INDUSTRIAL PLANT POWERED BY IoT </dc:title>
  <dc:creator>Vignesh Sonaikkaruppu</dc:creator>
  <cp:lastModifiedBy>Vignesh Sonaikkaruppu</cp:lastModifiedBy>
  <cp:revision>2</cp:revision>
  <dcterms:created xsi:type="dcterms:W3CDTF">2022-11-15T10:36:15Z</dcterms:created>
  <dcterms:modified xsi:type="dcterms:W3CDTF">2022-11-15T15:16:31Z</dcterms:modified>
</cp:coreProperties>
</file>