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9" r:id="rId4"/>
    <p:sldId id="258" r:id="rId5"/>
    <p:sldId id="260" r:id="rId6"/>
    <p:sldId id="261" r:id="rId7"/>
    <p:sldId id="262" r:id="rId8"/>
    <p:sldId id="269" r:id="rId9"/>
    <p:sldId id="268"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9DBA2E-C61E-409A-A0DE-CA436DFE1E9C}">
  <a:tblStyle styleId="{F09DBA2E-C61E-409A-A0DE-CA436DFE1E9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36C-E9B7-DF3C-1B24-5BA349747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7B81D7-96AC-B80A-0D91-FC3D8531B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64330E-D88A-1AFB-F3D2-C79FA48543D0}"/>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5" name="Footer Placeholder 4">
            <a:extLst>
              <a:ext uri="{FF2B5EF4-FFF2-40B4-BE49-F238E27FC236}">
                <a16:creationId xmlns:a16="http://schemas.microsoft.com/office/drawing/2014/main" id="{57DCDA8B-99D9-8445-B51A-48BB7F979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BA16B-614D-7C0C-B261-F93836BB55FA}"/>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242293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B204-B919-25B5-6653-DA17796FC7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1AD772-54EB-9532-FA78-A527EA2AE4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0C6B6-5B69-EE05-28C3-01CFE09039F0}"/>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5" name="Footer Placeholder 4">
            <a:extLst>
              <a:ext uri="{FF2B5EF4-FFF2-40B4-BE49-F238E27FC236}">
                <a16:creationId xmlns:a16="http://schemas.microsoft.com/office/drawing/2014/main" id="{85ADDDFB-623B-193E-9190-631BF7B5C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6F6F2-A708-111E-4952-ED17B3897703}"/>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1754526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AE488-837E-4D98-8A8F-EEF8505B9C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989BF-76D5-7882-E631-0861721539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39227-1F34-4F89-141F-69C64814D377}"/>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5" name="Footer Placeholder 4">
            <a:extLst>
              <a:ext uri="{FF2B5EF4-FFF2-40B4-BE49-F238E27FC236}">
                <a16:creationId xmlns:a16="http://schemas.microsoft.com/office/drawing/2014/main" id="{4C8B7060-86B0-B4FC-3A7C-379A527CB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77176-D77C-0BF1-B7BD-62A8411BD329}"/>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277168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05DD-B0B8-321E-2F75-B9AF21431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32D52-2219-80B0-4BFE-A83C71FD6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7E094-ED12-3616-B05C-865703B90406}"/>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5" name="Footer Placeholder 4">
            <a:extLst>
              <a:ext uri="{FF2B5EF4-FFF2-40B4-BE49-F238E27FC236}">
                <a16:creationId xmlns:a16="http://schemas.microsoft.com/office/drawing/2014/main" id="{F6620D83-CAA2-D3C4-A821-47AFAC03B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9FAB5-D05A-AC06-C4F9-66F66B128B9D}"/>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370181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DBF7-F65D-5824-65A8-3C699D705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D4BE9-D2F2-7F48-11B2-A2321F151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CFD8A-1BC4-8B17-A8C7-E9388DBE79F8}"/>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5" name="Footer Placeholder 4">
            <a:extLst>
              <a:ext uri="{FF2B5EF4-FFF2-40B4-BE49-F238E27FC236}">
                <a16:creationId xmlns:a16="http://schemas.microsoft.com/office/drawing/2014/main" id="{5BD7B4FD-42AC-0354-8735-877133798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40CD1-275E-023F-7D01-57A1AB6A148D}"/>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100025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8616-DE8A-A664-4513-9588945F3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F28F3-2603-1665-9828-A118EBCBF3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0C111A-30DA-A1A8-BA0F-72D2D6A57D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0711A9-2371-F53F-0800-8F9D9D6F8FBA}"/>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6" name="Footer Placeholder 5">
            <a:extLst>
              <a:ext uri="{FF2B5EF4-FFF2-40B4-BE49-F238E27FC236}">
                <a16:creationId xmlns:a16="http://schemas.microsoft.com/office/drawing/2014/main" id="{72B169E7-CBA4-38A4-AC84-FBF4E334C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6DFA3-1D2B-372E-3B33-8A23D4405A09}"/>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90254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1910-A844-CEB4-8D29-D7A77992FA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B7DD2-045D-F39E-D253-FFF91972C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527F0-DC22-BA18-D3C5-36FD6202B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ECB9BF-58F2-5A48-2E81-FA125220C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1A2C18-BE0B-D3A3-0288-DD06DD37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C7CD6-D7E1-2620-CC2E-FC39F3A96334}"/>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8" name="Footer Placeholder 7">
            <a:extLst>
              <a:ext uri="{FF2B5EF4-FFF2-40B4-BE49-F238E27FC236}">
                <a16:creationId xmlns:a16="http://schemas.microsoft.com/office/drawing/2014/main" id="{E871D92A-510A-E4F3-DDB3-C0554A0D9D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E3C48-7FFD-2C3D-5ACB-05B5C7C479C1}"/>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78343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47D1-37C3-E1D7-E522-AC2D3980C0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AFD714-60F3-0978-8BC6-3F38FEC5B1E8}"/>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4" name="Footer Placeholder 3">
            <a:extLst>
              <a:ext uri="{FF2B5EF4-FFF2-40B4-BE49-F238E27FC236}">
                <a16:creationId xmlns:a16="http://schemas.microsoft.com/office/drawing/2014/main" id="{6C6EA1D2-2C3F-6E39-BB37-23301B9676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6C86-FB72-379D-49C4-C4A8194845F2}"/>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403514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2A5AC-1F9A-FD49-DACD-EC24E36C4DEF}"/>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3" name="Footer Placeholder 2">
            <a:extLst>
              <a:ext uri="{FF2B5EF4-FFF2-40B4-BE49-F238E27FC236}">
                <a16:creationId xmlns:a16="http://schemas.microsoft.com/office/drawing/2014/main" id="{83F29FBD-5A14-3119-8217-19DDB7B1CE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649E0-2BD5-CC88-E2CF-F92C01CE968F}"/>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320071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140E-AD16-D129-0A80-8FF5B4DCB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780BC0-002C-AE19-9B5B-5054FBD8A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077C3-C8C5-77FA-1689-E60F62740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ED4C4-DB6B-4B4F-3D95-12A6DB2C1E35}"/>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6" name="Footer Placeholder 5">
            <a:extLst>
              <a:ext uri="{FF2B5EF4-FFF2-40B4-BE49-F238E27FC236}">
                <a16:creationId xmlns:a16="http://schemas.microsoft.com/office/drawing/2014/main" id="{03219084-89D4-61AE-1340-B17F67A4E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FDEBC-A2D1-B0CB-C56A-BE42A375786F}"/>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413836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EB02-D2FD-7435-F1E6-313CD8C35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A906FB-2B4A-8EA2-4A4F-FC6128256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12BBE0-7630-AC64-330C-4F7A20FC3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181CE-3680-1884-457B-DF302ED94E9F}"/>
              </a:ext>
            </a:extLst>
          </p:cNvPr>
          <p:cNvSpPr>
            <a:spLocks noGrp="1"/>
          </p:cNvSpPr>
          <p:nvPr>
            <p:ph type="dt" sz="half" idx="10"/>
          </p:nvPr>
        </p:nvSpPr>
        <p:spPr/>
        <p:txBody>
          <a:bodyPr/>
          <a:lstStyle/>
          <a:p>
            <a:fld id="{68F8AE1A-4EE3-47A3-98FE-94A558026761}" type="datetimeFigureOut">
              <a:rPr lang="en-US" smtClean="0"/>
              <a:t>10/5/2022</a:t>
            </a:fld>
            <a:endParaRPr lang="en-US"/>
          </a:p>
        </p:txBody>
      </p:sp>
      <p:sp>
        <p:nvSpPr>
          <p:cNvPr id="6" name="Footer Placeholder 5">
            <a:extLst>
              <a:ext uri="{FF2B5EF4-FFF2-40B4-BE49-F238E27FC236}">
                <a16:creationId xmlns:a16="http://schemas.microsoft.com/office/drawing/2014/main" id="{69874976-8AE5-9A10-9B80-F4789A5C2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9C270-1F42-B7FA-8BE9-02CA946662D2}"/>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30217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7D2DB-463E-C686-EDD7-01EED829C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B6C0D-68EA-6898-ACB7-0863AEE5B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67703-AD1B-7033-85A1-5F4682B3D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8AE1A-4EE3-47A3-98FE-94A558026761}" type="datetimeFigureOut">
              <a:rPr lang="en-US" smtClean="0"/>
              <a:t>10/5/2022</a:t>
            </a:fld>
            <a:endParaRPr lang="en-US"/>
          </a:p>
        </p:txBody>
      </p:sp>
      <p:sp>
        <p:nvSpPr>
          <p:cNvPr id="5" name="Footer Placeholder 4">
            <a:extLst>
              <a:ext uri="{FF2B5EF4-FFF2-40B4-BE49-F238E27FC236}">
                <a16:creationId xmlns:a16="http://schemas.microsoft.com/office/drawing/2014/main" id="{8ED46760-5F51-4B06-259A-B63CA7C07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ADEA92-B4E5-2F97-2E4E-42CC9DCAE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EDAAF-2635-49BA-8A95-5AEF7D9D84EA}" type="slidenum">
              <a:rPr lang="en-US" smtClean="0"/>
              <a:t>‹#›</a:t>
            </a:fld>
            <a:endParaRPr lang="en-US"/>
          </a:p>
        </p:txBody>
      </p:sp>
    </p:spTree>
    <p:extLst>
      <p:ext uri="{BB962C8B-B14F-4D97-AF65-F5344CB8AC3E}">
        <p14:creationId xmlns:p14="http://schemas.microsoft.com/office/powerpoint/2010/main" val="400153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18F2-48DF-8154-F500-DD0E1AD25080}"/>
              </a:ext>
            </a:extLst>
          </p:cNvPr>
          <p:cNvSpPr>
            <a:spLocks noGrp="1"/>
          </p:cNvSpPr>
          <p:nvPr>
            <p:ph type="ctrTitle"/>
          </p:nvPr>
        </p:nvSpPr>
        <p:spPr>
          <a:xfrm>
            <a:off x="-1004552" y="621913"/>
            <a:ext cx="13329634" cy="1168401"/>
          </a:xfrm>
        </p:spPr>
        <p:txBody>
          <a:bodyPr>
            <a:noAutofit/>
          </a:bodyPr>
          <a:lstStyle/>
          <a:p>
            <a:r>
              <a:rPr lang="en-US" sz="3600" b="1" dirty="0" smtClean="0">
                <a:latin typeface="Times New Roman" panose="02020603050405020304" pitchFamily="18" charset="0"/>
                <a:cs typeface="Times New Roman" panose="02020603050405020304" pitchFamily="18" charset="0"/>
              </a:rPr>
              <a:t>          FERTILIZER RECOMMENDATION SYSTEM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FOR DISEASE PREDICTION </a:t>
            </a: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CACE8D3-D5DB-D32E-53C7-96F980C12A1D}"/>
              </a:ext>
            </a:extLst>
          </p:cNvPr>
          <p:cNvSpPr txBox="1"/>
          <p:nvPr/>
        </p:nvSpPr>
        <p:spPr>
          <a:xfrm>
            <a:off x="2336800" y="2100650"/>
            <a:ext cx="7518400" cy="769441"/>
          </a:xfrm>
          <a:prstGeom prst="rect">
            <a:avLst/>
          </a:prstGeom>
          <a:noFill/>
        </p:spPr>
        <p:txBody>
          <a:bodyPr wrap="square">
            <a:spAutoFit/>
          </a:bodyPr>
          <a:lstStyle/>
          <a:p>
            <a:pPr algn="ctr"/>
            <a:r>
              <a:rPr lang="en-US" sz="2200" dirty="0">
                <a:latin typeface="Times New Roman" panose="02020603050405020304" pitchFamily="18" charset="0"/>
                <a:cs typeface="Times New Roman" panose="02020603050405020304" pitchFamily="18" charset="0"/>
              </a:rPr>
              <a:t>Department Of CSE, </a:t>
            </a:r>
          </a:p>
          <a:p>
            <a:pPr algn="ctr"/>
            <a:r>
              <a:rPr lang="en-US" sz="2200" dirty="0">
                <a:latin typeface="Times New Roman" panose="02020603050405020304" pitchFamily="18" charset="0"/>
                <a:cs typeface="Times New Roman" panose="02020603050405020304" pitchFamily="18" charset="0"/>
              </a:rPr>
              <a:t>PSG Institute of Technology and Applied Research, Coimbatore.</a:t>
            </a:r>
          </a:p>
        </p:txBody>
      </p:sp>
      <p:sp>
        <p:nvSpPr>
          <p:cNvPr id="6" name="TextBox 5">
            <a:extLst>
              <a:ext uri="{FF2B5EF4-FFF2-40B4-BE49-F238E27FC236}">
                <a16:creationId xmlns:a16="http://schemas.microsoft.com/office/drawing/2014/main" id="{84D434F8-990B-C7E9-202D-075B60D3C0F9}"/>
              </a:ext>
            </a:extLst>
          </p:cNvPr>
          <p:cNvSpPr txBox="1"/>
          <p:nvPr/>
        </p:nvSpPr>
        <p:spPr>
          <a:xfrm>
            <a:off x="8036560" y="3521243"/>
            <a:ext cx="4754880" cy="1754326"/>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Mentor</a:t>
            </a:r>
          </a:p>
          <a:p>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Mr.ARAVINDHRAJ 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ASSISTANT PROFESSOR,</a:t>
            </a:r>
          </a:p>
          <a:p>
            <a:r>
              <a:rPr lang="en-US" sz="1800" dirty="0">
                <a:latin typeface="Times New Roman" panose="02020603050405020304" pitchFamily="18" charset="0"/>
                <a:cs typeface="Times New Roman" panose="02020603050405020304" pitchFamily="18" charset="0"/>
              </a:rPr>
              <a:t>DEPARTMENT OF CSE, </a:t>
            </a:r>
          </a:p>
          <a:p>
            <a:r>
              <a:rPr lang="en-US" dirty="0">
                <a:latin typeface="Times New Roman" panose="02020603050405020304" pitchFamily="18" charset="0"/>
                <a:cs typeface="Times New Roman" panose="02020603050405020304" pitchFamily="18" charset="0"/>
              </a:rPr>
              <a:t>PSG ITECH.</a:t>
            </a:r>
          </a:p>
        </p:txBody>
      </p:sp>
      <p:sp>
        <p:nvSpPr>
          <p:cNvPr id="8" name="TextBox 7">
            <a:extLst>
              <a:ext uri="{FF2B5EF4-FFF2-40B4-BE49-F238E27FC236}">
                <a16:creationId xmlns:a16="http://schemas.microsoft.com/office/drawing/2014/main" id="{BFE3FC2E-AA84-9215-EA72-C9CEA481A147}"/>
              </a:ext>
            </a:extLst>
          </p:cNvPr>
          <p:cNvSpPr txBox="1"/>
          <p:nvPr/>
        </p:nvSpPr>
        <p:spPr>
          <a:xfrm>
            <a:off x="1330960" y="3521243"/>
            <a:ext cx="6096000" cy="1815882"/>
          </a:xfrm>
          <a:prstGeom prst="rect">
            <a:avLst/>
          </a:prstGeom>
          <a:noFill/>
        </p:spPr>
        <p:txBody>
          <a:bodyPr wrap="square">
            <a:spAutoFit/>
          </a:bodyPr>
          <a:lstStyle/>
          <a:p>
            <a:pPr eaLnBrk="1" fontAlgn="auto" hangingPunct="1">
              <a:spcAft>
                <a:spcPts val="0"/>
              </a:spcAft>
              <a:defRPr/>
            </a:pPr>
            <a:r>
              <a:rPr lang="en-US" sz="2000" b="1" u="sng" dirty="0">
                <a:solidFill>
                  <a:schemeClr val="tx1"/>
                </a:solidFill>
                <a:latin typeface="Times New Roman" panose="02020603050405020304" pitchFamily="18" charset="0"/>
                <a:cs typeface="Times New Roman" panose="02020603050405020304" pitchFamily="18" charset="0"/>
              </a:rPr>
              <a:t>Team Members</a:t>
            </a:r>
          </a:p>
          <a:p>
            <a:pPr eaLnBrk="1" fontAlgn="auto" hangingPunct="1">
              <a:spcAft>
                <a:spcPts val="0"/>
              </a:spcAft>
              <a:defRPr/>
            </a:pPr>
            <a:endParaRPr lang="en-US" sz="2000" b="1" u="sng" dirty="0">
              <a:solidFill>
                <a:schemeClr val="tx1"/>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KEERTHANA 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      </a:t>
            </a:r>
            <a:r>
              <a:rPr lang="en-US" dirty="0" smtClean="0">
                <a:latin typeface="Times New Roman" panose="02020603050405020304" pitchFamily="18" charset="0"/>
                <a:cs typeface="Times New Roman" panose="02020603050405020304" pitchFamily="18" charset="0"/>
              </a:rPr>
              <a:t> - 715519104019</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PANTRA MANASA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715519104032</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SOWMI C S</a:t>
            </a:r>
            <a:r>
              <a:rPr lang="en-US" dirty="0" smtClean="0">
                <a:latin typeface="Times New Roman" panose="02020603050405020304" pitchFamily="18" charset="0"/>
                <a:cs typeface="Times New Roman" panose="02020603050405020304" pitchFamily="18" charset="0"/>
              </a:rPr>
              <a:t>                  - 715519104050</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MANORANJITH 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715519104304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734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txBox="1">
            <a:spLocks noGrp="1"/>
          </p:cNvSpPr>
          <p:nvPr>
            <p:ph type="title"/>
          </p:nvPr>
        </p:nvSpPr>
        <p:spPr>
          <a:xfrm>
            <a:off x="838200" y="8064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000" u="sng" dirty="0">
                <a:latin typeface="Times New Roman" panose="02020603050405020304" pitchFamily="18" charset="0"/>
                <a:cs typeface="Times New Roman" panose="02020603050405020304" pitchFamily="18" charset="0"/>
              </a:rPr>
              <a:t>ABSTRACT</a:t>
            </a:r>
          </a:p>
        </p:txBody>
      </p:sp>
      <p:sp>
        <p:nvSpPr>
          <p:cNvPr id="13" name="Google Shape;13;p1"/>
          <p:cNvSpPr txBox="1">
            <a:spLocks noGrp="1"/>
          </p:cNvSpPr>
          <p:nvPr>
            <p:ph type="body" idx="1"/>
          </p:nvPr>
        </p:nvSpPr>
        <p:spPr>
          <a:xfrm>
            <a:off x="255431" y="1094705"/>
            <a:ext cx="11681137" cy="5383368"/>
          </a:xfrm>
          <a:prstGeom prst="rect">
            <a:avLst/>
          </a:prstGeom>
          <a:noFill/>
          <a:ln>
            <a:noFill/>
          </a:ln>
        </p:spPr>
        <p:txBody>
          <a:bodyPr spcFirstLastPara="1" wrap="square" lIns="91425" tIns="45700" rIns="91425" bIns="45700" anchor="t" anchorCtr="0">
            <a:normAutofit fontScale="25000" lnSpcReduction="20000"/>
          </a:bodyPr>
          <a:lstStyle/>
          <a:p>
            <a:pPr marL="0" indent="0" algn="just">
              <a:lnSpc>
                <a:spcPct val="120000"/>
              </a:lnSpc>
              <a:spcBef>
                <a:spcPts val="0"/>
              </a:spcBef>
              <a:buClr>
                <a:schemeClr val="dk1"/>
              </a:buClr>
              <a:buSzPts val="2800"/>
              <a:buNone/>
            </a:pPr>
            <a:r>
              <a:rPr lang="en-US" sz="9600" dirty="0">
                <a:latin typeface="Times New Roman" panose="02020603050405020304" pitchFamily="18" charset="0"/>
                <a:cs typeface="Times New Roman" panose="02020603050405020304" pitchFamily="18" charset="0"/>
              </a:rPr>
              <a:t>Detection and recognition of plant diseases using machine learning are very efficient in providing symptoms of identifying diseases at its earliest. Plant pathologists can analyze the digital images using digital image processing for diagnosis of plant diseases. Application of computer vision and image processing strategies simply assist farmers in all of the regions of agriculture. Generally, the plant diseases are caused by the abnormal physiological functionalities of plants. Therefore, the characteristic symptoms are generated based on the differentiation between normal physiological functionalities and abnormal physiological functionalities of the plants. Mostly, the plant leaf diseases are caused by Pathogens which are positioned on the stems of the plants. These different symptoms and diseases of leaves are predicted by different methods </a:t>
            </a:r>
            <a:r>
              <a:rPr lang="en-US" sz="9600" dirty="0" smtClean="0">
                <a:latin typeface="Times New Roman" panose="02020603050405020304" pitchFamily="18" charset="0"/>
                <a:cs typeface="Times New Roman" panose="02020603050405020304" pitchFamily="18" charset="0"/>
              </a:rPr>
              <a:t>in </a:t>
            </a:r>
            <a:r>
              <a:rPr lang="en-US" sz="9600" dirty="0">
                <a:latin typeface="Times New Roman" panose="02020603050405020304" pitchFamily="18" charset="0"/>
                <a:cs typeface="Times New Roman" panose="02020603050405020304" pitchFamily="18" charset="0"/>
              </a:rPr>
              <a:t>image processing. </a:t>
            </a:r>
            <a:r>
              <a:rPr lang="en-US" sz="9600" dirty="0" smtClean="0">
                <a:latin typeface="Times New Roman" panose="02020603050405020304" pitchFamily="18" charset="0"/>
                <a:cs typeface="Times New Roman" panose="02020603050405020304" pitchFamily="18" charset="0"/>
              </a:rPr>
              <a:t>An </a:t>
            </a:r>
            <a:r>
              <a:rPr lang="en-US" sz="9600" dirty="0">
                <a:latin typeface="Times New Roman" panose="02020603050405020304" pitchFamily="18" charset="0"/>
                <a:cs typeface="Times New Roman" panose="02020603050405020304" pitchFamily="18" charset="0"/>
              </a:rPr>
              <a:t>automated system is introduced to identify different diseases on plants by checking the symptoms shown on the leaves of the plant. Deep learning techniques are used to identify the diseases and suggest the precautions that can be taken for those diseases. </a:t>
            </a:r>
            <a:endParaRPr lang="en-US" sz="6600" dirty="0">
              <a:latin typeface="Times New Roman" panose="02020603050405020304" pitchFamily="18" charset="0"/>
              <a:cs typeface="Times New Roman" panose="02020603050405020304" pitchFamily="18" charset="0"/>
            </a:endParaRPr>
          </a:p>
          <a:p>
            <a:pPr marL="0" lvl="0" indent="0" algn="just">
              <a:spcBef>
                <a:spcPts val="0"/>
              </a:spcBef>
              <a:buClr>
                <a:schemeClr val="dk1"/>
              </a:buClr>
              <a:buSzPts val="2800"/>
              <a:buNone/>
            </a:pPr>
            <a:endParaRPr lang="en-US" sz="9600" dirty="0">
              <a:latin typeface="Times New Roman" panose="02020603050405020304" pitchFamily="18" charset="0"/>
              <a:cs typeface="Times New Roman" panose="02020603050405020304" pitchFamily="18" charset="0"/>
            </a:endParaRPr>
          </a:p>
          <a:p>
            <a:pPr marL="0" lvl="0" indent="0" algn="just">
              <a:lnSpc>
                <a:spcPct val="120000"/>
              </a:lnSpc>
              <a:spcBef>
                <a:spcPts val="0"/>
              </a:spcBef>
              <a:buClr>
                <a:schemeClr val="dk1"/>
              </a:buClr>
              <a:buSzPts val="2800"/>
              <a:buNone/>
            </a:pPr>
            <a:r>
              <a:rPr lang="en-US" sz="9600" dirty="0" smtClean="0">
                <a:latin typeface="Times New Roman" panose="02020603050405020304" pitchFamily="18" charset="0"/>
                <a:cs typeface="Times New Roman" panose="02020603050405020304" pitchFamily="18" charset="0"/>
              </a:rPr>
              <a:t> </a:t>
            </a:r>
            <a:endParaRPr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graphicFrame>
        <p:nvGraphicFramePr>
          <p:cNvPr id="15" name="Google Shape;15;p2"/>
          <p:cNvGraphicFramePr/>
          <p:nvPr>
            <p:extLst>
              <p:ext uri="{D42A27DB-BD31-4B8C-83A1-F6EECF244321}">
                <p14:modId xmlns:p14="http://schemas.microsoft.com/office/powerpoint/2010/main" val="992387764"/>
              </p:ext>
            </p:extLst>
          </p:nvPr>
        </p:nvGraphicFramePr>
        <p:xfrm>
          <a:off x="1750260" y="91440"/>
          <a:ext cx="9509000" cy="5922301"/>
        </p:xfrm>
        <a:graphic>
          <a:graphicData uri="http://schemas.openxmlformats.org/drawingml/2006/table">
            <a:tbl>
              <a:tblPr firstRow="1" bandRow="1">
                <a:noFill/>
                <a:tableStyleId>{F09DBA2E-C61E-409A-A0DE-CA436DFE1E9C}</a:tableStyleId>
              </a:tblPr>
              <a:tblGrid>
                <a:gridCol w="1062175">
                  <a:extLst>
                    <a:ext uri="{9D8B030D-6E8A-4147-A177-3AD203B41FA5}">
                      <a16:colId xmlns:a16="http://schemas.microsoft.com/office/drawing/2014/main" val="20000"/>
                    </a:ext>
                  </a:extLst>
                </a:gridCol>
                <a:gridCol w="1857625">
                  <a:extLst>
                    <a:ext uri="{9D8B030D-6E8A-4147-A177-3AD203B41FA5}">
                      <a16:colId xmlns:a16="http://schemas.microsoft.com/office/drawing/2014/main" val="20001"/>
                    </a:ext>
                  </a:extLst>
                </a:gridCol>
                <a:gridCol w="1862820">
                  <a:extLst>
                    <a:ext uri="{9D8B030D-6E8A-4147-A177-3AD203B41FA5}">
                      <a16:colId xmlns:a16="http://schemas.microsoft.com/office/drawing/2014/main" val="20002"/>
                    </a:ext>
                  </a:extLst>
                </a:gridCol>
                <a:gridCol w="1790026">
                  <a:extLst>
                    <a:ext uri="{9D8B030D-6E8A-4147-A177-3AD203B41FA5}">
                      <a16:colId xmlns:a16="http://schemas.microsoft.com/office/drawing/2014/main" val="20003"/>
                    </a:ext>
                  </a:extLst>
                </a:gridCol>
                <a:gridCol w="2936354">
                  <a:extLst>
                    <a:ext uri="{9D8B030D-6E8A-4147-A177-3AD203B41FA5}">
                      <a16:colId xmlns:a16="http://schemas.microsoft.com/office/drawing/2014/main" val="20004"/>
                    </a:ext>
                  </a:extLst>
                </a:gridCol>
              </a:tblGrid>
              <a:tr h="857792">
                <a:tc>
                  <a:txBody>
                    <a:bodyPr/>
                    <a:lstStyle/>
                    <a:p>
                      <a:pPr marL="0" marR="0" lvl="0" indent="0" algn="ctr"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S.NO. </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4962171">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1.</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algn="l"/>
                      <a:r>
                        <a:rPr lang="en-US" sz="1900" b="0" i="0" kern="1200" dirty="0" smtClean="0">
                          <a:solidFill>
                            <a:schemeClr val="dk1"/>
                          </a:solidFill>
                          <a:effectLst/>
                          <a:latin typeface="Times New Roman" panose="02020603050405020304" pitchFamily="18" charset="0"/>
                          <a:ea typeface="Calibri"/>
                          <a:cs typeface="Times New Roman" panose="02020603050405020304" pitchFamily="18" charset="0"/>
                        </a:rPr>
                        <a:t>Plant Leaves Disease detection using Image  </a:t>
                      </a:r>
                    </a:p>
                    <a:p>
                      <a:pPr algn="l"/>
                      <a:r>
                        <a:rPr lang="en-US" sz="1900" b="0" i="0" kern="1200" dirty="0" smtClean="0">
                          <a:solidFill>
                            <a:schemeClr val="dk1"/>
                          </a:solidFill>
                          <a:effectLst/>
                          <a:latin typeface="Times New Roman" panose="02020603050405020304" pitchFamily="18" charset="0"/>
                          <a:ea typeface="Calibri"/>
                          <a:cs typeface="Times New Roman" panose="02020603050405020304" pitchFamily="18" charset="0"/>
                        </a:rPr>
                        <a:t>Processing Techniques</a:t>
                      </a:r>
                      <a:endParaRPr lang="en-US" sz="1900" b="0" i="0" kern="1200" dirty="0">
                        <a:solidFill>
                          <a:schemeClr val="dk1"/>
                        </a:solidFill>
                        <a:effectLst/>
                        <a:latin typeface="Times New Roman" panose="02020603050405020304" pitchFamily="18" charset="0"/>
                        <a:ea typeface="Calibri"/>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US" sz="1900" b="0" i="0" kern="1200" dirty="0" smtClean="0">
                          <a:solidFill>
                            <a:schemeClr val="dk1"/>
                          </a:solidFill>
                          <a:effectLst/>
                          <a:latin typeface="Times New Roman" panose="02020603050405020304" pitchFamily="18" charset="0"/>
                          <a:ea typeface="Calibri"/>
                          <a:cs typeface="Times New Roman" panose="02020603050405020304" pitchFamily="18" charset="0"/>
                        </a:rPr>
                        <a:t>Ms. Kiran R. Gavhale, Ujwalla Gawande, </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algn="l"/>
                      <a:r>
                        <a:rPr lang="en-IN" sz="1800" b="0" i="0" u="none" strike="noStrike" kern="1200" dirty="0" smtClean="0">
                          <a:solidFill>
                            <a:schemeClr val="dk1"/>
                          </a:solidFill>
                          <a:effectLst/>
                          <a:latin typeface="Calibri"/>
                          <a:ea typeface="Calibri"/>
                          <a:cs typeface="Calibri"/>
                        </a:rPr>
                        <a:t>IOSR Journal of Computer Engineering (IOSR-JCE) </a:t>
                      </a:r>
                    </a:p>
                    <a:p>
                      <a:pPr algn="l"/>
                      <a:r>
                        <a:rPr lang="en-IN" sz="1800" b="0" i="0" u="none" strike="noStrike" kern="1200" dirty="0" smtClean="0">
                          <a:solidFill>
                            <a:schemeClr val="dk1"/>
                          </a:solidFill>
                          <a:effectLst/>
                          <a:latin typeface="Calibri"/>
                          <a:ea typeface="Calibri"/>
                          <a:cs typeface="Calibri"/>
                        </a:rPr>
                        <a:t>e-ISSN: 2278-0661, p- ISSN: 2278-8727Volume 16, Issue 1, Ver. V (Jan. 2014), PP 10-16 </a:t>
                      </a:r>
                    </a:p>
                    <a:p>
                      <a:pPr algn="l"/>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US" sz="1900" dirty="0" smtClean="0">
                          <a:latin typeface="Times New Roman" panose="02020603050405020304" pitchFamily="18" charset="0"/>
                          <a:cs typeface="Times New Roman" panose="02020603050405020304" pitchFamily="18" charset="0"/>
                        </a:rPr>
                        <a:t>This paper mainly focuses on the detecting and classifying the leaf disease of soybean plant. Using SVM the proposed system classifies the leaf disease in 3 classes like i.e. downy mildew, frog eye, and septoria leaf blight etc. The proposed system gives maximum average classification accuracy reported is ~90% using a big dataset of 4775 images. Algorithm used: SVM. </a:t>
                      </a: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8879257-3DF0-0E0F-40C2-1AC4435EF7E4}"/>
              </a:ext>
            </a:extLst>
          </p:cNvPr>
          <p:cNvGraphicFramePr>
            <a:graphicFrameLocks noGrp="1"/>
          </p:cNvGraphicFramePr>
          <p:nvPr>
            <p:extLst>
              <p:ext uri="{D42A27DB-BD31-4B8C-83A1-F6EECF244321}">
                <p14:modId xmlns:p14="http://schemas.microsoft.com/office/powerpoint/2010/main" val="3979479015"/>
              </p:ext>
            </p:extLst>
          </p:nvPr>
        </p:nvGraphicFramePr>
        <p:xfrm>
          <a:off x="811369" y="99520"/>
          <a:ext cx="10273191" cy="5721732"/>
        </p:xfrm>
        <a:graphic>
          <a:graphicData uri="http://schemas.openxmlformats.org/drawingml/2006/table">
            <a:tbl>
              <a:tblPr firstRow="1" bandRow="1">
                <a:tableStyleId>{5C22544A-7EE6-4342-B048-85BDC9FD1C3A}</a:tableStyleId>
              </a:tblPr>
              <a:tblGrid>
                <a:gridCol w="940158">
                  <a:extLst>
                    <a:ext uri="{9D8B030D-6E8A-4147-A177-3AD203B41FA5}">
                      <a16:colId xmlns:a16="http://schemas.microsoft.com/office/drawing/2014/main" val="1011019804"/>
                    </a:ext>
                  </a:extLst>
                </a:gridCol>
                <a:gridCol w="2441787">
                  <a:extLst>
                    <a:ext uri="{9D8B030D-6E8A-4147-A177-3AD203B41FA5}">
                      <a16:colId xmlns:a16="http://schemas.microsoft.com/office/drawing/2014/main" val="857615675"/>
                    </a:ext>
                  </a:extLst>
                </a:gridCol>
                <a:gridCol w="1682386">
                  <a:extLst>
                    <a:ext uri="{9D8B030D-6E8A-4147-A177-3AD203B41FA5}">
                      <a16:colId xmlns:a16="http://schemas.microsoft.com/office/drawing/2014/main" val="2052223415"/>
                    </a:ext>
                  </a:extLst>
                </a:gridCol>
                <a:gridCol w="1952040">
                  <a:extLst>
                    <a:ext uri="{9D8B030D-6E8A-4147-A177-3AD203B41FA5}">
                      <a16:colId xmlns:a16="http://schemas.microsoft.com/office/drawing/2014/main" val="1639014344"/>
                    </a:ext>
                  </a:extLst>
                </a:gridCol>
                <a:gridCol w="3256820">
                  <a:extLst>
                    <a:ext uri="{9D8B030D-6E8A-4147-A177-3AD203B41FA5}">
                      <a16:colId xmlns:a16="http://schemas.microsoft.com/office/drawing/2014/main" val="394943206"/>
                    </a:ext>
                  </a:extLst>
                </a:gridCol>
              </a:tblGrid>
              <a:tr h="1050926">
                <a:tc>
                  <a:txBody>
                    <a:bodyPr/>
                    <a:lstStyle/>
                    <a:p>
                      <a:pPr algn="ctr"/>
                      <a:r>
                        <a:rPr lang="en-US" sz="1900" dirty="0">
                          <a:solidFill>
                            <a:schemeClr val="bg1"/>
                          </a:solidFill>
                          <a:latin typeface="Times New Roman" panose="02020603050405020304" pitchFamily="18" charset="0"/>
                          <a:cs typeface="Times New Roman" panose="02020603050405020304" pitchFamily="18" charset="0"/>
                        </a:rPr>
                        <a:t>S.NO.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Journal Paper Title </a:t>
                      </a:r>
                    </a:p>
                    <a:p>
                      <a:pPr algn="ctr"/>
                      <a:endParaRPr lang="en-US" sz="19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Author’s 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Source</a:t>
                      </a:r>
                    </a:p>
                    <a:p>
                      <a:pPr algn="ctr"/>
                      <a:endParaRPr lang="en-US" sz="19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Finding</a:t>
                      </a:r>
                    </a:p>
                    <a:p>
                      <a:pPr algn="ctr"/>
                      <a:endParaRPr lang="en-US" sz="19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7688050"/>
                  </a:ext>
                </a:extLst>
              </a:tr>
              <a:tr h="4670806">
                <a:tc>
                  <a:txBody>
                    <a:bodyPr/>
                    <a:lstStyle/>
                    <a:p>
                      <a:pPr algn="just"/>
                      <a:r>
                        <a:rPr lang="en-US" sz="1900" dirty="0">
                          <a:solidFill>
                            <a:schemeClr val="tx1"/>
                          </a:solidFill>
                          <a:latin typeface="Times New Roman" panose="02020603050405020304" pitchFamily="18" charset="0"/>
                          <a:cs typeface="Times New Roman" panose="02020603050405020304" pitchFamily="18" charset="0"/>
                        </a:rPr>
                        <a:t>2</a:t>
                      </a:r>
                      <a:r>
                        <a:rPr lang="en-US" sz="1900" dirty="0" smtClean="0">
                          <a:solidFill>
                            <a:schemeClr val="tx1"/>
                          </a:solidFill>
                          <a:latin typeface="Times New Roman" panose="02020603050405020304" pitchFamily="18" charset="0"/>
                          <a:cs typeface="Times New Roman" panose="02020603050405020304" pitchFamily="18" charset="0"/>
                        </a:rPr>
                        <a:t>. </a:t>
                      </a:r>
                      <a:endParaRPr lang="en-US" sz="1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900" dirty="0" smtClean="0">
                          <a:solidFill>
                            <a:schemeClr val="tx1"/>
                          </a:solidFill>
                          <a:latin typeface="Times New Roman" panose="02020603050405020304" pitchFamily="18" charset="0"/>
                          <a:cs typeface="Times New Roman" panose="02020603050405020304" pitchFamily="18" charset="0"/>
                        </a:rPr>
                        <a:t>Design of Intelligent Agriculture Management Information System Based on  </a:t>
                      </a:r>
                    </a:p>
                    <a:p>
                      <a:pPr algn="l"/>
                      <a:r>
                        <a:rPr lang="en-US" sz="1900" dirty="0" smtClean="0">
                          <a:solidFill>
                            <a:schemeClr val="tx1"/>
                          </a:solidFill>
                          <a:latin typeface="Times New Roman" panose="02020603050405020304" pitchFamily="18" charset="0"/>
                          <a:cs typeface="Times New Roman" panose="02020603050405020304" pitchFamily="18" charset="0"/>
                        </a:rPr>
                        <a:t>IOT</a:t>
                      </a:r>
                    </a:p>
                    <a:p>
                      <a:pPr algn="l"/>
                      <a:endParaRPr lang="en-US" sz="19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smtClean="0">
                          <a:solidFill>
                            <a:schemeClr val="tx1"/>
                          </a:solidFill>
                          <a:latin typeface="Times New Roman" panose="02020603050405020304" pitchFamily="18" charset="0"/>
                          <a:cs typeface="Times New Roman" panose="02020603050405020304" pitchFamily="18" charset="0"/>
                        </a:rPr>
                        <a:t>Duan Yan-e, </a:t>
                      </a:r>
                      <a:endParaRPr lang="en-US" sz="19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l"/>
                      <a:endParaRPr lang="en-US" sz="19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900" dirty="0" smtClean="0">
                          <a:solidFill>
                            <a:schemeClr val="tx1"/>
                          </a:solidFill>
                          <a:latin typeface="Times New Roman" panose="02020603050405020304" pitchFamily="18" charset="0"/>
                          <a:cs typeface="Times New Roman" panose="02020603050405020304" pitchFamily="18" charset="0"/>
                        </a:rPr>
                        <a:t>IEEE,4th, Fourth International reference on Intelligent Computation Technology and Automation, 2011 </a:t>
                      </a:r>
                      <a:endParaRPr lang="en-US" sz="1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900" dirty="0" smtClean="0">
                          <a:solidFill>
                            <a:schemeClr val="tx1"/>
                          </a:solidFill>
                          <a:latin typeface="Times New Roman" panose="02020603050405020304" pitchFamily="18" charset="0"/>
                          <a:cs typeface="Times New Roman" panose="02020603050405020304" pitchFamily="18" charset="0"/>
                        </a:rPr>
                        <a:t>The current paper proposes an android application for irrigation and plant leaf disease detection with cloud and IoT. For monitoring irrigation system they use soil moisture and temperature sensor and sensor data send to the cloud. The user can also detect the plant leaf disease. K-means clustering used for feature extraction. Algorithm used: K-means clustering</a:t>
                      </a:r>
                      <a:endParaRPr lang="en-US" sz="19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9654135"/>
                  </a:ext>
                </a:extLst>
              </a:tr>
            </a:tbl>
          </a:graphicData>
        </a:graphic>
      </p:graphicFrame>
    </p:spTree>
    <p:extLst>
      <p:ext uri="{BB962C8B-B14F-4D97-AF65-F5344CB8AC3E}">
        <p14:creationId xmlns:p14="http://schemas.microsoft.com/office/powerpoint/2010/main" val="42495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graphicFrame>
        <p:nvGraphicFramePr>
          <p:cNvPr id="17" name="Google Shape;17;p3"/>
          <p:cNvGraphicFramePr/>
          <p:nvPr>
            <p:extLst>
              <p:ext uri="{D42A27DB-BD31-4B8C-83A1-F6EECF244321}">
                <p14:modId xmlns:p14="http://schemas.microsoft.com/office/powerpoint/2010/main" val="2314153764"/>
              </p:ext>
            </p:extLst>
          </p:nvPr>
        </p:nvGraphicFramePr>
        <p:xfrm>
          <a:off x="1576040" y="81280"/>
          <a:ext cx="9853960" cy="5665220"/>
        </p:xfrm>
        <a:graphic>
          <a:graphicData uri="http://schemas.openxmlformats.org/drawingml/2006/table">
            <a:tbl>
              <a:tblPr firstRow="1" bandRow="1">
                <a:noFill/>
                <a:tableStyleId>{F09DBA2E-C61E-409A-A0DE-CA436DFE1E9C}</a:tableStyleId>
              </a:tblPr>
              <a:tblGrid>
                <a:gridCol w="1100704">
                  <a:extLst>
                    <a:ext uri="{9D8B030D-6E8A-4147-A177-3AD203B41FA5}">
                      <a16:colId xmlns:a16="http://schemas.microsoft.com/office/drawing/2014/main" val="20000"/>
                    </a:ext>
                  </a:extLst>
                </a:gridCol>
                <a:gridCol w="1925022">
                  <a:extLst>
                    <a:ext uri="{9D8B030D-6E8A-4147-A177-3AD203B41FA5}">
                      <a16:colId xmlns:a16="http://schemas.microsoft.com/office/drawing/2014/main" val="20001"/>
                    </a:ext>
                  </a:extLst>
                </a:gridCol>
                <a:gridCol w="2185114">
                  <a:extLst>
                    <a:ext uri="{9D8B030D-6E8A-4147-A177-3AD203B41FA5}">
                      <a16:colId xmlns:a16="http://schemas.microsoft.com/office/drawing/2014/main" val="20002"/>
                    </a:ext>
                  </a:extLst>
                </a:gridCol>
                <a:gridCol w="1796992">
                  <a:extLst>
                    <a:ext uri="{9D8B030D-6E8A-4147-A177-3AD203B41FA5}">
                      <a16:colId xmlns:a16="http://schemas.microsoft.com/office/drawing/2014/main" val="20003"/>
                    </a:ext>
                  </a:extLst>
                </a:gridCol>
                <a:gridCol w="2846128">
                  <a:extLst>
                    <a:ext uri="{9D8B030D-6E8A-4147-A177-3AD203B41FA5}">
                      <a16:colId xmlns:a16="http://schemas.microsoft.com/office/drawing/2014/main" val="20004"/>
                    </a:ext>
                  </a:extLst>
                </a:gridCol>
              </a:tblGrid>
              <a:tr h="918971">
                <a:tc>
                  <a:txBody>
                    <a:bodyPr/>
                    <a:lstStyle/>
                    <a:p>
                      <a:pPr marL="0" marR="0" lvl="0" indent="0" algn="ctr"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S.NO. </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4705090">
                <a:tc>
                  <a:txBody>
                    <a:bodyPr/>
                    <a:lstStyle/>
                    <a:p>
                      <a:pPr marL="0" marR="0" lvl="0" indent="0" algn="just"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3.</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algn="l"/>
                      <a:r>
                        <a:rPr lang="en-US" sz="1900" b="0" i="0" kern="1200" dirty="0" smtClean="0">
                          <a:solidFill>
                            <a:schemeClr val="dk1"/>
                          </a:solidFill>
                          <a:effectLst/>
                          <a:latin typeface="Times New Roman" panose="02020603050405020304" pitchFamily="18" charset="0"/>
                          <a:ea typeface="Calibri"/>
                          <a:cs typeface="Times New Roman" panose="02020603050405020304" pitchFamily="18" charset="0"/>
                        </a:rPr>
                        <a:t>Fertilizers Recommendation System For Disease Prediction In Tree Leave </a:t>
                      </a:r>
                      <a:endParaRPr lang="en-US" sz="1900" b="0" i="0" kern="1200" dirty="0">
                        <a:solidFill>
                          <a:schemeClr val="dk1"/>
                        </a:solidFill>
                        <a:effectLst/>
                        <a:latin typeface="Times New Roman" panose="02020603050405020304" pitchFamily="18" charset="0"/>
                        <a:ea typeface="Calibri"/>
                        <a:cs typeface="Times New Roman" panose="02020603050405020304" pitchFamily="18" charset="0"/>
                      </a:endParaRPr>
                    </a:p>
                  </a:txBody>
                  <a:tcPr marL="91450" marR="91450" marT="45725" marB="45725"/>
                </a:tc>
                <a:tc>
                  <a:txBody>
                    <a:bodyPr/>
                    <a:lstStyle/>
                    <a:p>
                      <a:pPr algn="l"/>
                      <a:r>
                        <a:rPr lang="en-IN" dirty="0" smtClean="0"/>
                        <a:t> R. Neela, P</a:t>
                      </a:r>
                      <a:endParaRPr lang="en-IN" dirty="0"/>
                    </a:p>
                  </a:txBody>
                  <a:tcPr marL="91450" marR="91450" marT="45725" marB="45725"/>
                </a:tc>
                <a:tc>
                  <a:txBody>
                    <a:bodyPr/>
                    <a:lstStyle/>
                    <a:p>
                      <a:pPr algn="l"/>
                      <a:r>
                        <a:rPr lang="en-US" dirty="0" smtClean="0"/>
                        <a:t>International journal of scientific &amp; technology research volume 8, issue 11, November 2019 </a:t>
                      </a:r>
                      <a:endParaRPr lang="en-IN" dirty="0"/>
                    </a:p>
                  </a:txBody>
                  <a:tcPr marL="91450" marR="91450" marT="45725" marB="45725"/>
                </a:tc>
                <a:tc>
                  <a:txBody>
                    <a:bodyPr/>
                    <a:lstStyle/>
                    <a:p>
                      <a:pPr algn="l"/>
                      <a:r>
                        <a:rPr lang="en-US" dirty="0" smtClean="0"/>
                        <a:t>The author proposes a method which helps us predict crop yield by suggesting the best crops. It also focuses on soil types in order to identify which crop should be planted in the field to increase productivity. In terms of crop yield, soil types are vital. By incorporating the weather details of the previous year into the equation, soil information can be obtained. </a:t>
                      </a:r>
                      <a:endParaRPr lang="en-IN"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C0AC13C-D189-0EE9-A90C-851E3C93B606}"/>
              </a:ext>
            </a:extLst>
          </p:cNvPr>
          <p:cNvGraphicFramePr>
            <a:graphicFrameLocks noGrp="1"/>
          </p:cNvGraphicFramePr>
          <p:nvPr>
            <p:extLst>
              <p:ext uri="{D42A27DB-BD31-4B8C-83A1-F6EECF244321}">
                <p14:modId xmlns:p14="http://schemas.microsoft.com/office/powerpoint/2010/main" val="2895711200"/>
              </p:ext>
            </p:extLst>
          </p:nvPr>
        </p:nvGraphicFramePr>
        <p:xfrm>
          <a:off x="1320800" y="203201"/>
          <a:ext cx="10231120" cy="4906009"/>
        </p:xfrm>
        <a:graphic>
          <a:graphicData uri="http://schemas.openxmlformats.org/drawingml/2006/table">
            <a:tbl>
              <a:tblPr firstRow="1" bandRow="1">
                <a:tableStyleId>{5C22544A-7EE6-4342-B048-85BDC9FD1C3A}</a:tableStyleId>
              </a:tblPr>
              <a:tblGrid>
                <a:gridCol w="927100">
                  <a:extLst>
                    <a:ext uri="{9D8B030D-6E8A-4147-A177-3AD203B41FA5}">
                      <a16:colId xmlns:a16="http://schemas.microsoft.com/office/drawing/2014/main" val="3563288715"/>
                    </a:ext>
                  </a:extLst>
                </a:gridCol>
                <a:gridCol w="1866900">
                  <a:extLst>
                    <a:ext uri="{9D8B030D-6E8A-4147-A177-3AD203B41FA5}">
                      <a16:colId xmlns:a16="http://schemas.microsoft.com/office/drawing/2014/main" val="2731120730"/>
                    </a:ext>
                  </a:extLst>
                </a:gridCol>
                <a:gridCol w="1968500">
                  <a:extLst>
                    <a:ext uri="{9D8B030D-6E8A-4147-A177-3AD203B41FA5}">
                      <a16:colId xmlns:a16="http://schemas.microsoft.com/office/drawing/2014/main" val="1131819484"/>
                    </a:ext>
                  </a:extLst>
                </a:gridCol>
                <a:gridCol w="1851660">
                  <a:extLst>
                    <a:ext uri="{9D8B030D-6E8A-4147-A177-3AD203B41FA5}">
                      <a16:colId xmlns:a16="http://schemas.microsoft.com/office/drawing/2014/main" val="1539982843"/>
                    </a:ext>
                  </a:extLst>
                </a:gridCol>
                <a:gridCol w="3616960">
                  <a:extLst>
                    <a:ext uri="{9D8B030D-6E8A-4147-A177-3AD203B41FA5}">
                      <a16:colId xmlns:a16="http://schemas.microsoft.com/office/drawing/2014/main" val="631440717"/>
                    </a:ext>
                  </a:extLst>
                </a:gridCol>
              </a:tblGrid>
              <a:tr h="693367">
                <a:tc>
                  <a:txBody>
                    <a:bodyPr/>
                    <a:lstStyle/>
                    <a:p>
                      <a:pPr algn="ctr"/>
                      <a:r>
                        <a:rPr lang="en-US" sz="1900" dirty="0">
                          <a:latin typeface="Times New Roman" panose="02020603050405020304" pitchFamily="18" charset="0"/>
                          <a:cs typeface="Times New Roman" panose="02020603050405020304" pitchFamily="18" charset="0"/>
                        </a:rPr>
                        <a:t>S.NO.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Journal Paper Title </a:t>
                      </a:r>
                    </a:p>
                    <a:p>
                      <a:pPr algn="ctr"/>
                      <a:endParaRPr lang="en-US" sz="1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Author’s Name &amp; Year</a:t>
                      </a:r>
                    </a:p>
                    <a:p>
                      <a:pPr algn="ctr"/>
                      <a:endParaRPr lang="en-US" sz="1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Source</a:t>
                      </a:r>
                    </a:p>
                    <a:p>
                      <a:pPr algn="ctr"/>
                      <a:endParaRPr lang="en-US" sz="1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Finding</a:t>
                      </a:r>
                    </a:p>
                    <a:p>
                      <a:pPr algn="ct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186463"/>
                  </a:ext>
                </a:extLst>
              </a:tr>
              <a:tr h="3945889">
                <a:tc>
                  <a:txBody>
                    <a:bodyPr/>
                    <a:lstStyle/>
                    <a:p>
                      <a:pPr algn="just"/>
                      <a:r>
                        <a:rPr lang="en-US" sz="1900" b="0" dirty="0">
                          <a:latin typeface="Times New Roman" panose="02020603050405020304" pitchFamily="18" charset="0"/>
                          <a:cs typeface="Times New Roman" panose="02020603050405020304" pitchFamily="18" charset="0"/>
                        </a:rPr>
                        <a:t>4.</a:t>
                      </a:r>
                    </a:p>
                  </a:txBody>
                  <a:tcPr/>
                </a:tc>
                <a:tc>
                  <a:txBody>
                    <a:bodyPr/>
                    <a:lstStyle/>
                    <a:p>
                      <a:r>
                        <a:rPr lang="en-US" dirty="0" smtClean="0"/>
                        <a:t>Healthy Farm: Leaf Disease Estimation and Fertilizer Recommendation System using Machine Learning</a:t>
                      </a:r>
                      <a:endParaRPr lang="en-IN" dirty="0"/>
                    </a:p>
                  </a:txBody>
                  <a:tcPr/>
                </a:tc>
                <a:tc>
                  <a:txBody>
                    <a:bodyPr/>
                    <a:lstStyle/>
                    <a:p>
                      <a:r>
                        <a:rPr lang="en-IN" dirty="0" smtClean="0"/>
                        <a:t>Swapnil Jori1, Rutuja Bhalshankar2, Dipali Dhamale3, Sulochana Sonkamble</a:t>
                      </a:r>
                      <a:endParaRPr lang="en-IN" dirty="0"/>
                    </a:p>
                  </a:txBody>
                  <a:tcPr/>
                </a:tc>
                <a:tc>
                  <a:txBody>
                    <a:bodyPr/>
                    <a:lstStyle/>
                    <a:p>
                      <a:r>
                        <a:rPr lang="en-US" dirty="0" smtClean="0"/>
                        <a:t>International Journal of All Research Education and Scientific Methods (IJARESM), ISSN: 2455-6211 </a:t>
                      </a:r>
                      <a:endParaRPr lang="en-IN" dirty="0"/>
                    </a:p>
                  </a:txBody>
                  <a:tcPr/>
                </a:tc>
                <a:tc>
                  <a:txBody>
                    <a:bodyPr/>
                    <a:lstStyle/>
                    <a:p>
                      <a:r>
                        <a:rPr lang="en-US" dirty="0" smtClean="0"/>
                        <a:t>The current work examines and describes image processing strategies for identifying plant diseases in numerous plant species. BPNN, SVM, K-means clustering, and SGDM are the most common approaches used to identify plant diseases.</a:t>
                      </a:r>
                      <a:endParaRPr lang="en-IN" dirty="0"/>
                    </a:p>
                  </a:txBody>
                  <a:tcPr/>
                </a:tc>
                <a:extLst>
                  <a:ext uri="{0D108BD9-81ED-4DB2-BD59-A6C34878D82A}">
                    <a16:rowId xmlns:a16="http://schemas.microsoft.com/office/drawing/2014/main" val="66540192"/>
                  </a:ext>
                </a:extLst>
              </a:tr>
            </a:tbl>
          </a:graphicData>
        </a:graphic>
      </p:graphicFrame>
    </p:spTree>
    <p:extLst>
      <p:ext uri="{BB962C8B-B14F-4D97-AF65-F5344CB8AC3E}">
        <p14:creationId xmlns:p14="http://schemas.microsoft.com/office/powerpoint/2010/main" val="1549202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graphicFrame>
        <p:nvGraphicFramePr>
          <p:cNvPr id="19" name="Google Shape;19;p4"/>
          <p:cNvGraphicFramePr/>
          <p:nvPr>
            <p:extLst>
              <p:ext uri="{D42A27DB-BD31-4B8C-83A1-F6EECF244321}">
                <p14:modId xmlns:p14="http://schemas.microsoft.com/office/powerpoint/2010/main" val="4270846145"/>
              </p:ext>
            </p:extLst>
          </p:nvPr>
        </p:nvGraphicFramePr>
        <p:xfrm>
          <a:off x="1270001" y="292100"/>
          <a:ext cx="10436895" cy="5989340"/>
        </p:xfrm>
        <a:graphic>
          <a:graphicData uri="http://schemas.openxmlformats.org/drawingml/2006/table">
            <a:tbl>
              <a:tblPr firstRow="1" bandRow="1">
                <a:noFill/>
                <a:tableStyleId>{F09DBA2E-C61E-409A-A0DE-CA436DFE1E9C}</a:tableStyleId>
              </a:tblPr>
              <a:tblGrid>
                <a:gridCol w="933081">
                  <a:extLst>
                    <a:ext uri="{9D8B030D-6E8A-4147-A177-3AD203B41FA5}">
                      <a16:colId xmlns:a16="http://schemas.microsoft.com/office/drawing/2014/main" val="20000"/>
                    </a:ext>
                  </a:extLst>
                </a:gridCol>
                <a:gridCol w="1730553">
                  <a:extLst>
                    <a:ext uri="{9D8B030D-6E8A-4147-A177-3AD203B41FA5}">
                      <a16:colId xmlns:a16="http://schemas.microsoft.com/office/drawing/2014/main" val="20001"/>
                    </a:ext>
                  </a:extLst>
                </a:gridCol>
                <a:gridCol w="2125682">
                  <a:extLst>
                    <a:ext uri="{9D8B030D-6E8A-4147-A177-3AD203B41FA5}">
                      <a16:colId xmlns:a16="http://schemas.microsoft.com/office/drawing/2014/main" val="20002"/>
                    </a:ext>
                  </a:extLst>
                </a:gridCol>
                <a:gridCol w="2087428">
                  <a:extLst>
                    <a:ext uri="{9D8B030D-6E8A-4147-A177-3AD203B41FA5}">
                      <a16:colId xmlns:a16="http://schemas.microsoft.com/office/drawing/2014/main" val="20003"/>
                    </a:ext>
                  </a:extLst>
                </a:gridCol>
                <a:gridCol w="3560151">
                  <a:extLst>
                    <a:ext uri="{9D8B030D-6E8A-4147-A177-3AD203B41FA5}">
                      <a16:colId xmlns:a16="http://schemas.microsoft.com/office/drawing/2014/main" val="20004"/>
                    </a:ext>
                  </a:extLst>
                </a:gridCol>
              </a:tblGrid>
              <a:tr h="698087">
                <a:tc>
                  <a:txBody>
                    <a:bodyPr/>
                    <a:lstStyle/>
                    <a:p>
                      <a:pPr marL="0" marR="0" lvl="0" indent="0" algn="ctr"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S.NO. </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4818185">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5.</a:t>
                      </a:r>
                    </a:p>
                  </a:txBody>
                  <a:tcPr marL="91450" marR="91450" marT="45725" marB="45725"/>
                </a:tc>
                <a:tc>
                  <a:txBody>
                    <a:bodyPr/>
                    <a:lstStyle/>
                    <a:p>
                      <a:r>
                        <a:rPr lang="en-US" dirty="0" smtClean="0"/>
                        <a:t>Farmer’s Assistant: A Machine Learning Based Application for Agricultural Solutions. </a:t>
                      </a:r>
                      <a:endParaRPr lang="en-IN" dirty="0"/>
                    </a:p>
                  </a:txBody>
                  <a:tcPr marL="91450" marR="91450" marT="45725" marB="45725"/>
                </a:tc>
                <a:tc>
                  <a:txBody>
                    <a:bodyPr/>
                    <a:lstStyle/>
                    <a:p>
                      <a:r>
                        <a:rPr lang="en-IN" dirty="0" smtClean="0"/>
                        <a:t>Shloka Gupta ,Nishit Jain ,Akshay Chopade</a:t>
                      </a:r>
                      <a:endParaRPr lang="en-IN" dirty="0"/>
                    </a:p>
                  </a:txBody>
                  <a:tcPr marL="91450" marR="91450" marT="45725" marB="45725"/>
                </a:tc>
                <a:tc>
                  <a:txBody>
                    <a:bodyPr/>
                    <a:lstStyle/>
                    <a:p>
                      <a:r>
                        <a:rPr lang="en-IN" dirty="0" smtClean="0"/>
                        <a:t>International Research</a:t>
                      </a:r>
                      <a:r>
                        <a:rPr lang="en-IN" baseline="0" dirty="0" smtClean="0"/>
                        <a:t> paper, Machine Learning  Cornell University</a:t>
                      </a:r>
                    </a:p>
                    <a:p>
                      <a:endParaRPr lang="en-IN" dirty="0"/>
                    </a:p>
                  </a:txBody>
                  <a:tcPr marL="91450" marR="91450" marT="45725" marB="45725"/>
                </a:tc>
                <a:tc>
                  <a:txBody>
                    <a:bodyPr/>
                    <a:lstStyle/>
                    <a:p>
                      <a:r>
                        <a:rPr lang="en-US" dirty="0" smtClean="0"/>
                        <a:t>The</a:t>
                      </a:r>
                      <a:r>
                        <a:rPr lang="en-US" baseline="0" dirty="0" smtClean="0"/>
                        <a:t> paper mainly focuses on</a:t>
                      </a:r>
                      <a:r>
                        <a:rPr lang="en-US" dirty="0" smtClean="0"/>
                        <a:t>crop recommendation using Random Forest algorithm, fertilizer recommendation using rule based classification system, and crop disease detection using Efficient Net model on leaf images. The user can provide the input using forms on our user interface and quickly get their results. In addition, we also use the LIME interpretability method to explain our predictions on the disease detection image, which can potentially help understand why our model predicts what it predicts, and improve the datasets and models using this information.</a:t>
                      </a:r>
                      <a:endParaRPr lang="en-IN"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graphicFrame>
        <p:nvGraphicFramePr>
          <p:cNvPr id="19" name="Google Shape;19;p4"/>
          <p:cNvGraphicFramePr/>
          <p:nvPr>
            <p:extLst>
              <p:ext uri="{D42A27DB-BD31-4B8C-83A1-F6EECF244321}">
                <p14:modId xmlns:p14="http://schemas.microsoft.com/office/powerpoint/2010/main" val="2061194254"/>
              </p:ext>
            </p:extLst>
          </p:nvPr>
        </p:nvGraphicFramePr>
        <p:xfrm>
          <a:off x="1270001" y="292101"/>
          <a:ext cx="10007599" cy="5439983"/>
        </p:xfrm>
        <a:graphic>
          <a:graphicData uri="http://schemas.openxmlformats.org/drawingml/2006/table">
            <a:tbl>
              <a:tblPr firstRow="1" bandRow="1">
                <a:noFill/>
                <a:tableStyleId>{F09DBA2E-C61E-409A-A0DE-CA436DFE1E9C}</a:tableStyleId>
              </a:tblPr>
              <a:tblGrid>
                <a:gridCol w="876299">
                  <a:extLst>
                    <a:ext uri="{9D8B030D-6E8A-4147-A177-3AD203B41FA5}">
                      <a16:colId xmlns:a16="http://schemas.microsoft.com/office/drawing/2014/main" val="20000"/>
                    </a:ext>
                  </a:extLst>
                </a:gridCol>
                <a:gridCol w="1677773">
                  <a:extLst>
                    <a:ext uri="{9D8B030D-6E8A-4147-A177-3AD203B41FA5}">
                      <a16:colId xmlns:a16="http://schemas.microsoft.com/office/drawing/2014/main" val="20001"/>
                    </a:ext>
                  </a:extLst>
                </a:gridCol>
                <a:gridCol w="2026221">
                  <a:extLst>
                    <a:ext uri="{9D8B030D-6E8A-4147-A177-3AD203B41FA5}">
                      <a16:colId xmlns:a16="http://schemas.microsoft.com/office/drawing/2014/main" val="20002"/>
                    </a:ext>
                  </a:extLst>
                </a:gridCol>
                <a:gridCol w="2013593">
                  <a:extLst>
                    <a:ext uri="{9D8B030D-6E8A-4147-A177-3AD203B41FA5}">
                      <a16:colId xmlns:a16="http://schemas.microsoft.com/office/drawing/2014/main" val="20003"/>
                    </a:ext>
                  </a:extLst>
                </a:gridCol>
                <a:gridCol w="3413713">
                  <a:extLst>
                    <a:ext uri="{9D8B030D-6E8A-4147-A177-3AD203B41FA5}">
                      <a16:colId xmlns:a16="http://schemas.microsoft.com/office/drawing/2014/main" val="20004"/>
                    </a:ext>
                  </a:extLst>
                </a:gridCol>
              </a:tblGrid>
              <a:tr h="830357">
                <a:tc>
                  <a:txBody>
                    <a:bodyPr/>
                    <a:lstStyle/>
                    <a:p>
                      <a:pPr marL="0" marR="0" lvl="0" indent="0" algn="ctr"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S.NO. </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4479853">
                <a:tc>
                  <a:txBody>
                    <a:bodyPr/>
                    <a:lstStyle/>
                    <a:p>
                      <a:pPr marL="0" marR="0" lvl="0" indent="0" algn="just" rtl="0">
                        <a:lnSpc>
                          <a:spcPct val="100000"/>
                        </a:lnSpc>
                        <a:spcBef>
                          <a:spcPts val="0"/>
                        </a:spcBef>
                        <a:spcAft>
                          <a:spcPts val="0"/>
                        </a:spcAft>
                        <a:buNone/>
                        <a:defRPr sz="1400" u="none" strike="noStrike" cap="none"/>
                      </a:pPr>
                      <a:r>
                        <a:rPr lang="en-US" sz="1900" b="0" dirty="0">
                          <a:latin typeface="Times New Roman" panose="02020603050405020304" pitchFamily="18" charset="0"/>
                          <a:cs typeface="Times New Roman" panose="02020603050405020304" pitchFamily="18" charset="0"/>
                        </a:rPr>
                        <a:t>6.</a:t>
                      </a:r>
                    </a:p>
                  </a:txBody>
                  <a:tcPr marL="91450" marR="91450" marT="45725" marB="45725"/>
                </a:tc>
                <a:tc>
                  <a:txBody>
                    <a:bodyPr/>
                    <a:lstStyle/>
                    <a:p>
                      <a:r>
                        <a:rPr lang="en-US" dirty="0" smtClean="0">
                          <a:solidFill>
                            <a:schemeClr val="tx1"/>
                          </a:solidFill>
                        </a:rPr>
                        <a:t> Detection of Leaf Diseases and Classification using Digital Image Processing </a:t>
                      </a:r>
                      <a:endParaRPr lang="en-IN" dirty="0">
                        <a:solidFill>
                          <a:schemeClr val="tx1"/>
                        </a:solidFill>
                      </a:endParaRPr>
                    </a:p>
                  </a:txBody>
                  <a:tcPr marL="91450" marR="91450" marT="45725" marB="45725"/>
                </a:tc>
                <a:tc>
                  <a:txBody>
                    <a:bodyPr/>
                    <a:lstStyle/>
                    <a:p>
                      <a:r>
                        <a:rPr lang="en-IN" sz="1800" b="0" i="0" u="none" strike="noStrike" kern="1200" dirty="0" smtClean="0">
                          <a:solidFill>
                            <a:schemeClr val="tx1"/>
                          </a:solidFill>
                          <a:effectLst/>
                          <a:latin typeface="Calibri"/>
                          <a:ea typeface="Calibri"/>
                          <a:cs typeface="Calibri"/>
                        </a:rPr>
                        <a:t>R.MeenaPrakash,</a:t>
                      </a:r>
                    </a:p>
                    <a:p>
                      <a:r>
                        <a:rPr lang="en-IN" sz="1800" b="0" i="0" u="none" strike="noStrike" kern="1200" dirty="0" smtClean="0">
                          <a:solidFill>
                            <a:schemeClr val="tx1"/>
                          </a:solidFill>
                          <a:effectLst/>
                          <a:latin typeface="Calibri"/>
                          <a:ea typeface="Calibri"/>
                          <a:cs typeface="Calibri"/>
                        </a:rPr>
                        <a:t>Saraswathy,</a:t>
                      </a:r>
                    </a:p>
                    <a:p>
                      <a:r>
                        <a:rPr lang="en-IN" sz="1800" b="0" i="0" u="none" strike="noStrike" kern="1200" dirty="0" smtClean="0">
                          <a:solidFill>
                            <a:schemeClr val="tx1"/>
                          </a:solidFill>
                          <a:effectLst/>
                          <a:latin typeface="Calibri"/>
                          <a:ea typeface="Calibri"/>
                          <a:cs typeface="Calibri"/>
                        </a:rPr>
                        <a:t>G.Ramalakshmi,</a:t>
                      </a:r>
                    </a:p>
                    <a:p>
                      <a:r>
                        <a:rPr lang="en-IN" sz="1800" b="0" i="0" u="none" strike="noStrike" kern="1200" dirty="0" smtClean="0">
                          <a:solidFill>
                            <a:schemeClr val="tx1"/>
                          </a:solidFill>
                          <a:effectLst/>
                          <a:latin typeface="Calibri"/>
                          <a:ea typeface="Calibri"/>
                          <a:cs typeface="Calibri"/>
                        </a:rPr>
                        <a:t>K.H. Mangaleswari, </a:t>
                      </a:r>
                    </a:p>
                    <a:p>
                      <a:r>
                        <a:rPr lang="en-IN" sz="1800" b="0" i="0" u="none" strike="noStrike" kern="1200" dirty="0" smtClean="0">
                          <a:solidFill>
                            <a:schemeClr val="tx1"/>
                          </a:solidFill>
                          <a:effectLst/>
                          <a:latin typeface="Calibri"/>
                          <a:ea typeface="Calibri"/>
                          <a:cs typeface="Calibri"/>
                        </a:rPr>
                        <a:t>T.Kaviya</a:t>
                      </a:r>
                      <a:endParaRPr lang="en-IN" sz="1800" b="0" i="0" u="sng" strike="noStrike" kern="1200" dirty="0" smtClean="0">
                        <a:solidFill>
                          <a:schemeClr val="tx1"/>
                        </a:solidFill>
                        <a:effectLst/>
                        <a:latin typeface="Calibri"/>
                        <a:ea typeface="Calibri"/>
                        <a:cs typeface="Calibri"/>
                      </a:endParaRPr>
                    </a:p>
                  </a:txBody>
                  <a:tcPr marL="91450" marR="91450" marT="45725" marB="45725"/>
                </a:tc>
                <a:tc>
                  <a:txBody>
                    <a:bodyPr/>
                    <a:lstStyle/>
                    <a:p>
                      <a:r>
                        <a:rPr lang="en-US" dirty="0" smtClean="0"/>
                        <a:t>International Conference on Innovations in Information, Embedded and Communication Systems(ICIIECS), IEEE,  2017. [</a:t>
                      </a:r>
                      <a:endParaRPr lang="en-IN" dirty="0"/>
                    </a:p>
                  </a:txBody>
                  <a:tcPr marL="91450" marR="91450" marT="45725" marB="45725"/>
                </a:tc>
                <a:tc>
                  <a:txBody>
                    <a:bodyPr/>
                    <a:lstStyle/>
                    <a:p>
                      <a:r>
                        <a:rPr lang="en-US" dirty="0" smtClean="0"/>
                        <a:t>The proposed method uses SVM to classify tree leaves, identify the disease and suggest the fertilizer. The proposed method is compared with the existing CNN based leaf disease prediction. The proposed SVM technique gives a better result when compared to existing CNN. For the same set of images, F-Measure for CNN is 0.7and 0.8 for SVM, the accuracy of identification of leaf disease of CNN is 0.6 and SVM is 0.8.</a:t>
                      </a:r>
                      <a:endParaRPr lang="en-IN"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90305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5055524" y="2273300"/>
            <a:ext cx="3351875" cy="15106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ct val="100000"/>
              <a:buFont typeface="Calibri"/>
              <a:buNone/>
            </a:pPr>
            <a:r>
              <a:rPr lang="en-US" b="1"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915</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          FERTILIZER RECOMMENDATION SYSTEM            FOR DISEASE PREDICTION </vt:lpstr>
      <vt:lpstr>ABSTRACT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METHOD FOR HANDWRITTEN DIGIT RECOGNITION SYSTEM</dc:title>
  <dc:creator>ASUS</dc:creator>
  <cp:lastModifiedBy>Manasa</cp:lastModifiedBy>
  <cp:revision>12</cp:revision>
  <dcterms:modified xsi:type="dcterms:W3CDTF">2022-10-05T14:27:01Z</dcterms:modified>
</cp:coreProperties>
</file>