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9" r:id="rId9"/>
    <p:sldId id="268"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DBA2E-C61E-409A-A0DE-CA436DFE1E9C}">
  <a:tblStyle styleId="{F09DBA2E-C61E-409A-A0DE-CA436DFE1E9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36C-E9B7-DF3C-1B24-5BA349747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B81D7-96AC-B80A-0D91-FC3D8531B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64330E-D88A-1AFB-F3D2-C79FA48543D0}"/>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5" name="Footer Placeholder 4">
            <a:extLst>
              <a:ext uri="{FF2B5EF4-FFF2-40B4-BE49-F238E27FC236}">
                <a16:creationId xmlns:a16="http://schemas.microsoft.com/office/drawing/2014/main" id="{57DCDA8B-99D9-8445-B51A-48BB7F979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BA16B-614D-7C0C-B261-F93836BB55FA}"/>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242293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B204-B919-25B5-6653-DA17796FC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AD772-54EB-9532-FA78-A527EA2AE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0C6B6-5B69-EE05-28C3-01CFE09039F0}"/>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5" name="Footer Placeholder 4">
            <a:extLst>
              <a:ext uri="{FF2B5EF4-FFF2-40B4-BE49-F238E27FC236}">
                <a16:creationId xmlns:a16="http://schemas.microsoft.com/office/drawing/2014/main" id="{85ADDDFB-623B-193E-9190-631BF7B5C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6F6F2-A708-111E-4952-ED17B3897703}"/>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175452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AE488-837E-4D98-8A8F-EEF8505B9C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989BF-76D5-7882-E631-086172153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39227-1F34-4F89-141F-69C64814D377}"/>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5" name="Footer Placeholder 4">
            <a:extLst>
              <a:ext uri="{FF2B5EF4-FFF2-40B4-BE49-F238E27FC236}">
                <a16:creationId xmlns:a16="http://schemas.microsoft.com/office/drawing/2014/main" id="{4C8B7060-86B0-B4FC-3A7C-379A527CB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77176-D77C-0BF1-B7BD-62A8411BD329}"/>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277168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05DD-B0B8-321E-2F75-B9AF21431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32D52-2219-80B0-4BFE-A83C71FD6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E094-ED12-3616-B05C-865703B90406}"/>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5" name="Footer Placeholder 4">
            <a:extLst>
              <a:ext uri="{FF2B5EF4-FFF2-40B4-BE49-F238E27FC236}">
                <a16:creationId xmlns:a16="http://schemas.microsoft.com/office/drawing/2014/main" id="{F6620D83-CAA2-D3C4-A821-47AFAC03B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9FAB5-D05A-AC06-C4F9-66F66B128B9D}"/>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70181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DBF7-F65D-5824-65A8-3C699D705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D4BE9-D2F2-7F48-11B2-A2321F151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CFD8A-1BC4-8B17-A8C7-E9388DBE79F8}"/>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5" name="Footer Placeholder 4">
            <a:extLst>
              <a:ext uri="{FF2B5EF4-FFF2-40B4-BE49-F238E27FC236}">
                <a16:creationId xmlns:a16="http://schemas.microsoft.com/office/drawing/2014/main" id="{5BD7B4FD-42AC-0354-8735-877133798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40CD1-275E-023F-7D01-57A1AB6A148D}"/>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100025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8616-DE8A-A664-4513-9588945F3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F28F3-2603-1665-9828-A118EBCBF3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C111A-30DA-A1A8-BA0F-72D2D6A57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711A9-2371-F53F-0800-8F9D9D6F8FBA}"/>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6" name="Footer Placeholder 5">
            <a:extLst>
              <a:ext uri="{FF2B5EF4-FFF2-40B4-BE49-F238E27FC236}">
                <a16:creationId xmlns:a16="http://schemas.microsoft.com/office/drawing/2014/main" id="{72B169E7-CBA4-38A4-AC84-FBF4E334C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6DFA3-1D2B-372E-3B33-8A23D4405A09}"/>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90254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1910-A844-CEB4-8D29-D7A77992FA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B7DD2-045D-F39E-D253-FFF91972C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527F0-DC22-BA18-D3C5-36FD6202B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ECB9BF-58F2-5A48-2E81-FA125220C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A2C18-BE0B-D3A3-0288-DD06DD37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C7CD6-D7E1-2620-CC2E-FC39F3A96334}"/>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8" name="Footer Placeholder 7">
            <a:extLst>
              <a:ext uri="{FF2B5EF4-FFF2-40B4-BE49-F238E27FC236}">
                <a16:creationId xmlns:a16="http://schemas.microsoft.com/office/drawing/2014/main" id="{E871D92A-510A-E4F3-DDB3-C0554A0D9D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E3C48-7FFD-2C3D-5ACB-05B5C7C479C1}"/>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78343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D1-37C3-E1D7-E522-AC2D3980C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AFD714-60F3-0978-8BC6-3F38FEC5B1E8}"/>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4" name="Footer Placeholder 3">
            <a:extLst>
              <a:ext uri="{FF2B5EF4-FFF2-40B4-BE49-F238E27FC236}">
                <a16:creationId xmlns:a16="http://schemas.microsoft.com/office/drawing/2014/main" id="{6C6EA1D2-2C3F-6E39-BB37-23301B967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6C86-FB72-379D-49C4-C4A8194845F2}"/>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403514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2A5AC-1F9A-FD49-DACD-EC24E36C4DEF}"/>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3" name="Footer Placeholder 2">
            <a:extLst>
              <a:ext uri="{FF2B5EF4-FFF2-40B4-BE49-F238E27FC236}">
                <a16:creationId xmlns:a16="http://schemas.microsoft.com/office/drawing/2014/main" id="{83F29FBD-5A14-3119-8217-19DDB7B1CE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649E0-2BD5-CC88-E2CF-F92C01CE968F}"/>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20071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140E-AD16-D129-0A80-8FF5B4DCB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80BC0-002C-AE19-9B5B-5054FBD8A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077C3-C8C5-77FA-1689-E60F6274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ED4C4-DB6B-4B4F-3D95-12A6DB2C1E35}"/>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6" name="Footer Placeholder 5">
            <a:extLst>
              <a:ext uri="{FF2B5EF4-FFF2-40B4-BE49-F238E27FC236}">
                <a16:creationId xmlns:a16="http://schemas.microsoft.com/office/drawing/2014/main" id="{03219084-89D4-61AE-1340-B17F67A4E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FDEBC-A2D1-B0CB-C56A-BE42A375786F}"/>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41383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EB02-D2FD-7435-F1E6-313CD8C35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906FB-2B4A-8EA2-4A4F-FC6128256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12BBE0-7630-AC64-330C-4F7A20FC3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181CE-3680-1884-457B-DF302ED94E9F}"/>
              </a:ext>
            </a:extLst>
          </p:cNvPr>
          <p:cNvSpPr>
            <a:spLocks noGrp="1"/>
          </p:cNvSpPr>
          <p:nvPr>
            <p:ph type="dt" sz="half" idx="10"/>
          </p:nvPr>
        </p:nvSpPr>
        <p:spPr/>
        <p:txBody>
          <a:bodyPr/>
          <a:lstStyle/>
          <a:p>
            <a:fld id="{68F8AE1A-4EE3-47A3-98FE-94A558026761}" type="datetimeFigureOut">
              <a:rPr lang="en-US" smtClean="0"/>
              <a:t>9/23/2022</a:t>
            </a:fld>
            <a:endParaRPr lang="en-US"/>
          </a:p>
        </p:txBody>
      </p:sp>
      <p:sp>
        <p:nvSpPr>
          <p:cNvPr id="6" name="Footer Placeholder 5">
            <a:extLst>
              <a:ext uri="{FF2B5EF4-FFF2-40B4-BE49-F238E27FC236}">
                <a16:creationId xmlns:a16="http://schemas.microsoft.com/office/drawing/2014/main" id="{69874976-8AE5-9A10-9B80-F4789A5C2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9C270-1F42-B7FA-8BE9-02CA946662D2}"/>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021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7D2DB-463E-C686-EDD7-01EED829C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B6C0D-68EA-6898-ACB7-0863AEE5B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67703-AD1B-7033-85A1-5F4682B3D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8AE1A-4EE3-47A3-98FE-94A558026761}" type="datetimeFigureOut">
              <a:rPr lang="en-US" smtClean="0"/>
              <a:t>9/23/2022</a:t>
            </a:fld>
            <a:endParaRPr lang="en-US"/>
          </a:p>
        </p:txBody>
      </p:sp>
      <p:sp>
        <p:nvSpPr>
          <p:cNvPr id="5" name="Footer Placeholder 4">
            <a:extLst>
              <a:ext uri="{FF2B5EF4-FFF2-40B4-BE49-F238E27FC236}">
                <a16:creationId xmlns:a16="http://schemas.microsoft.com/office/drawing/2014/main" id="{8ED46760-5F51-4B06-259A-B63CA7C07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DEA92-B4E5-2F97-2E4E-42CC9DCA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EDAAF-2635-49BA-8A95-5AEF7D9D84EA}" type="slidenum">
              <a:rPr lang="en-US" smtClean="0"/>
              <a:t>‹#›</a:t>
            </a:fld>
            <a:endParaRPr lang="en-US"/>
          </a:p>
        </p:txBody>
      </p:sp>
    </p:spTree>
    <p:extLst>
      <p:ext uri="{BB962C8B-B14F-4D97-AF65-F5344CB8AC3E}">
        <p14:creationId xmlns:p14="http://schemas.microsoft.com/office/powerpoint/2010/main" val="400153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18F2-48DF-8154-F500-DD0E1AD25080}"/>
              </a:ext>
            </a:extLst>
          </p:cNvPr>
          <p:cNvSpPr>
            <a:spLocks noGrp="1"/>
          </p:cNvSpPr>
          <p:nvPr>
            <p:ph type="ctrTitle"/>
          </p:nvPr>
        </p:nvSpPr>
        <p:spPr>
          <a:xfrm>
            <a:off x="365760" y="621913"/>
            <a:ext cx="11460480" cy="1168401"/>
          </a:xfrm>
        </p:spPr>
        <p:txBody>
          <a:bodyPr>
            <a:noAutofit/>
          </a:bodyPr>
          <a:lstStyle/>
          <a:p>
            <a:r>
              <a:rPr lang="en-US" sz="3600" b="1" dirty="0">
                <a:latin typeface="Times New Roman" panose="02020603050405020304" pitchFamily="18" charset="0"/>
                <a:cs typeface="Times New Roman" panose="02020603050405020304" pitchFamily="18" charset="0"/>
              </a:rPr>
              <a:t>A NOVEL METHOD FOR HANDWRITTEN DIGIT RECOGNITION SYSTEM</a:t>
            </a:r>
          </a:p>
        </p:txBody>
      </p:sp>
      <p:sp>
        <p:nvSpPr>
          <p:cNvPr id="5" name="TextBox 4">
            <a:extLst>
              <a:ext uri="{FF2B5EF4-FFF2-40B4-BE49-F238E27FC236}">
                <a16:creationId xmlns:a16="http://schemas.microsoft.com/office/drawing/2014/main" id="{4CACE8D3-D5DB-D32E-53C7-96F980C12A1D}"/>
              </a:ext>
            </a:extLst>
          </p:cNvPr>
          <p:cNvSpPr txBox="1"/>
          <p:nvPr/>
        </p:nvSpPr>
        <p:spPr>
          <a:xfrm>
            <a:off x="2336800" y="2100650"/>
            <a:ext cx="7518400" cy="769441"/>
          </a:xfrm>
          <a:prstGeom prst="rect">
            <a:avLst/>
          </a:prstGeom>
          <a:noFill/>
        </p:spPr>
        <p:txBody>
          <a:bodyPr wrap="square">
            <a:spAutoFit/>
          </a:bodyPr>
          <a:lstStyle/>
          <a:p>
            <a:pPr algn="ctr"/>
            <a:r>
              <a:rPr lang="en-US" sz="2200" dirty="0">
                <a:latin typeface="Times New Roman" panose="02020603050405020304" pitchFamily="18" charset="0"/>
                <a:cs typeface="Times New Roman" panose="02020603050405020304" pitchFamily="18" charset="0"/>
              </a:rPr>
              <a:t>Department Of CSE, </a:t>
            </a:r>
          </a:p>
          <a:p>
            <a:pPr algn="ctr"/>
            <a:r>
              <a:rPr lang="en-US" sz="2200" dirty="0">
                <a:latin typeface="Times New Roman" panose="02020603050405020304" pitchFamily="18" charset="0"/>
                <a:cs typeface="Times New Roman" panose="02020603050405020304" pitchFamily="18" charset="0"/>
              </a:rPr>
              <a:t>PSG Institute of Technology and Applied Research, Coimbatore.</a:t>
            </a:r>
          </a:p>
        </p:txBody>
      </p:sp>
      <p:sp>
        <p:nvSpPr>
          <p:cNvPr id="6" name="TextBox 5">
            <a:extLst>
              <a:ext uri="{FF2B5EF4-FFF2-40B4-BE49-F238E27FC236}">
                <a16:creationId xmlns:a16="http://schemas.microsoft.com/office/drawing/2014/main" id="{84D434F8-990B-C7E9-202D-075B60D3C0F9}"/>
              </a:ext>
            </a:extLst>
          </p:cNvPr>
          <p:cNvSpPr txBox="1"/>
          <p:nvPr/>
        </p:nvSpPr>
        <p:spPr>
          <a:xfrm>
            <a:off x="8036560" y="3521243"/>
            <a:ext cx="4754880" cy="1754326"/>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Mentor</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 ARAVINDHRAJ N</a:t>
            </a:r>
          </a:p>
          <a:p>
            <a:r>
              <a:rPr lang="en-US" dirty="0">
                <a:latin typeface="Times New Roman" panose="02020603050405020304" pitchFamily="18" charset="0"/>
                <a:cs typeface="Times New Roman" panose="02020603050405020304" pitchFamily="18" charset="0"/>
              </a:rPr>
              <a:t>ASSISTANT PROFESSOR,</a:t>
            </a:r>
          </a:p>
          <a:p>
            <a:r>
              <a:rPr lang="en-US" sz="1800" dirty="0">
                <a:latin typeface="Times New Roman" panose="02020603050405020304" pitchFamily="18" charset="0"/>
                <a:cs typeface="Times New Roman" panose="02020603050405020304" pitchFamily="18" charset="0"/>
              </a:rPr>
              <a:t>DEPARTMENT OF CSE, </a:t>
            </a:r>
          </a:p>
          <a:p>
            <a:r>
              <a:rPr lang="en-US" dirty="0">
                <a:latin typeface="Times New Roman" panose="02020603050405020304" pitchFamily="18" charset="0"/>
                <a:cs typeface="Times New Roman" panose="02020603050405020304" pitchFamily="18" charset="0"/>
              </a:rPr>
              <a:t>PSG ITECH.</a:t>
            </a:r>
          </a:p>
        </p:txBody>
      </p:sp>
      <p:sp>
        <p:nvSpPr>
          <p:cNvPr id="8" name="TextBox 7">
            <a:extLst>
              <a:ext uri="{FF2B5EF4-FFF2-40B4-BE49-F238E27FC236}">
                <a16:creationId xmlns:a16="http://schemas.microsoft.com/office/drawing/2014/main" id="{BFE3FC2E-AA84-9215-EA72-C9CEA481A147}"/>
              </a:ext>
            </a:extLst>
          </p:cNvPr>
          <p:cNvSpPr txBox="1"/>
          <p:nvPr/>
        </p:nvSpPr>
        <p:spPr>
          <a:xfrm>
            <a:off x="1330960" y="3521243"/>
            <a:ext cx="6096000" cy="2092881"/>
          </a:xfrm>
          <a:prstGeom prst="rect">
            <a:avLst/>
          </a:prstGeom>
          <a:noFill/>
        </p:spPr>
        <p:txBody>
          <a:bodyPr wrap="square">
            <a:spAutoFit/>
          </a:bodyPr>
          <a:lstStyle/>
          <a:p>
            <a:pPr eaLnBrk="1" fontAlgn="auto" hangingPunct="1">
              <a:spcAft>
                <a:spcPts val="0"/>
              </a:spcAft>
              <a:defRPr/>
            </a:pPr>
            <a:r>
              <a:rPr lang="en-US" sz="2000" b="1" u="sng" dirty="0">
                <a:solidFill>
                  <a:schemeClr val="tx1"/>
                </a:solidFill>
                <a:latin typeface="Times New Roman" panose="02020603050405020304" pitchFamily="18" charset="0"/>
                <a:cs typeface="Times New Roman" panose="02020603050405020304" pitchFamily="18" charset="0"/>
              </a:rPr>
              <a:t>Team Members</a:t>
            </a:r>
          </a:p>
          <a:p>
            <a:pPr eaLnBrk="1" fontAlgn="auto" hangingPunct="1">
              <a:spcAft>
                <a:spcPts val="0"/>
              </a:spcAft>
              <a:defRPr/>
            </a:pPr>
            <a:endParaRPr lang="en-US" sz="2000" b="1" u="sng"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PREM KUMAR I M            - 715519104035</a:t>
            </a:r>
          </a:p>
          <a:p>
            <a:r>
              <a:rPr lang="en-US" dirty="0">
                <a:latin typeface="Times New Roman" panose="02020603050405020304" pitchFamily="18" charset="0"/>
                <a:cs typeface="Times New Roman" panose="02020603050405020304" pitchFamily="18" charset="0"/>
              </a:rPr>
              <a:t>SATHYA VARSHINI R D   - 715519104045</a:t>
            </a:r>
          </a:p>
          <a:p>
            <a:r>
              <a:rPr lang="en-US" dirty="0">
                <a:latin typeface="Times New Roman" panose="02020603050405020304" pitchFamily="18" charset="0"/>
                <a:cs typeface="Times New Roman" panose="02020603050405020304" pitchFamily="18" charset="0"/>
              </a:rPr>
              <a:t>SUSMETA A                        - 715519104053</a:t>
            </a:r>
          </a:p>
          <a:p>
            <a:r>
              <a:rPr lang="en-US" dirty="0">
                <a:latin typeface="Times New Roman" panose="02020603050405020304" pitchFamily="18" charset="0"/>
                <a:cs typeface="Times New Roman" panose="02020603050405020304" pitchFamily="18" charset="0"/>
              </a:rPr>
              <a:t>VISHNUDARSHAN S        - 715519104306</a:t>
            </a:r>
          </a:p>
          <a:p>
            <a:r>
              <a:rPr lang="en-US" dirty="0">
                <a:latin typeface="Times New Roman" panose="02020603050405020304" pitchFamily="18" charset="0"/>
                <a:cs typeface="Times New Roman" panose="02020603050405020304" pitchFamily="18" charset="0"/>
              </a:rPr>
              <a:t>YASHWANT C M                - 715519104060</a:t>
            </a:r>
          </a:p>
        </p:txBody>
      </p:sp>
    </p:spTree>
    <p:extLst>
      <p:ext uri="{BB962C8B-B14F-4D97-AF65-F5344CB8AC3E}">
        <p14:creationId xmlns:p14="http://schemas.microsoft.com/office/powerpoint/2010/main" val="392073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title"/>
          </p:nvPr>
        </p:nvSpPr>
        <p:spPr>
          <a:xfrm>
            <a:off x="838200" y="8064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u="sng" dirty="0">
                <a:latin typeface="Times New Roman" panose="02020603050405020304" pitchFamily="18" charset="0"/>
                <a:cs typeface="Times New Roman" panose="02020603050405020304" pitchFamily="18" charset="0"/>
              </a:rPr>
              <a:t>ABSTRACT</a:t>
            </a:r>
          </a:p>
        </p:txBody>
      </p:sp>
      <p:sp>
        <p:nvSpPr>
          <p:cNvPr id="13" name="Google Shape;13;p1"/>
          <p:cNvSpPr txBox="1">
            <a:spLocks noGrp="1"/>
          </p:cNvSpPr>
          <p:nvPr>
            <p:ph type="body" idx="1"/>
          </p:nvPr>
        </p:nvSpPr>
        <p:spPr>
          <a:xfrm>
            <a:off x="1209040" y="1612265"/>
            <a:ext cx="9906000" cy="4351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600" dirty="0">
                <a:latin typeface="Times New Roman" panose="02020603050405020304" pitchFamily="18" charset="0"/>
                <a:cs typeface="Times New Roman" panose="02020603050405020304" pitchFamily="18" charset="0"/>
              </a:rPr>
              <a:t>A novel method for Handwritten Digit Recognition System involves reception and interpretation of handwritten digits by a machine. Due to its use in a variety of fields, handwriting recognition has attracted a lot of attention in the fields of pattern recognition and machine learning. It is challenging for a machine to comprehend handwritten digits because of the variety in shape and orientation. Due to its many uses, including the automatic processing of bank checks, billing, and postal services, handwritten digit recognition is a broad area of research. The recognition system is broadly divided into 2 parts, first part is feature extraction from handwritten images and the second one is classification of feature vector into digits.</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8879257-3DF0-0E0F-40C2-1AC4435EF7E4}"/>
              </a:ext>
            </a:extLst>
          </p:cNvPr>
          <p:cNvGraphicFramePr>
            <a:graphicFrameLocks noGrp="1"/>
          </p:cNvGraphicFramePr>
          <p:nvPr>
            <p:extLst>
              <p:ext uri="{D42A27DB-BD31-4B8C-83A1-F6EECF244321}">
                <p14:modId xmlns:p14="http://schemas.microsoft.com/office/powerpoint/2010/main" val="1258541331"/>
              </p:ext>
            </p:extLst>
          </p:nvPr>
        </p:nvGraphicFramePr>
        <p:xfrm>
          <a:off x="1534160" y="99519"/>
          <a:ext cx="9550400" cy="6514283"/>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011019804"/>
                    </a:ext>
                  </a:extLst>
                </a:gridCol>
                <a:gridCol w="1767840">
                  <a:extLst>
                    <a:ext uri="{9D8B030D-6E8A-4147-A177-3AD203B41FA5}">
                      <a16:colId xmlns:a16="http://schemas.microsoft.com/office/drawing/2014/main" val="857615675"/>
                    </a:ext>
                  </a:extLst>
                </a:gridCol>
                <a:gridCol w="1869440">
                  <a:extLst>
                    <a:ext uri="{9D8B030D-6E8A-4147-A177-3AD203B41FA5}">
                      <a16:colId xmlns:a16="http://schemas.microsoft.com/office/drawing/2014/main" val="2052223415"/>
                    </a:ext>
                  </a:extLst>
                </a:gridCol>
                <a:gridCol w="1818640">
                  <a:extLst>
                    <a:ext uri="{9D8B030D-6E8A-4147-A177-3AD203B41FA5}">
                      <a16:colId xmlns:a16="http://schemas.microsoft.com/office/drawing/2014/main" val="1639014344"/>
                    </a:ext>
                  </a:extLst>
                </a:gridCol>
                <a:gridCol w="3027680">
                  <a:extLst>
                    <a:ext uri="{9D8B030D-6E8A-4147-A177-3AD203B41FA5}">
                      <a16:colId xmlns:a16="http://schemas.microsoft.com/office/drawing/2014/main" val="394943206"/>
                    </a:ext>
                  </a:extLst>
                </a:gridCol>
              </a:tblGrid>
              <a:tr h="869038">
                <a:tc>
                  <a:txBody>
                    <a:bodyPr/>
                    <a:lstStyle/>
                    <a:p>
                      <a:pPr algn="ctr"/>
                      <a:r>
                        <a:rPr lang="en-US" sz="1900" dirty="0">
                          <a:solidFill>
                            <a:schemeClr val="bg1"/>
                          </a:solidFill>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Journal Paper Title </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Author’s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Source</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Finding</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7688050"/>
                  </a:ext>
                </a:extLst>
              </a:tr>
              <a:tr h="5554163">
                <a:tc>
                  <a:txBody>
                    <a:bodyPr/>
                    <a:lstStyle/>
                    <a:p>
                      <a:pPr algn="just"/>
                      <a:r>
                        <a:rPr lang="en-US" sz="19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IN" sz="1900" dirty="0">
                          <a:solidFill>
                            <a:schemeClr val="tx1"/>
                          </a:solidFill>
                          <a:latin typeface="Times New Roman" panose="02020603050405020304" pitchFamily="18" charset="0"/>
                          <a:cs typeface="Times New Roman" panose="02020603050405020304" pitchFamily="18" charset="0"/>
                        </a:rPr>
                        <a:t>Handwritten Digit Recognition using Machine Learning Algorithms</a:t>
                      </a:r>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900" dirty="0">
                          <a:solidFill>
                            <a:schemeClr val="tx1"/>
                          </a:solidFill>
                          <a:latin typeface="Times New Roman" panose="02020603050405020304" pitchFamily="18" charset="0"/>
                          <a:cs typeface="Times New Roman" panose="02020603050405020304" pitchFamily="18" charset="0"/>
                        </a:rPr>
                        <a:t>S M Shamim, Mohammad </a:t>
                      </a:r>
                      <a:r>
                        <a:rPr lang="en-IN" sz="1900" dirty="0" err="1">
                          <a:solidFill>
                            <a:schemeClr val="tx1"/>
                          </a:solidFill>
                          <a:latin typeface="Times New Roman" panose="02020603050405020304" pitchFamily="18" charset="0"/>
                          <a:cs typeface="Times New Roman" panose="02020603050405020304" pitchFamily="18" charset="0"/>
                        </a:rPr>
                        <a:t>Badrul</a:t>
                      </a:r>
                      <a:r>
                        <a:rPr lang="en-IN" sz="1900"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Alam</a:t>
                      </a:r>
                      <a:r>
                        <a:rPr lang="en-IN" sz="1900" dirty="0">
                          <a:solidFill>
                            <a:schemeClr val="tx1"/>
                          </a:solidFill>
                          <a:latin typeface="Times New Roman" panose="02020603050405020304" pitchFamily="18" charset="0"/>
                          <a:cs typeface="Times New Roman" panose="02020603050405020304" pitchFamily="18" charset="0"/>
                        </a:rPr>
                        <a:t> Miah, </a:t>
                      </a:r>
                      <a:r>
                        <a:rPr lang="en-IN" sz="1900" dirty="0" err="1">
                          <a:solidFill>
                            <a:schemeClr val="tx1"/>
                          </a:solidFill>
                          <a:latin typeface="Times New Roman" panose="02020603050405020304" pitchFamily="18" charset="0"/>
                          <a:cs typeface="Times New Roman" panose="02020603050405020304" pitchFamily="18" charset="0"/>
                        </a:rPr>
                        <a:t>Angona</a:t>
                      </a:r>
                      <a:r>
                        <a:rPr lang="en-IN" sz="1900"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Sarker</a:t>
                      </a:r>
                      <a:r>
                        <a:rPr lang="en-IN" sz="1900"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Masud</a:t>
                      </a:r>
                      <a:r>
                        <a:rPr lang="en-IN" sz="1900" dirty="0">
                          <a:solidFill>
                            <a:schemeClr val="tx1"/>
                          </a:solidFill>
                          <a:latin typeface="Times New Roman" panose="02020603050405020304" pitchFamily="18" charset="0"/>
                          <a:cs typeface="Times New Roman" panose="02020603050405020304" pitchFamily="18" charset="0"/>
                        </a:rPr>
                        <a:t> Rana &amp; Abdullah Al </a:t>
                      </a:r>
                      <a:r>
                        <a:rPr lang="en-IN" sz="1900" dirty="0" err="1">
                          <a:solidFill>
                            <a:schemeClr val="tx1"/>
                          </a:solidFill>
                          <a:latin typeface="Times New Roman" panose="02020603050405020304" pitchFamily="18" charset="0"/>
                          <a:cs typeface="Times New Roman" panose="02020603050405020304" pitchFamily="18" charset="0"/>
                        </a:rPr>
                        <a:t>Jobair</a:t>
                      </a:r>
                      <a:r>
                        <a:rPr lang="en-IN" sz="1900" dirty="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algn="just"/>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900" dirty="0">
                          <a:solidFill>
                            <a:schemeClr val="tx1"/>
                          </a:solidFill>
                          <a:latin typeface="Times New Roman" panose="02020603050405020304" pitchFamily="18" charset="0"/>
                          <a:cs typeface="Times New Roman" panose="02020603050405020304" pitchFamily="18" charset="0"/>
                        </a:rPr>
                        <a:t>Global Journal of Computer Science and </a:t>
                      </a:r>
                      <a:r>
                        <a:rPr lang="en-US" sz="1900" dirty="0" err="1">
                          <a:solidFill>
                            <a:schemeClr val="tx1"/>
                          </a:solidFill>
                          <a:latin typeface="Times New Roman" panose="02020603050405020304" pitchFamily="18" charset="0"/>
                          <a:cs typeface="Times New Roman" panose="02020603050405020304" pitchFamily="18" charset="0"/>
                        </a:rPr>
                        <a:t>Technolog</a:t>
                      </a:r>
                      <a:r>
                        <a:rPr lang="en-IN" sz="1900" dirty="0">
                          <a:solidFill>
                            <a:schemeClr val="tx1"/>
                          </a:solidFill>
                          <a:latin typeface="Times New Roman" panose="02020603050405020304" pitchFamily="18" charset="0"/>
                          <a:cs typeface="Times New Roman" panose="02020603050405020304" pitchFamily="18" charset="0"/>
                        </a:rPr>
                        <a:t>y: D Neural &amp; Artificial Intelligence</a:t>
                      </a:r>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900" dirty="0">
                          <a:solidFill>
                            <a:schemeClr val="tx1"/>
                          </a:solidFill>
                          <a:latin typeface="Times New Roman" panose="02020603050405020304" pitchFamily="18" charset="0"/>
                          <a:cs typeface="Times New Roman" panose="02020603050405020304" pitchFamily="18" charset="0"/>
                        </a:rPr>
                        <a:t>Its a pattern recognition applications. The heart of the problem lies within the ability to develop an efficient algorithm that can recognize hand written digits and which is submitted by users by the way of a scanner, tablet, and other digital devices. Several machines learning algorithm namely, Multilayer Perceptron, Support Vector Machine, Naïve Bayes, Bayes Net, Random Forest, J48 and Random.</a:t>
                      </a:r>
                    </a:p>
                  </a:txBody>
                  <a:tcPr/>
                </a:tc>
                <a:extLst>
                  <a:ext uri="{0D108BD9-81ED-4DB2-BD59-A6C34878D82A}">
                    <a16:rowId xmlns:a16="http://schemas.microsoft.com/office/drawing/2014/main" val="1429654135"/>
                  </a:ext>
                </a:extLst>
              </a:tr>
            </a:tbl>
          </a:graphicData>
        </a:graphic>
      </p:graphicFrame>
    </p:spTree>
    <p:extLst>
      <p:ext uri="{BB962C8B-B14F-4D97-AF65-F5344CB8AC3E}">
        <p14:creationId xmlns:p14="http://schemas.microsoft.com/office/powerpoint/2010/main" val="42495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graphicFrame>
        <p:nvGraphicFramePr>
          <p:cNvPr id="15" name="Google Shape;15;p2"/>
          <p:cNvGraphicFramePr/>
          <p:nvPr>
            <p:extLst>
              <p:ext uri="{D42A27DB-BD31-4B8C-83A1-F6EECF244321}">
                <p14:modId xmlns:p14="http://schemas.microsoft.com/office/powerpoint/2010/main" val="98290867"/>
              </p:ext>
            </p:extLst>
          </p:nvPr>
        </p:nvGraphicFramePr>
        <p:xfrm>
          <a:off x="1750260" y="91440"/>
          <a:ext cx="9509000" cy="6514305"/>
        </p:xfrm>
        <a:graphic>
          <a:graphicData uri="http://schemas.openxmlformats.org/drawingml/2006/table">
            <a:tbl>
              <a:tblPr firstRow="1" bandRow="1">
                <a:noFill/>
                <a:tableStyleId>{F09DBA2E-C61E-409A-A0DE-CA436DFE1E9C}</a:tableStyleId>
              </a:tblPr>
              <a:tblGrid>
                <a:gridCol w="1062175">
                  <a:extLst>
                    <a:ext uri="{9D8B030D-6E8A-4147-A177-3AD203B41FA5}">
                      <a16:colId xmlns:a16="http://schemas.microsoft.com/office/drawing/2014/main" val="20000"/>
                    </a:ext>
                  </a:extLst>
                </a:gridCol>
                <a:gridCol w="1857625">
                  <a:extLst>
                    <a:ext uri="{9D8B030D-6E8A-4147-A177-3AD203B41FA5}">
                      <a16:colId xmlns:a16="http://schemas.microsoft.com/office/drawing/2014/main" val="20001"/>
                    </a:ext>
                  </a:extLst>
                </a:gridCol>
                <a:gridCol w="1862820">
                  <a:extLst>
                    <a:ext uri="{9D8B030D-6E8A-4147-A177-3AD203B41FA5}">
                      <a16:colId xmlns:a16="http://schemas.microsoft.com/office/drawing/2014/main" val="20002"/>
                    </a:ext>
                  </a:extLst>
                </a:gridCol>
                <a:gridCol w="1797805">
                  <a:extLst>
                    <a:ext uri="{9D8B030D-6E8A-4147-A177-3AD203B41FA5}">
                      <a16:colId xmlns:a16="http://schemas.microsoft.com/office/drawing/2014/main" val="20003"/>
                    </a:ext>
                  </a:extLst>
                </a:gridCol>
                <a:gridCol w="2928575">
                  <a:extLst>
                    <a:ext uri="{9D8B030D-6E8A-4147-A177-3AD203B41FA5}">
                      <a16:colId xmlns:a16="http://schemas.microsoft.com/office/drawing/2014/main" val="20004"/>
                    </a:ext>
                  </a:extLst>
                </a:gridCol>
              </a:tblGrid>
              <a:tr h="890900">
                <a:tc>
                  <a:txBody>
                    <a:bodyPr/>
                    <a:lstStyle/>
                    <a:p>
                      <a:pPr marL="0" marR="0" lvl="0" indent="0" algn="ctr"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S.NO. </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554175">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2.</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Recognition of Handwritten Digit using Convolutional Neural Network (CNN)</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IN" sz="1900" dirty="0">
                          <a:latin typeface="Times New Roman" panose="02020603050405020304" pitchFamily="18" charset="0"/>
                          <a:cs typeface="Times New Roman" panose="02020603050405020304" pitchFamily="18" charset="0"/>
                        </a:rPr>
                        <a:t>Md. Anwar Hossain &amp; Md. Mohon Ali</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Global Journal of Computer Science and Technology: D Neural &amp; Artificial Intelligence </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Computer vision works on enabling computers to see and process images in the same way that human vision does. The goal of the work is to create a model that will be able to identify and determine the handwritten digit from its image with better accuracy. The aim is to complete this by using the concepts of Convolutional Neural Network and MNIST dataset. </a:t>
                      </a: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graphicFrame>
        <p:nvGraphicFramePr>
          <p:cNvPr id="17" name="Google Shape;17;p3"/>
          <p:cNvGraphicFramePr/>
          <p:nvPr>
            <p:extLst>
              <p:ext uri="{D42A27DB-BD31-4B8C-83A1-F6EECF244321}">
                <p14:modId xmlns:p14="http://schemas.microsoft.com/office/powerpoint/2010/main" val="45682074"/>
              </p:ext>
            </p:extLst>
          </p:nvPr>
        </p:nvGraphicFramePr>
        <p:xfrm>
          <a:off x="1576040" y="81280"/>
          <a:ext cx="9853960" cy="6598930"/>
        </p:xfrm>
        <a:graphic>
          <a:graphicData uri="http://schemas.openxmlformats.org/drawingml/2006/table">
            <a:tbl>
              <a:tblPr firstRow="1" bandRow="1">
                <a:noFill/>
                <a:tableStyleId>{F09DBA2E-C61E-409A-A0DE-CA436DFE1E9C}</a:tableStyleId>
              </a:tblPr>
              <a:tblGrid>
                <a:gridCol w="1100704">
                  <a:extLst>
                    <a:ext uri="{9D8B030D-6E8A-4147-A177-3AD203B41FA5}">
                      <a16:colId xmlns:a16="http://schemas.microsoft.com/office/drawing/2014/main" val="20000"/>
                    </a:ext>
                  </a:extLst>
                </a:gridCol>
                <a:gridCol w="1925022">
                  <a:extLst>
                    <a:ext uri="{9D8B030D-6E8A-4147-A177-3AD203B41FA5}">
                      <a16:colId xmlns:a16="http://schemas.microsoft.com/office/drawing/2014/main" val="20001"/>
                    </a:ext>
                  </a:extLst>
                </a:gridCol>
                <a:gridCol w="2185114">
                  <a:extLst>
                    <a:ext uri="{9D8B030D-6E8A-4147-A177-3AD203B41FA5}">
                      <a16:colId xmlns:a16="http://schemas.microsoft.com/office/drawing/2014/main" val="20002"/>
                    </a:ext>
                  </a:extLst>
                </a:gridCol>
                <a:gridCol w="1796992">
                  <a:extLst>
                    <a:ext uri="{9D8B030D-6E8A-4147-A177-3AD203B41FA5}">
                      <a16:colId xmlns:a16="http://schemas.microsoft.com/office/drawing/2014/main" val="20003"/>
                    </a:ext>
                  </a:extLst>
                </a:gridCol>
                <a:gridCol w="2846128">
                  <a:extLst>
                    <a:ext uri="{9D8B030D-6E8A-4147-A177-3AD203B41FA5}">
                      <a16:colId xmlns:a16="http://schemas.microsoft.com/office/drawing/2014/main" val="20004"/>
                    </a:ext>
                  </a:extLst>
                </a:gridCol>
              </a:tblGrid>
              <a:tr h="822950">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638800">
                <a:tc>
                  <a:txBody>
                    <a:bodyPr/>
                    <a:lstStyle/>
                    <a:p>
                      <a:pPr marL="0" marR="0" lvl="0" indent="0" algn="just"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3.</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Review on Deep Learning Handwritten Digit Recognition using Convolutional Neural Network</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IN" sz="1900" dirty="0">
                          <a:latin typeface="Times New Roman" panose="02020603050405020304" pitchFamily="18" charset="0"/>
                          <a:cs typeface="Times New Roman" panose="02020603050405020304" pitchFamily="18" charset="0"/>
                        </a:rPr>
                        <a:t>Akanksha Gupta, Ravindra Pratap </a:t>
                      </a:r>
                      <a:r>
                        <a:rPr lang="en-IN" sz="1900" dirty="0" err="1">
                          <a:latin typeface="Times New Roman" panose="02020603050405020304" pitchFamily="18" charset="0"/>
                          <a:cs typeface="Times New Roman" panose="02020603050405020304" pitchFamily="18" charset="0"/>
                        </a:rPr>
                        <a:t>Narwaria</a:t>
                      </a:r>
                      <a:r>
                        <a:rPr lang="en-IN" sz="1900" dirty="0">
                          <a:latin typeface="Times New Roman" panose="02020603050405020304" pitchFamily="18" charset="0"/>
                          <a:cs typeface="Times New Roman" panose="02020603050405020304" pitchFamily="18" charset="0"/>
                        </a:rPr>
                        <a:t>, Madhav Singh</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International Journal of Recent Technology and Engineering (IJRTE) ISSN: 2277-3878 (Online), Volume-9 Issue-5, January 2021</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In this paper, it is discussed that classifiers like KNN, SVM, CNN are used for HDR. The scanned document is passed through four different stages for recognition where image is preprocessed, segmented and then recognized by classifier. MNIST dataset is used for training purpose. Complete CNN classifier is discussed in this paper. It is found that CNN is very accurate.</a:t>
                      </a: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0AC13C-D189-0EE9-A90C-851E3C93B606}"/>
              </a:ext>
            </a:extLst>
          </p:cNvPr>
          <p:cNvGraphicFramePr>
            <a:graphicFrameLocks noGrp="1"/>
          </p:cNvGraphicFramePr>
          <p:nvPr>
            <p:extLst>
              <p:ext uri="{D42A27DB-BD31-4B8C-83A1-F6EECF244321}">
                <p14:modId xmlns:p14="http://schemas.microsoft.com/office/powerpoint/2010/main" val="1407149079"/>
              </p:ext>
            </p:extLst>
          </p:nvPr>
        </p:nvGraphicFramePr>
        <p:xfrm>
          <a:off x="1320800" y="203200"/>
          <a:ext cx="10231120" cy="6424073"/>
        </p:xfrm>
        <a:graphic>
          <a:graphicData uri="http://schemas.openxmlformats.org/drawingml/2006/table">
            <a:tbl>
              <a:tblPr firstRow="1" bandRow="1">
                <a:tableStyleId>{5C22544A-7EE6-4342-B048-85BDC9FD1C3A}</a:tableStyleId>
              </a:tblPr>
              <a:tblGrid>
                <a:gridCol w="927100">
                  <a:extLst>
                    <a:ext uri="{9D8B030D-6E8A-4147-A177-3AD203B41FA5}">
                      <a16:colId xmlns:a16="http://schemas.microsoft.com/office/drawing/2014/main" val="3563288715"/>
                    </a:ext>
                  </a:extLst>
                </a:gridCol>
                <a:gridCol w="1866900">
                  <a:extLst>
                    <a:ext uri="{9D8B030D-6E8A-4147-A177-3AD203B41FA5}">
                      <a16:colId xmlns:a16="http://schemas.microsoft.com/office/drawing/2014/main" val="2731120730"/>
                    </a:ext>
                  </a:extLst>
                </a:gridCol>
                <a:gridCol w="1968500">
                  <a:extLst>
                    <a:ext uri="{9D8B030D-6E8A-4147-A177-3AD203B41FA5}">
                      <a16:colId xmlns:a16="http://schemas.microsoft.com/office/drawing/2014/main" val="1131819484"/>
                    </a:ext>
                  </a:extLst>
                </a:gridCol>
                <a:gridCol w="1851660">
                  <a:extLst>
                    <a:ext uri="{9D8B030D-6E8A-4147-A177-3AD203B41FA5}">
                      <a16:colId xmlns:a16="http://schemas.microsoft.com/office/drawing/2014/main" val="1539982843"/>
                    </a:ext>
                  </a:extLst>
                </a:gridCol>
                <a:gridCol w="3616960">
                  <a:extLst>
                    <a:ext uri="{9D8B030D-6E8A-4147-A177-3AD203B41FA5}">
                      <a16:colId xmlns:a16="http://schemas.microsoft.com/office/drawing/2014/main" val="631440717"/>
                    </a:ext>
                  </a:extLst>
                </a:gridCol>
              </a:tblGrid>
              <a:tr h="886047">
                <a:tc>
                  <a:txBody>
                    <a:bodyPr/>
                    <a:lstStyle/>
                    <a:p>
                      <a:pPr algn="ctr"/>
                      <a:r>
                        <a:rPr lang="en-US" sz="1900" dirty="0">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Journal Paper Title </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Author’s Name &amp; Year</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Source</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Finding</a:t>
                      </a:r>
                    </a:p>
                    <a:p>
                      <a:pPr algn="ct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186463"/>
                  </a:ext>
                </a:extLst>
              </a:tr>
              <a:tr h="5463953">
                <a:tc>
                  <a:txBody>
                    <a:bodyPr/>
                    <a:lstStyle/>
                    <a:p>
                      <a:pPr algn="just"/>
                      <a:r>
                        <a:rPr lang="en-US" sz="1900" b="0" dirty="0">
                          <a:latin typeface="Times New Roman" panose="02020603050405020304" pitchFamily="18" charset="0"/>
                          <a:cs typeface="Times New Roman" panose="02020603050405020304" pitchFamily="18" charset="0"/>
                        </a:rPr>
                        <a:t>4.</a:t>
                      </a:r>
                    </a:p>
                  </a:txBody>
                  <a:tcPr/>
                </a:tc>
                <a:tc>
                  <a:txBody>
                    <a:bodyPr/>
                    <a:lstStyle/>
                    <a:p>
                      <a:pPr algn="just"/>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A Comparison of Three Classification Algorithms for Handwritten Digit Recognition</a:t>
                      </a:r>
                    </a:p>
                  </a:txBody>
                  <a:tcPr/>
                </a:tc>
                <a:tc>
                  <a:txBody>
                    <a:bodyPr/>
                    <a:lstStyle/>
                    <a:p>
                      <a:pPr algn="l"/>
                      <a:r>
                        <a:rPr lang="en-IN" sz="1900" b="0" i="0" u="none" kern="1200" dirty="0" err="1">
                          <a:solidFill>
                            <a:schemeClr val="dk1"/>
                          </a:solidFill>
                          <a:effectLst/>
                          <a:latin typeface="Times New Roman" panose="02020603050405020304" pitchFamily="18" charset="0"/>
                          <a:ea typeface="+mn-ea"/>
                          <a:cs typeface="Times New Roman" panose="02020603050405020304" pitchFamily="18" charset="0"/>
                        </a:rPr>
                        <a:t>Maiwan</a:t>
                      </a:r>
                      <a:r>
                        <a:rPr lang="en-IN" sz="19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900" b="0" i="0" u="none" kern="1200" dirty="0" err="1">
                          <a:solidFill>
                            <a:schemeClr val="dk1"/>
                          </a:solidFill>
                          <a:effectLst/>
                          <a:latin typeface="Times New Roman" panose="02020603050405020304" pitchFamily="18" charset="0"/>
                          <a:ea typeface="+mn-ea"/>
                          <a:cs typeface="Times New Roman" panose="02020603050405020304" pitchFamily="18" charset="0"/>
                        </a:rPr>
                        <a:t>Bahjat</a:t>
                      </a:r>
                      <a:r>
                        <a:rPr lang="en-IN" sz="1900" b="0" i="0" u="none" kern="1200" dirty="0">
                          <a:solidFill>
                            <a:schemeClr val="dk1"/>
                          </a:solidFill>
                          <a:effectLst/>
                          <a:latin typeface="Times New Roman" panose="02020603050405020304" pitchFamily="18" charset="0"/>
                          <a:ea typeface="+mn-ea"/>
                          <a:cs typeface="Times New Roman" panose="02020603050405020304" pitchFamily="18" charset="0"/>
                        </a:rPr>
                        <a:t> </a:t>
                      </a:r>
                      <a:r>
                        <a:rPr lang="en-IN" sz="1900" b="0" i="0" u="none" kern="1200" dirty="0" err="1">
                          <a:solidFill>
                            <a:schemeClr val="dk1"/>
                          </a:solidFill>
                          <a:effectLst/>
                          <a:latin typeface="Times New Roman" panose="02020603050405020304" pitchFamily="18" charset="0"/>
                          <a:ea typeface="+mn-ea"/>
                          <a:cs typeface="Times New Roman" panose="02020603050405020304" pitchFamily="18" charset="0"/>
                        </a:rPr>
                        <a:t>Abdulrazzaq</a:t>
                      </a:r>
                      <a:r>
                        <a:rPr lang="en-IN" sz="1900" b="0" i="0" u="none" kern="1200" dirty="0">
                          <a:solidFill>
                            <a:schemeClr val="dk1"/>
                          </a:solidFill>
                          <a:effectLst/>
                          <a:latin typeface="Times New Roman" panose="02020603050405020304" pitchFamily="18" charset="0"/>
                          <a:ea typeface="+mn-ea"/>
                          <a:cs typeface="Times New Roman" panose="02020603050405020304" pitchFamily="18" charset="0"/>
                        </a:rPr>
                        <a:t>,</a:t>
                      </a:r>
                    </a:p>
                    <a:p>
                      <a:pPr algn="l"/>
                      <a:r>
                        <a:rPr lang="en-IN" sz="19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Jwan</a:t>
                      </a:r>
                      <a:r>
                        <a:rPr lang="en-IN" sz="19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Najeeb Saeed</a:t>
                      </a:r>
                      <a:endParaRPr lang="en-IN" sz="1900" b="0" i="0" u="none"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9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9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sz="1900" b="0" u="none" dirty="0">
                        <a:latin typeface="Times New Roman" panose="02020603050405020304" pitchFamily="18" charset="0"/>
                        <a:cs typeface="Times New Roman" panose="02020603050405020304" pitchFamily="18" charset="0"/>
                      </a:endParaRPr>
                    </a:p>
                  </a:txBody>
                  <a:tcPr/>
                </a:tc>
                <a:tc>
                  <a:txBody>
                    <a:bodyPr/>
                    <a:lstStyle/>
                    <a:p>
                      <a:pPr algn="just"/>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Advanced Science and Engineering (ICOASE)</a:t>
                      </a:r>
                      <a:endParaRPr lang="en-US" sz="1900" b="0" dirty="0">
                        <a:latin typeface="Times New Roman" panose="02020603050405020304" pitchFamily="18" charset="0"/>
                        <a:cs typeface="Times New Roman" panose="02020603050405020304" pitchFamily="18" charset="0"/>
                      </a:endParaRPr>
                    </a:p>
                  </a:txBody>
                  <a:tcPr/>
                </a:tc>
                <a:tc>
                  <a:txBody>
                    <a:bodyPr/>
                    <a:lstStyle/>
                    <a:p>
                      <a:pPr algn="just"/>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Recognizing the numeral handwriting of a person is a hard task because each individual has a unique handwriting way. This paper presents a comparison of three classification algorithms namely Naive Bayes (NB), Multilayer Perceptron (MLP) and </a:t>
                      </a:r>
                      <a:r>
                        <a:rPr lang="en-US" sz="1900" b="0" i="0" kern="1200" dirty="0" err="1">
                          <a:solidFill>
                            <a:schemeClr val="dk1"/>
                          </a:solidFill>
                          <a:effectLst/>
                          <a:latin typeface="Times New Roman" panose="02020603050405020304" pitchFamily="18" charset="0"/>
                          <a:ea typeface="+mn-ea"/>
                          <a:cs typeface="Times New Roman" panose="02020603050405020304" pitchFamily="18" charset="0"/>
                        </a:rPr>
                        <a:t>K_Star</a:t>
                      </a:r>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 algorithm based on correlation features selection (CFS) using NIST handwritten dataset. The results show that </a:t>
                      </a:r>
                      <a:r>
                        <a:rPr lang="en-US" sz="1900" b="0" i="0" kern="1200" dirty="0" err="1">
                          <a:solidFill>
                            <a:schemeClr val="dk1"/>
                          </a:solidFill>
                          <a:effectLst/>
                          <a:latin typeface="Times New Roman" panose="02020603050405020304" pitchFamily="18" charset="0"/>
                          <a:ea typeface="+mn-ea"/>
                          <a:cs typeface="Times New Roman" panose="02020603050405020304" pitchFamily="18" charset="0"/>
                        </a:rPr>
                        <a:t>K_Star</a:t>
                      </a:r>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 algorithm gives better recognition rate than NB and </a:t>
                      </a:r>
                      <a:r>
                        <a:rPr lang="en-US" sz="1900" b="0" i="0" kern="1200" dirty="0" err="1">
                          <a:solidFill>
                            <a:schemeClr val="dk1"/>
                          </a:solidFill>
                          <a:effectLst/>
                          <a:latin typeface="Times New Roman" panose="02020603050405020304" pitchFamily="18" charset="0"/>
                          <a:ea typeface="+mn-ea"/>
                          <a:cs typeface="Times New Roman" panose="02020603050405020304" pitchFamily="18" charset="0"/>
                        </a:rPr>
                        <a:t>MLPas</a:t>
                      </a:r>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 it reached the accuracy of 82.36%.</a:t>
                      </a:r>
                      <a:endParaRPr lang="en-US"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540192"/>
                  </a:ext>
                </a:extLst>
              </a:tr>
            </a:tbl>
          </a:graphicData>
        </a:graphic>
      </p:graphicFrame>
    </p:spTree>
    <p:extLst>
      <p:ext uri="{BB962C8B-B14F-4D97-AF65-F5344CB8AC3E}">
        <p14:creationId xmlns:p14="http://schemas.microsoft.com/office/powerpoint/2010/main" val="154920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graphicFrame>
        <p:nvGraphicFramePr>
          <p:cNvPr id="19" name="Google Shape;19;p4"/>
          <p:cNvGraphicFramePr/>
          <p:nvPr>
            <p:extLst>
              <p:ext uri="{D42A27DB-BD31-4B8C-83A1-F6EECF244321}">
                <p14:modId xmlns:p14="http://schemas.microsoft.com/office/powerpoint/2010/main" val="2280448794"/>
              </p:ext>
            </p:extLst>
          </p:nvPr>
        </p:nvGraphicFramePr>
        <p:xfrm>
          <a:off x="1270001" y="292100"/>
          <a:ext cx="10007599" cy="6184899"/>
        </p:xfrm>
        <a:graphic>
          <a:graphicData uri="http://schemas.openxmlformats.org/drawingml/2006/table">
            <a:tbl>
              <a:tblPr firstRow="1" bandRow="1">
                <a:noFill/>
                <a:tableStyleId>{F09DBA2E-C61E-409A-A0DE-CA436DFE1E9C}</a:tableStyleId>
              </a:tblPr>
              <a:tblGrid>
                <a:gridCol w="876299">
                  <a:extLst>
                    <a:ext uri="{9D8B030D-6E8A-4147-A177-3AD203B41FA5}">
                      <a16:colId xmlns:a16="http://schemas.microsoft.com/office/drawing/2014/main" val="20000"/>
                    </a:ext>
                  </a:extLst>
                </a:gridCol>
                <a:gridCol w="1677773">
                  <a:extLst>
                    <a:ext uri="{9D8B030D-6E8A-4147-A177-3AD203B41FA5}">
                      <a16:colId xmlns:a16="http://schemas.microsoft.com/office/drawing/2014/main" val="20001"/>
                    </a:ext>
                  </a:extLst>
                </a:gridCol>
                <a:gridCol w="2038247">
                  <a:extLst>
                    <a:ext uri="{9D8B030D-6E8A-4147-A177-3AD203B41FA5}">
                      <a16:colId xmlns:a16="http://schemas.microsoft.com/office/drawing/2014/main" val="20002"/>
                    </a:ext>
                  </a:extLst>
                </a:gridCol>
                <a:gridCol w="2001567">
                  <a:extLst>
                    <a:ext uri="{9D8B030D-6E8A-4147-A177-3AD203B41FA5}">
                      <a16:colId xmlns:a16="http://schemas.microsoft.com/office/drawing/2014/main" val="20003"/>
                    </a:ext>
                  </a:extLst>
                </a:gridCol>
                <a:gridCol w="3413713">
                  <a:extLst>
                    <a:ext uri="{9D8B030D-6E8A-4147-A177-3AD203B41FA5}">
                      <a16:colId xmlns:a16="http://schemas.microsoft.com/office/drawing/2014/main" val="20004"/>
                    </a:ext>
                  </a:extLst>
                </a:gridCol>
              </a:tblGrid>
              <a:tr h="967132">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217767">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5.</a:t>
                      </a: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Comparison of learning algorithms for handwritten digit recognition</a:t>
                      </a: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900" dirty="0">
                          <a:latin typeface="Times New Roman" panose="02020603050405020304" pitchFamily="18" charset="0"/>
                          <a:cs typeface="Times New Roman" panose="02020603050405020304" pitchFamily="18" charset="0"/>
                        </a:rPr>
                        <a:t>Y. </a:t>
                      </a:r>
                      <a:r>
                        <a:rPr lang="en-IN" sz="1900" dirty="0" err="1">
                          <a:latin typeface="Times New Roman" panose="02020603050405020304" pitchFamily="18" charset="0"/>
                          <a:cs typeface="Times New Roman" panose="02020603050405020304" pitchFamily="18" charset="0"/>
                        </a:rPr>
                        <a:t>Lecun</a:t>
                      </a:r>
                      <a:r>
                        <a:rPr lang="en-IN" sz="1900" dirty="0">
                          <a:latin typeface="Times New Roman" panose="02020603050405020304" pitchFamily="18" charset="0"/>
                          <a:cs typeface="Times New Roman" panose="02020603050405020304" pitchFamily="18" charset="0"/>
                        </a:rPr>
                        <a:t>, L. </a:t>
                      </a:r>
                      <a:r>
                        <a:rPr lang="en-IN" sz="1900" dirty="0" err="1">
                          <a:latin typeface="Times New Roman" panose="02020603050405020304" pitchFamily="18" charset="0"/>
                          <a:cs typeface="Times New Roman" panose="02020603050405020304" pitchFamily="18" charset="0"/>
                        </a:rPr>
                        <a:t>Jackel</a:t>
                      </a:r>
                      <a:r>
                        <a:rPr lang="en-IN" sz="1900" dirty="0">
                          <a:latin typeface="Times New Roman" panose="02020603050405020304" pitchFamily="18" charset="0"/>
                          <a:cs typeface="Times New Roman" panose="02020603050405020304" pitchFamily="18" charset="0"/>
                        </a:rPr>
                        <a:t>, L. </a:t>
                      </a:r>
                      <a:r>
                        <a:rPr lang="en-IN" sz="1900" dirty="0" err="1">
                          <a:latin typeface="Times New Roman" panose="02020603050405020304" pitchFamily="18" charset="0"/>
                          <a:cs typeface="Times New Roman" panose="02020603050405020304" pitchFamily="18" charset="0"/>
                        </a:rPr>
                        <a:t>Bottou</a:t>
                      </a:r>
                      <a:r>
                        <a:rPr lang="en-IN" sz="1900" dirty="0">
                          <a:latin typeface="Times New Roman" panose="02020603050405020304" pitchFamily="18" charset="0"/>
                          <a:cs typeface="Times New Roman" panose="02020603050405020304" pitchFamily="18" charset="0"/>
                        </a:rPr>
                        <a:t>, A. </a:t>
                      </a:r>
                      <a:r>
                        <a:rPr lang="en-IN" sz="1900" dirty="0" err="1">
                          <a:latin typeface="Times New Roman" panose="02020603050405020304" pitchFamily="18" charset="0"/>
                          <a:cs typeface="Times New Roman" panose="02020603050405020304" pitchFamily="18" charset="0"/>
                        </a:rPr>
                        <a:t>Brunot</a:t>
                      </a:r>
                      <a:r>
                        <a:rPr lang="en-IN" sz="1900" dirty="0">
                          <a:latin typeface="Times New Roman" panose="02020603050405020304" pitchFamily="18" charset="0"/>
                          <a:cs typeface="Times New Roman" panose="02020603050405020304" pitchFamily="18" charset="0"/>
                        </a:rPr>
                        <a:t>, C. Cortes, J. </a:t>
                      </a:r>
                      <a:r>
                        <a:rPr lang="en-IN" sz="1900" dirty="0" err="1">
                          <a:latin typeface="Times New Roman" panose="02020603050405020304" pitchFamily="18" charset="0"/>
                          <a:cs typeface="Times New Roman" panose="02020603050405020304" pitchFamily="18" charset="0"/>
                        </a:rPr>
                        <a:t>Denker</a:t>
                      </a:r>
                      <a:r>
                        <a:rPr lang="en-IN" sz="1900" dirty="0">
                          <a:latin typeface="Times New Roman" panose="02020603050405020304" pitchFamily="18" charset="0"/>
                          <a:cs typeface="Times New Roman" panose="02020603050405020304" pitchFamily="18" charset="0"/>
                        </a:rPr>
                        <a:t>, H. Drucker, I. Guyon, U. </a:t>
                      </a:r>
                      <a:r>
                        <a:rPr lang="en-IN" sz="1900" dirty="0" err="1">
                          <a:latin typeface="Times New Roman" panose="02020603050405020304" pitchFamily="18" charset="0"/>
                          <a:cs typeface="Times New Roman" panose="02020603050405020304" pitchFamily="18" charset="0"/>
                        </a:rPr>
                        <a:t>Muller</a:t>
                      </a:r>
                      <a:r>
                        <a:rPr lang="en-IN" sz="1900" dirty="0">
                          <a:latin typeface="Times New Roman" panose="02020603050405020304" pitchFamily="18" charset="0"/>
                          <a:cs typeface="Times New Roman" panose="02020603050405020304" pitchFamily="18" charset="0"/>
                        </a:rPr>
                        <a:t>, E. </a:t>
                      </a:r>
                      <a:r>
                        <a:rPr lang="en-IN" sz="1900" dirty="0" err="1">
                          <a:latin typeface="Times New Roman" panose="02020603050405020304" pitchFamily="18" charset="0"/>
                          <a:cs typeface="Times New Roman" panose="02020603050405020304" pitchFamily="18" charset="0"/>
                        </a:rPr>
                        <a:t>Sackinger</a:t>
                      </a:r>
                      <a:r>
                        <a:rPr lang="en-IN" sz="1900" dirty="0">
                          <a:latin typeface="Times New Roman" panose="02020603050405020304" pitchFamily="18" charset="0"/>
                          <a:cs typeface="Times New Roman" panose="02020603050405020304" pitchFamily="18" charset="0"/>
                        </a:rPr>
                        <a:t>, P. Simard, and V. </a:t>
                      </a:r>
                      <a:r>
                        <a:rPr lang="en-IN" sz="1900" dirty="0" err="1">
                          <a:latin typeface="Times New Roman" panose="02020603050405020304" pitchFamily="18" charset="0"/>
                          <a:cs typeface="Times New Roman" panose="02020603050405020304" pitchFamily="18" charset="0"/>
                        </a:rPr>
                        <a:t>Vapnik</a:t>
                      </a:r>
                      <a:r>
                        <a:rPr lang="en-IN" sz="1900" dirty="0">
                          <a:latin typeface="Times New Roman" panose="02020603050405020304" pitchFamily="18" charset="0"/>
                          <a:cs typeface="Times New Roman" panose="02020603050405020304" pitchFamily="18" charset="0"/>
                        </a:rPr>
                        <a:t> bell laboratories, </a:t>
                      </a:r>
                      <a:r>
                        <a:rPr lang="en-IN" sz="1900" dirty="0" err="1">
                          <a:latin typeface="Times New Roman" panose="02020603050405020304" pitchFamily="18" charset="0"/>
                          <a:cs typeface="Times New Roman" panose="02020603050405020304" pitchFamily="18" charset="0"/>
                        </a:rPr>
                        <a:t>holmdel</a:t>
                      </a:r>
                      <a:r>
                        <a:rPr lang="en-IN" sz="1900" dirty="0">
                          <a:latin typeface="Times New Roman" panose="02020603050405020304" pitchFamily="18" charset="0"/>
                          <a:cs typeface="Times New Roman" panose="02020603050405020304" pitchFamily="18" charset="0"/>
                        </a:rPr>
                        <a:t>, NJ</a:t>
                      </a:r>
                    </a:p>
                  </a:txBody>
                  <a:tcPr marL="91450" marR="91450" marT="45725" marB="45725"/>
                </a:tc>
                <a:tc>
                  <a:txBody>
                    <a:bodyPr/>
                    <a:lstStyle/>
                    <a:p>
                      <a:pPr algn="just"/>
                      <a:r>
                        <a:rPr lang="en-IN" sz="1900" b="0" i="0" kern="1200" dirty="0">
                          <a:solidFill>
                            <a:schemeClr val="dk1"/>
                          </a:solidFill>
                          <a:effectLst/>
                          <a:latin typeface="Times New Roman" panose="02020603050405020304" pitchFamily="18" charset="0"/>
                          <a:ea typeface="Calibri"/>
                          <a:cs typeface="Times New Roman" panose="02020603050405020304" pitchFamily="18" charset="0"/>
                        </a:rPr>
                        <a:t>Conference: international conference on artificial neural networks</a:t>
                      </a: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The comparison of the relative merits of several classification algorithms developed at bell laboratories and elsewhere for the purpose of recognizing handwritten digits. It is an excellent benchmark for comparing shape recognition methods. Not only raw accuracy, but also rejection, training time, recognition time, and memory requirements are also </a:t>
                      </a:r>
                      <a:r>
                        <a:rPr lang="en-US" sz="1900" dirty="0" err="1">
                          <a:latin typeface="Times New Roman" panose="02020603050405020304" pitchFamily="18" charset="0"/>
                          <a:cs typeface="Times New Roman" panose="02020603050405020304" pitchFamily="18" charset="0"/>
                        </a:rPr>
                        <a:t>considererd</a:t>
                      </a:r>
                      <a:r>
                        <a:rPr lang="en-US" sz="1900" dirty="0">
                          <a:latin typeface="Times New Roman" panose="02020603050405020304" pitchFamily="18" charset="0"/>
                          <a:cs typeface="Times New Roman" panose="02020603050405020304" pitchFamily="18" charset="0"/>
                        </a:rPr>
                        <a:t>. </a:t>
                      </a: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graphicFrame>
        <p:nvGraphicFramePr>
          <p:cNvPr id="19" name="Google Shape;19;p4"/>
          <p:cNvGraphicFramePr/>
          <p:nvPr>
            <p:extLst>
              <p:ext uri="{D42A27DB-BD31-4B8C-83A1-F6EECF244321}">
                <p14:modId xmlns:p14="http://schemas.microsoft.com/office/powerpoint/2010/main" val="3565555906"/>
              </p:ext>
            </p:extLst>
          </p:nvPr>
        </p:nvGraphicFramePr>
        <p:xfrm>
          <a:off x="1270001" y="292100"/>
          <a:ext cx="10007599" cy="6184899"/>
        </p:xfrm>
        <a:graphic>
          <a:graphicData uri="http://schemas.openxmlformats.org/drawingml/2006/table">
            <a:tbl>
              <a:tblPr firstRow="1" bandRow="1">
                <a:noFill/>
                <a:tableStyleId>{F09DBA2E-C61E-409A-A0DE-CA436DFE1E9C}</a:tableStyleId>
              </a:tblPr>
              <a:tblGrid>
                <a:gridCol w="876299">
                  <a:extLst>
                    <a:ext uri="{9D8B030D-6E8A-4147-A177-3AD203B41FA5}">
                      <a16:colId xmlns:a16="http://schemas.microsoft.com/office/drawing/2014/main" val="20000"/>
                    </a:ext>
                  </a:extLst>
                </a:gridCol>
                <a:gridCol w="1677773">
                  <a:extLst>
                    <a:ext uri="{9D8B030D-6E8A-4147-A177-3AD203B41FA5}">
                      <a16:colId xmlns:a16="http://schemas.microsoft.com/office/drawing/2014/main" val="20001"/>
                    </a:ext>
                  </a:extLst>
                </a:gridCol>
                <a:gridCol w="2038247">
                  <a:extLst>
                    <a:ext uri="{9D8B030D-6E8A-4147-A177-3AD203B41FA5}">
                      <a16:colId xmlns:a16="http://schemas.microsoft.com/office/drawing/2014/main" val="20002"/>
                    </a:ext>
                  </a:extLst>
                </a:gridCol>
                <a:gridCol w="2001567">
                  <a:extLst>
                    <a:ext uri="{9D8B030D-6E8A-4147-A177-3AD203B41FA5}">
                      <a16:colId xmlns:a16="http://schemas.microsoft.com/office/drawing/2014/main" val="20003"/>
                    </a:ext>
                  </a:extLst>
                </a:gridCol>
                <a:gridCol w="3413713">
                  <a:extLst>
                    <a:ext uri="{9D8B030D-6E8A-4147-A177-3AD203B41FA5}">
                      <a16:colId xmlns:a16="http://schemas.microsoft.com/office/drawing/2014/main" val="20004"/>
                    </a:ext>
                  </a:extLst>
                </a:gridCol>
              </a:tblGrid>
              <a:tr h="967132">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217767">
                <a:tc>
                  <a:txBody>
                    <a:bodyPr/>
                    <a:lstStyle/>
                    <a:p>
                      <a:pPr marL="0" marR="0" lvl="0" indent="0" algn="just" rtl="0">
                        <a:lnSpc>
                          <a:spcPct val="100000"/>
                        </a:lnSpc>
                        <a:spcBef>
                          <a:spcPts val="0"/>
                        </a:spcBef>
                        <a:spcAft>
                          <a:spcPts val="0"/>
                        </a:spcAft>
                        <a:buNone/>
                        <a:defRPr sz="1400" u="none" strike="noStrike" cap="none"/>
                      </a:pPr>
                      <a:r>
                        <a:rPr lang="en-US" sz="1900" b="0" dirty="0">
                          <a:latin typeface="Times New Roman" panose="02020603050405020304" pitchFamily="18" charset="0"/>
                          <a:cs typeface="Times New Roman" panose="02020603050405020304" pitchFamily="18" charset="0"/>
                        </a:rPr>
                        <a:t>6.</a:t>
                      </a:r>
                    </a:p>
                  </a:txBody>
                  <a:tcPr marL="91450" marR="91450" marT="45725" marB="45725"/>
                </a:tc>
                <a:tc>
                  <a:txBody>
                    <a:bodyPr/>
                    <a:lstStyle/>
                    <a:p>
                      <a:r>
                        <a:rPr lang="en-US" sz="1900" b="0" i="0" kern="1200" dirty="0">
                          <a:solidFill>
                            <a:schemeClr val="dk1"/>
                          </a:solidFill>
                          <a:effectLst/>
                          <a:latin typeface="Times New Roman" panose="02020603050405020304" pitchFamily="18" charset="0"/>
                          <a:ea typeface="Calibri"/>
                          <a:cs typeface="Times New Roman" panose="02020603050405020304" pitchFamily="18" charset="0"/>
                        </a:rPr>
                        <a:t>Handwritten digit recognition by neural networks with single-layer training</a:t>
                      </a: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900" b="0" dirty="0">
                          <a:latin typeface="Times New Roman" panose="02020603050405020304" pitchFamily="18" charset="0"/>
                          <a:cs typeface="Times New Roman" panose="02020603050405020304" pitchFamily="18" charset="0"/>
                        </a:rPr>
                        <a:t>S. </a:t>
                      </a:r>
                      <a:r>
                        <a:rPr lang="en-IN" sz="1900" b="0" dirty="0" err="1">
                          <a:latin typeface="Times New Roman" panose="02020603050405020304" pitchFamily="18" charset="0"/>
                          <a:cs typeface="Times New Roman" panose="02020603050405020304" pitchFamily="18" charset="0"/>
                        </a:rPr>
                        <a:t>Knerr</a:t>
                      </a:r>
                      <a:r>
                        <a:rPr lang="en-IN" sz="1900" b="0" dirty="0">
                          <a:latin typeface="Times New Roman" panose="02020603050405020304" pitchFamily="18" charset="0"/>
                          <a:cs typeface="Times New Roman" panose="02020603050405020304" pitchFamily="18" charset="0"/>
                        </a:rPr>
                        <a:t>; </a:t>
                      </a:r>
                    </a:p>
                    <a:p>
                      <a:pPr marL="0" marR="0" lvl="0" indent="0" algn="l" rtl="0">
                        <a:lnSpc>
                          <a:spcPct val="100000"/>
                        </a:lnSpc>
                        <a:spcBef>
                          <a:spcPts val="0"/>
                        </a:spcBef>
                        <a:spcAft>
                          <a:spcPts val="0"/>
                        </a:spcAft>
                        <a:buNone/>
                        <a:defRPr sz="1400" u="none" strike="noStrike" cap="none"/>
                      </a:pPr>
                      <a:r>
                        <a:rPr lang="en-IN" sz="1900" b="0" dirty="0">
                          <a:latin typeface="Times New Roman" panose="02020603050405020304" pitchFamily="18" charset="0"/>
                          <a:cs typeface="Times New Roman" panose="02020603050405020304" pitchFamily="18" charset="0"/>
                        </a:rPr>
                        <a:t>L. </a:t>
                      </a:r>
                      <a:r>
                        <a:rPr lang="en-IN" sz="1900" b="0" dirty="0" err="1">
                          <a:latin typeface="Times New Roman" panose="02020603050405020304" pitchFamily="18" charset="0"/>
                          <a:cs typeface="Times New Roman" panose="02020603050405020304" pitchFamily="18" charset="0"/>
                        </a:rPr>
                        <a:t>Personnaz</a:t>
                      </a:r>
                      <a:r>
                        <a:rPr lang="en-IN" sz="1900" b="0" dirty="0">
                          <a:latin typeface="Times New Roman" panose="02020603050405020304" pitchFamily="18" charset="0"/>
                          <a:cs typeface="Times New Roman" panose="02020603050405020304" pitchFamily="18" charset="0"/>
                        </a:rPr>
                        <a:t>; </a:t>
                      </a:r>
                    </a:p>
                    <a:p>
                      <a:pPr marL="0" marR="0" lvl="0" indent="0" algn="l" rtl="0">
                        <a:lnSpc>
                          <a:spcPct val="100000"/>
                        </a:lnSpc>
                        <a:spcBef>
                          <a:spcPts val="0"/>
                        </a:spcBef>
                        <a:spcAft>
                          <a:spcPts val="0"/>
                        </a:spcAft>
                        <a:buNone/>
                        <a:defRPr sz="1400" u="none" strike="noStrike" cap="none"/>
                      </a:pPr>
                      <a:r>
                        <a:rPr lang="en-IN" sz="1900" b="0" dirty="0">
                          <a:latin typeface="Times New Roman" panose="02020603050405020304" pitchFamily="18" charset="0"/>
                          <a:cs typeface="Times New Roman" panose="02020603050405020304" pitchFamily="18" charset="0"/>
                        </a:rPr>
                        <a:t>G. Dreyfus.</a:t>
                      </a:r>
                    </a:p>
                  </a:txBody>
                  <a:tcPr marL="91450" marR="91450" marT="45725" marB="45725"/>
                </a:tc>
                <a:tc>
                  <a:txBody>
                    <a:bodyPr/>
                    <a:lstStyle/>
                    <a:p>
                      <a:pPr algn="l"/>
                      <a:r>
                        <a:rPr lang="en-IN" sz="1900" b="0" i="0" kern="1200" dirty="0">
                          <a:solidFill>
                            <a:schemeClr val="dk1"/>
                          </a:solidFill>
                          <a:effectLst/>
                          <a:latin typeface="Times New Roman" panose="02020603050405020304" pitchFamily="18" charset="0"/>
                          <a:ea typeface="Calibri"/>
                          <a:cs typeface="Times New Roman" panose="02020603050405020304" pitchFamily="18" charset="0"/>
                        </a:rPr>
                        <a:t>Conference: international conference on artificial neural networks.</a:t>
                      </a: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b="0" i="0" u="none" strike="noStrike" kern="1200" cap="none" dirty="0">
                          <a:solidFill>
                            <a:schemeClr val="tx1"/>
                          </a:solidFill>
                          <a:effectLst/>
                          <a:latin typeface="Times New Roman" panose="02020603050405020304" pitchFamily="18" charset="0"/>
                          <a:ea typeface="Calibri"/>
                          <a:cs typeface="Times New Roman" panose="02020603050405020304" pitchFamily="18" charset="0"/>
                        </a:rPr>
                        <a:t>The STEPNET procedure, which decomposes the problem into simpler subproblems which can be solved by linear separators, is introduced. Provided appropriate data representations and learning rules are used, performance comparable to that obtained by more complex networks can be achieved.</a:t>
                      </a:r>
                      <a:endParaRPr lang="en-US" sz="19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030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5055524" y="2273300"/>
            <a:ext cx="3351875" cy="15106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ct val="100000"/>
              <a:buFont typeface="Calibri"/>
              <a:buNone/>
            </a:pPr>
            <a:r>
              <a:rPr lang="en-US" b="1"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909</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 NOVEL METHOD FOR HANDWRITTEN DIGIT RECOGNITION SYSTEM</vt:lpstr>
      <vt:lpstr>ABSTRACT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 SYSTEM</dc:title>
  <dc:creator>ASUS</dc:creator>
  <cp:lastModifiedBy>Sathya Varshini R D</cp:lastModifiedBy>
  <cp:revision>2</cp:revision>
  <dcterms:modified xsi:type="dcterms:W3CDTF">2022-09-23T11:23:28Z</dcterms:modified>
</cp:coreProperties>
</file>