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2" r:id="rId7"/>
    <p:sldId id="261" r:id="rId8"/>
    <p:sldId id="269" r:id="rId9"/>
    <p:sldId id="268"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9DBA2E-C61E-409A-A0DE-CA436DFE1E9C}">
  <a:tblStyle styleId="{F09DBA2E-C61E-409A-A0DE-CA436DFE1E9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9F36C-E9B7-DF3C-1B24-5BA3497478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B81D7-96AC-B80A-0D91-FC3D8531B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64330E-D88A-1AFB-F3D2-C79FA48543D0}"/>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5" name="Footer Placeholder 4">
            <a:extLst>
              <a:ext uri="{FF2B5EF4-FFF2-40B4-BE49-F238E27FC236}">
                <a16:creationId xmlns:a16="http://schemas.microsoft.com/office/drawing/2014/main" id="{57DCDA8B-99D9-8445-B51A-48BB7F979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BA16B-614D-7C0C-B261-F93836BB55FA}"/>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242293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B204-B919-25B5-6653-DA17796FC7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1AD772-54EB-9532-FA78-A527EA2AE4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0C6B6-5B69-EE05-28C3-01CFE09039F0}"/>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5" name="Footer Placeholder 4">
            <a:extLst>
              <a:ext uri="{FF2B5EF4-FFF2-40B4-BE49-F238E27FC236}">
                <a16:creationId xmlns:a16="http://schemas.microsoft.com/office/drawing/2014/main" id="{85ADDDFB-623B-193E-9190-631BF7B5C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6F6F2-A708-111E-4952-ED17B3897703}"/>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1754526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AE488-837E-4D98-8A8F-EEF8505B9C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A989BF-76D5-7882-E631-0861721539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339227-1F34-4F89-141F-69C64814D377}"/>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5" name="Footer Placeholder 4">
            <a:extLst>
              <a:ext uri="{FF2B5EF4-FFF2-40B4-BE49-F238E27FC236}">
                <a16:creationId xmlns:a16="http://schemas.microsoft.com/office/drawing/2014/main" id="{4C8B7060-86B0-B4FC-3A7C-379A527CB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77176-D77C-0BF1-B7BD-62A8411BD329}"/>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2771685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05DD-B0B8-321E-2F75-B9AF21431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32D52-2219-80B0-4BFE-A83C71FD6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7E094-ED12-3616-B05C-865703B90406}"/>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5" name="Footer Placeholder 4">
            <a:extLst>
              <a:ext uri="{FF2B5EF4-FFF2-40B4-BE49-F238E27FC236}">
                <a16:creationId xmlns:a16="http://schemas.microsoft.com/office/drawing/2014/main" id="{F6620D83-CAA2-D3C4-A821-47AFAC03B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9FAB5-D05A-AC06-C4F9-66F66B128B9D}"/>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70181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DBF7-F65D-5824-65A8-3C699D705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0D4BE9-D2F2-7F48-11B2-A2321F151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CFD8A-1BC4-8B17-A8C7-E9388DBE79F8}"/>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5" name="Footer Placeholder 4">
            <a:extLst>
              <a:ext uri="{FF2B5EF4-FFF2-40B4-BE49-F238E27FC236}">
                <a16:creationId xmlns:a16="http://schemas.microsoft.com/office/drawing/2014/main" id="{5BD7B4FD-42AC-0354-8735-877133798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40CD1-275E-023F-7D01-57A1AB6A148D}"/>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100025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8616-DE8A-A664-4513-9588945F3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F28F3-2603-1665-9828-A118EBCBF3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C111A-30DA-A1A8-BA0F-72D2D6A57D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711A9-2371-F53F-0800-8F9D9D6F8FBA}"/>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6" name="Footer Placeholder 5">
            <a:extLst>
              <a:ext uri="{FF2B5EF4-FFF2-40B4-BE49-F238E27FC236}">
                <a16:creationId xmlns:a16="http://schemas.microsoft.com/office/drawing/2014/main" id="{72B169E7-CBA4-38A4-AC84-FBF4E334C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6DFA3-1D2B-372E-3B33-8A23D4405A09}"/>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90254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1910-A844-CEB4-8D29-D7A77992FA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EB7DD2-045D-F39E-D253-FFF91972C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527F0-DC22-BA18-D3C5-36FD6202B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ECB9BF-58F2-5A48-2E81-FA125220C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1A2C18-BE0B-D3A3-0288-DD06DD37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C7CD6-D7E1-2620-CC2E-FC39F3A96334}"/>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8" name="Footer Placeholder 7">
            <a:extLst>
              <a:ext uri="{FF2B5EF4-FFF2-40B4-BE49-F238E27FC236}">
                <a16:creationId xmlns:a16="http://schemas.microsoft.com/office/drawing/2014/main" id="{E871D92A-510A-E4F3-DDB3-C0554A0D9D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E3C48-7FFD-2C3D-5ACB-05B5C7C479C1}"/>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78343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D1-37C3-E1D7-E522-AC2D3980C0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AFD714-60F3-0978-8BC6-3F38FEC5B1E8}"/>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4" name="Footer Placeholder 3">
            <a:extLst>
              <a:ext uri="{FF2B5EF4-FFF2-40B4-BE49-F238E27FC236}">
                <a16:creationId xmlns:a16="http://schemas.microsoft.com/office/drawing/2014/main" id="{6C6EA1D2-2C3F-6E39-BB37-23301B9676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C6C86-FB72-379D-49C4-C4A8194845F2}"/>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403514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2A5AC-1F9A-FD49-DACD-EC24E36C4DEF}"/>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3" name="Footer Placeholder 2">
            <a:extLst>
              <a:ext uri="{FF2B5EF4-FFF2-40B4-BE49-F238E27FC236}">
                <a16:creationId xmlns:a16="http://schemas.microsoft.com/office/drawing/2014/main" id="{83F29FBD-5A14-3119-8217-19DDB7B1CE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649E0-2BD5-CC88-E2CF-F92C01CE968F}"/>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20071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140E-AD16-D129-0A80-8FF5B4DCB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80BC0-002C-AE19-9B5B-5054FBD8A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6077C3-C8C5-77FA-1689-E60F62740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ED4C4-DB6B-4B4F-3D95-12A6DB2C1E35}"/>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6" name="Footer Placeholder 5">
            <a:extLst>
              <a:ext uri="{FF2B5EF4-FFF2-40B4-BE49-F238E27FC236}">
                <a16:creationId xmlns:a16="http://schemas.microsoft.com/office/drawing/2014/main" id="{03219084-89D4-61AE-1340-B17F67A4E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FDEBC-A2D1-B0CB-C56A-BE42A375786F}"/>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41383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9EB02-D2FD-7435-F1E6-313CD8C35E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A906FB-2B4A-8EA2-4A4F-FC6128256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12BBE0-7630-AC64-330C-4F7A20FC3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181CE-3680-1884-457B-DF302ED94E9F}"/>
              </a:ext>
            </a:extLst>
          </p:cNvPr>
          <p:cNvSpPr>
            <a:spLocks noGrp="1"/>
          </p:cNvSpPr>
          <p:nvPr>
            <p:ph type="dt" sz="half" idx="10"/>
          </p:nvPr>
        </p:nvSpPr>
        <p:spPr/>
        <p:txBody>
          <a:bodyPr/>
          <a:lstStyle/>
          <a:p>
            <a:fld id="{68F8AE1A-4EE3-47A3-98FE-94A558026761}" type="datetimeFigureOut">
              <a:rPr lang="en-US" smtClean="0"/>
              <a:t>9/27/2022</a:t>
            </a:fld>
            <a:endParaRPr lang="en-US"/>
          </a:p>
        </p:txBody>
      </p:sp>
      <p:sp>
        <p:nvSpPr>
          <p:cNvPr id="6" name="Footer Placeholder 5">
            <a:extLst>
              <a:ext uri="{FF2B5EF4-FFF2-40B4-BE49-F238E27FC236}">
                <a16:creationId xmlns:a16="http://schemas.microsoft.com/office/drawing/2014/main" id="{69874976-8AE5-9A10-9B80-F4789A5C2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9C270-1F42-B7FA-8BE9-02CA946662D2}"/>
              </a:ext>
            </a:extLst>
          </p:cNvPr>
          <p:cNvSpPr>
            <a:spLocks noGrp="1"/>
          </p:cNvSpPr>
          <p:nvPr>
            <p:ph type="sldNum" sz="quarter" idx="12"/>
          </p:nvPr>
        </p:nvSpPr>
        <p:spPr/>
        <p:txBody>
          <a:bodyPr/>
          <a:lstStyle/>
          <a:p>
            <a:fld id="{F6EEDAAF-2635-49BA-8A95-5AEF7D9D84EA}" type="slidenum">
              <a:rPr lang="en-US" smtClean="0"/>
              <a:t>‹#›</a:t>
            </a:fld>
            <a:endParaRPr lang="en-US"/>
          </a:p>
        </p:txBody>
      </p:sp>
    </p:spTree>
    <p:extLst>
      <p:ext uri="{BB962C8B-B14F-4D97-AF65-F5344CB8AC3E}">
        <p14:creationId xmlns:p14="http://schemas.microsoft.com/office/powerpoint/2010/main" val="30217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7D2DB-463E-C686-EDD7-01EED829C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B6C0D-68EA-6898-ACB7-0863AEE5B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67703-AD1B-7033-85A1-5F4682B3D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8AE1A-4EE3-47A3-98FE-94A558026761}" type="datetimeFigureOut">
              <a:rPr lang="en-US" smtClean="0"/>
              <a:t>9/27/2022</a:t>
            </a:fld>
            <a:endParaRPr lang="en-US"/>
          </a:p>
        </p:txBody>
      </p:sp>
      <p:sp>
        <p:nvSpPr>
          <p:cNvPr id="5" name="Footer Placeholder 4">
            <a:extLst>
              <a:ext uri="{FF2B5EF4-FFF2-40B4-BE49-F238E27FC236}">
                <a16:creationId xmlns:a16="http://schemas.microsoft.com/office/drawing/2014/main" id="{8ED46760-5F51-4B06-259A-B63CA7C074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ADEA92-B4E5-2F97-2E4E-42CC9DCA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EDAAF-2635-49BA-8A95-5AEF7D9D84EA}" type="slidenum">
              <a:rPr lang="en-US" smtClean="0"/>
              <a:t>‹#›</a:t>
            </a:fld>
            <a:endParaRPr lang="en-US"/>
          </a:p>
        </p:txBody>
      </p:sp>
    </p:spTree>
    <p:extLst>
      <p:ext uri="{BB962C8B-B14F-4D97-AF65-F5344CB8AC3E}">
        <p14:creationId xmlns:p14="http://schemas.microsoft.com/office/powerpoint/2010/main" val="400153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18F2-48DF-8154-F500-DD0E1AD25080}"/>
              </a:ext>
            </a:extLst>
          </p:cNvPr>
          <p:cNvSpPr>
            <a:spLocks noGrp="1"/>
          </p:cNvSpPr>
          <p:nvPr>
            <p:ph type="ctrTitle"/>
          </p:nvPr>
        </p:nvSpPr>
        <p:spPr>
          <a:xfrm>
            <a:off x="365760" y="621913"/>
            <a:ext cx="11460480" cy="1168401"/>
          </a:xfrm>
        </p:spPr>
        <p:txBody>
          <a:bodyPr>
            <a:noAutofit/>
          </a:bodyPr>
          <a:lstStyle/>
          <a:p>
            <a:r>
              <a:rPr lang="en-US" sz="3600" b="1" dirty="0">
                <a:latin typeface="Times New Roman" panose="02020603050405020304" pitchFamily="18" charset="0"/>
                <a:cs typeface="Times New Roman" panose="02020603050405020304" pitchFamily="18" charset="0"/>
              </a:rPr>
              <a:t>CAR RESALE VALUE PREDICTION</a:t>
            </a:r>
          </a:p>
        </p:txBody>
      </p:sp>
      <p:sp>
        <p:nvSpPr>
          <p:cNvPr id="5" name="TextBox 4">
            <a:extLst>
              <a:ext uri="{FF2B5EF4-FFF2-40B4-BE49-F238E27FC236}">
                <a16:creationId xmlns:a16="http://schemas.microsoft.com/office/drawing/2014/main" id="{4CACE8D3-D5DB-D32E-53C7-96F980C12A1D}"/>
              </a:ext>
            </a:extLst>
          </p:cNvPr>
          <p:cNvSpPr txBox="1"/>
          <p:nvPr/>
        </p:nvSpPr>
        <p:spPr>
          <a:xfrm>
            <a:off x="2336800" y="2100650"/>
            <a:ext cx="7518400" cy="769441"/>
          </a:xfrm>
          <a:prstGeom prst="rect">
            <a:avLst/>
          </a:prstGeom>
          <a:noFill/>
        </p:spPr>
        <p:txBody>
          <a:bodyPr wrap="square">
            <a:spAutoFit/>
          </a:bodyPr>
          <a:lstStyle/>
          <a:p>
            <a:pPr algn="ctr"/>
            <a:r>
              <a:rPr lang="en-US" sz="2200" dirty="0">
                <a:latin typeface="Times New Roman" panose="02020603050405020304" pitchFamily="18" charset="0"/>
                <a:cs typeface="Times New Roman" panose="02020603050405020304" pitchFamily="18" charset="0"/>
              </a:rPr>
              <a:t>Department Of CSE, </a:t>
            </a:r>
          </a:p>
          <a:p>
            <a:pPr algn="ctr"/>
            <a:r>
              <a:rPr lang="en-US" sz="2200" dirty="0">
                <a:latin typeface="Times New Roman" panose="02020603050405020304" pitchFamily="18" charset="0"/>
                <a:cs typeface="Times New Roman" panose="02020603050405020304" pitchFamily="18" charset="0"/>
              </a:rPr>
              <a:t>PSG Institute of Technology and Applied Research, Coimbatore.</a:t>
            </a:r>
          </a:p>
        </p:txBody>
      </p:sp>
      <p:sp>
        <p:nvSpPr>
          <p:cNvPr id="6" name="TextBox 5">
            <a:extLst>
              <a:ext uri="{FF2B5EF4-FFF2-40B4-BE49-F238E27FC236}">
                <a16:creationId xmlns:a16="http://schemas.microsoft.com/office/drawing/2014/main" id="{84D434F8-990B-C7E9-202D-075B60D3C0F9}"/>
              </a:ext>
            </a:extLst>
          </p:cNvPr>
          <p:cNvSpPr txBox="1"/>
          <p:nvPr/>
        </p:nvSpPr>
        <p:spPr>
          <a:xfrm>
            <a:off x="8036560" y="3521243"/>
            <a:ext cx="4754880" cy="1754326"/>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Mentor</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PRIYA PONNUSWAMY</a:t>
            </a:r>
          </a:p>
          <a:p>
            <a:r>
              <a:rPr lang="en-US" dirty="0">
                <a:latin typeface="Times New Roman" panose="02020603050405020304" pitchFamily="18" charset="0"/>
                <a:cs typeface="Times New Roman" panose="02020603050405020304" pitchFamily="18" charset="0"/>
              </a:rPr>
              <a:t>ASSISTANT PROFESSOR,</a:t>
            </a:r>
          </a:p>
          <a:p>
            <a:r>
              <a:rPr lang="en-US" sz="1800" dirty="0">
                <a:latin typeface="Times New Roman" panose="02020603050405020304" pitchFamily="18" charset="0"/>
                <a:cs typeface="Times New Roman" panose="02020603050405020304" pitchFamily="18" charset="0"/>
              </a:rPr>
              <a:t>DEPARTMENT OF CSE, </a:t>
            </a:r>
          </a:p>
          <a:p>
            <a:r>
              <a:rPr lang="en-US" dirty="0">
                <a:latin typeface="Times New Roman" panose="02020603050405020304" pitchFamily="18" charset="0"/>
                <a:cs typeface="Times New Roman" panose="02020603050405020304" pitchFamily="18" charset="0"/>
              </a:rPr>
              <a:t>PSG ITECH.</a:t>
            </a:r>
          </a:p>
        </p:txBody>
      </p:sp>
      <p:sp>
        <p:nvSpPr>
          <p:cNvPr id="8" name="TextBox 7">
            <a:extLst>
              <a:ext uri="{FF2B5EF4-FFF2-40B4-BE49-F238E27FC236}">
                <a16:creationId xmlns:a16="http://schemas.microsoft.com/office/drawing/2014/main" id="{BFE3FC2E-AA84-9215-EA72-C9CEA481A147}"/>
              </a:ext>
            </a:extLst>
          </p:cNvPr>
          <p:cNvSpPr txBox="1"/>
          <p:nvPr/>
        </p:nvSpPr>
        <p:spPr>
          <a:xfrm>
            <a:off x="1330960" y="3521243"/>
            <a:ext cx="6096000" cy="1815882"/>
          </a:xfrm>
          <a:prstGeom prst="rect">
            <a:avLst/>
          </a:prstGeom>
          <a:noFill/>
        </p:spPr>
        <p:txBody>
          <a:bodyPr wrap="square">
            <a:spAutoFit/>
          </a:bodyPr>
          <a:lstStyle/>
          <a:p>
            <a:pPr eaLnBrk="1" fontAlgn="auto" hangingPunct="1">
              <a:spcAft>
                <a:spcPts val="0"/>
              </a:spcAft>
              <a:defRPr/>
            </a:pPr>
            <a:r>
              <a:rPr lang="en-US" sz="2000" b="1" u="sng" dirty="0">
                <a:solidFill>
                  <a:schemeClr val="tx1"/>
                </a:solidFill>
                <a:latin typeface="Times New Roman" panose="02020603050405020304" pitchFamily="18" charset="0"/>
                <a:cs typeface="Times New Roman" panose="02020603050405020304" pitchFamily="18" charset="0"/>
              </a:rPr>
              <a:t>Team Members</a:t>
            </a:r>
          </a:p>
          <a:p>
            <a:pPr eaLnBrk="1" fontAlgn="auto" hangingPunct="1">
              <a:spcAft>
                <a:spcPts val="0"/>
              </a:spcAft>
              <a:defRPr/>
            </a:pPr>
            <a:endParaRPr lang="en-US" sz="2000" b="1" u="sng"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ABHINAYAA K 	             - 715519104001</a:t>
            </a:r>
          </a:p>
          <a:p>
            <a:r>
              <a:rPr lang="en-US" dirty="0">
                <a:latin typeface="Times New Roman" panose="02020603050405020304" pitchFamily="18" charset="0"/>
                <a:cs typeface="Times New Roman" panose="02020603050405020304" pitchFamily="18" charset="0"/>
              </a:rPr>
              <a:t>AYYAGARI MIHIKA         - 715519104008</a:t>
            </a:r>
          </a:p>
          <a:p>
            <a:r>
              <a:rPr lang="en-US" dirty="0">
                <a:latin typeface="Times New Roman" panose="02020603050405020304" pitchFamily="18" charset="0"/>
                <a:cs typeface="Times New Roman" panose="02020603050405020304" pitchFamily="18" charset="0"/>
              </a:rPr>
              <a:t>MALEPATI ASHRITHA     - 715519104025</a:t>
            </a:r>
          </a:p>
          <a:p>
            <a:r>
              <a:rPr lang="en-US" dirty="0">
                <a:latin typeface="Times New Roman" panose="02020603050405020304" pitchFamily="18" charset="0"/>
                <a:cs typeface="Times New Roman" panose="02020603050405020304" pitchFamily="18" charset="0"/>
              </a:rPr>
              <a:t>AISHWARYA V                   - 715519104301</a:t>
            </a:r>
          </a:p>
        </p:txBody>
      </p:sp>
    </p:spTree>
    <p:extLst>
      <p:ext uri="{BB962C8B-B14F-4D97-AF65-F5344CB8AC3E}">
        <p14:creationId xmlns:p14="http://schemas.microsoft.com/office/powerpoint/2010/main" val="392073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txBox="1">
            <a:spLocks noGrp="1"/>
          </p:cNvSpPr>
          <p:nvPr>
            <p:ph type="title"/>
          </p:nvPr>
        </p:nvSpPr>
        <p:spPr>
          <a:xfrm>
            <a:off x="838200" y="8064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u="sng" dirty="0">
                <a:latin typeface="Times New Roman" panose="02020603050405020304" pitchFamily="18" charset="0"/>
                <a:cs typeface="Times New Roman" panose="02020603050405020304" pitchFamily="18" charset="0"/>
              </a:rPr>
              <a:t>ABSTRACT</a:t>
            </a:r>
          </a:p>
        </p:txBody>
      </p:sp>
      <p:sp>
        <p:nvSpPr>
          <p:cNvPr id="13" name="Google Shape;13;p1"/>
          <p:cNvSpPr txBox="1">
            <a:spLocks noGrp="1"/>
          </p:cNvSpPr>
          <p:nvPr>
            <p:ph type="body" idx="1"/>
          </p:nvPr>
        </p:nvSpPr>
        <p:spPr>
          <a:xfrm>
            <a:off x="1209040" y="1612264"/>
            <a:ext cx="10144760" cy="434999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600" dirty="0">
                <a:latin typeface="Times New Roman" panose="02020603050405020304" pitchFamily="18" charset="0"/>
                <a:cs typeface="Times New Roman" panose="02020603050405020304" pitchFamily="18" charset="0"/>
              </a:rPr>
              <a:t>The demand for used cars has increased significantly in the past decade and it is prognosticated that with Covid-19 outbreak this requirement will augment considerably. Hence to enhance the reliability, with the expansion of the used car market, a model that can forecast the current market price of a used automobile on the basis of a variety of criteria. This analysis can be used to study the trends in the industry, offer better insight into the market, and aid the community in its smooth workflow. Predicting the resale value of a car is not a simple task. It is trite knowledge that the value of used cars depends on a number of factors. Firstly, the details of the car are taken as input through a flask based web application and the value of the car is predicted by the using regression algorithms. </a:t>
            </a:r>
            <a:endParaRPr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68879257-3DF0-0E0F-40C2-1AC4435EF7E4}"/>
              </a:ext>
            </a:extLst>
          </p:cNvPr>
          <p:cNvGraphicFramePr>
            <a:graphicFrameLocks noGrp="1"/>
          </p:cNvGraphicFramePr>
          <p:nvPr>
            <p:extLst>
              <p:ext uri="{D42A27DB-BD31-4B8C-83A1-F6EECF244321}">
                <p14:modId xmlns:p14="http://schemas.microsoft.com/office/powerpoint/2010/main" val="2660104722"/>
              </p:ext>
            </p:extLst>
          </p:nvPr>
        </p:nvGraphicFramePr>
        <p:xfrm>
          <a:off x="1287624" y="102638"/>
          <a:ext cx="9796936" cy="6520496"/>
        </p:xfrm>
        <a:graphic>
          <a:graphicData uri="http://schemas.openxmlformats.org/drawingml/2006/table">
            <a:tbl>
              <a:tblPr firstRow="1" bandRow="1">
                <a:tableStyleId>{5C22544A-7EE6-4342-B048-85BDC9FD1C3A}</a:tableStyleId>
              </a:tblPr>
              <a:tblGrid>
                <a:gridCol w="1094339">
                  <a:extLst>
                    <a:ext uri="{9D8B030D-6E8A-4147-A177-3AD203B41FA5}">
                      <a16:colId xmlns:a16="http://schemas.microsoft.com/office/drawing/2014/main" val="1011019804"/>
                    </a:ext>
                  </a:extLst>
                </a:gridCol>
                <a:gridCol w="1813475">
                  <a:extLst>
                    <a:ext uri="{9D8B030D-6E8A-4147-A177-3AD203B41FA5}">
                      <a16:colId xmlns:a16="http://schemas.microsoft.com/office/drawing/2014/main" val="857615675"/>
                    </a:ext>
                  </a:extLst>
                </a:gridCol>
                <a:gridCol w="1917698">
                  <a:extLst>
                    <a:ext uri="{9D8B030D-6E8A-4147-A177-3AD203B41FA5}">
                      <a16:colId xmlns:a16="http://schemas.microsoft.com/office/drawing/2014/main" val="2052223415"/>
                    </a:ext>
                  </a:extLst>
                </a:gridCol>
                <a:gridCol w="1865587">
                  <a:extLst>
                    <a:ext uri="{9D8B030D-6E8A-4147-A177-3AD203B41FA5}">
                      <a16:colId xmlns:a16="http://schemas.microsoft.com/office/drawing/2014/main" val="1639014344"/>
                    </a:ext>
                  </a:extLst>
                </a:gridCol>
                <a:gridCol w="3105837">
                  <a:extLst>
                    <a:ext uri="{9D8B030D-6E8A-4147-A177-3AD203B41FA5}">
                      <a16:colId xmlns:a16="http://schemas.microsoft.com/office/drawing/2014/main" val="394943206"/>
                    </a:ext>
                  </a:extLst>
                </a:gridCol>
              </a:tblGrid>
              <a:tr h="961036">
                <a:tc>
                  <a:txBody>
                    <a:bodyPr/>
                    <a:lstStyle/>
                    <a:p>
                      <a:pPr algn="ctr"/>
                      <a:r>
                        <a:rPr lang="en-US" sz="1900" dirty="0">
                          <a:solidFill>
                            <a:schemeClr val="bg1"/>
                          </a:solidFill>
                          <a:latin typeface="Times New Roman" panose="02020603050405020304" pitchFamily="18" charset="0"/>
                          <a:cs typeface="Times New Roman" panose="02020603050405020304" pitchFamily="18" charset="0"/>
                        </a:rPr>
                        <a:t>S.NO.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Journal Paper Title </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Author’s 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Source</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solidFill>
                            <a:schemeClr val="bg1"/>
                          </a:solidFill>
                          <a:latin typeface="Times New Roman" panose="02020603050405020304" pitchFamily="18" charset="0"/>
                          <a:cs typeface="Times New Roman" panose="02020603050405020304" pitchFamily="18" charset="0"/>
                        </a:rPr>
                        <a:t>Finding</a:t>
                      </a:r>
                    </a:p>
                    <a:p>
                      <a:pPr algn="ctr"/>
                      <a:endParaRPr lang="en-US" sz="19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7688050"/>
                  </a:ext>
                </a:extLst>
              </a:tr>
              <a:tr h="5559460">
                <a:tc>
                  <a:txBody>
                    <a:bodyPr/>
                    <a:lstStyle/>
                    <a:p>
                      <a:pPr algn="just"/>
                      <a:r>
                        <a:rPr lang="en-US" sz="190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Used Cars Price Prediction using Supervised Learning Techniques</a:t>
                      </a:r>
                    </a:p>
                  </a:txBody>
                  <a:tcPr/>
                </a:tc>
                <a:tc>
                  <a:txBody>
                    <a:bodyPr/>
                    <a:lstStyle/>
                    <a:p>
                      <a:pPr algn="just"/>
                      <a:r>
                        <a:rPr lang="en-MY" sz="1900" b="0" i="0" kern="1200" dirty="0" err="1">
                          <a:solidFill>
                            <a:schemeClr val="dk1"/>
                          </a:solidFill>
                          <a:effectLst/>
                          <a:latin typeface="Times New Roman" panose="02020603050405020304" pitchFamily="18" charset="0"/>
                          <a:ea typeface="+mn-ea"/>
                          <a:cs typeface="Times New Roman" panose="02020603050405020304" pitchFamily="18" charset="0"/>
                        </a:rPr>
                        <a:t>Pattabiraman</a:t>
                      </a:r>
                      <a:r>
                        <a:rPr lang="en-MY" sz="19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MY" sz="1900" b="0" i="0" kern="1200" dirty="0" err="1">
                          <a:solidFill>
                            <a:schemeClr val="dk1"/>
                          </a:solidFill>
                          <a:effectLst/>
                          <a:latin typeface="Times New Roman" panose="02020603050405020304" pitchFamily="18" charset="0"/>
                          <a:ea typeface="+mn-ea"/>
                          <a:cs typeface="Times New Roman" panose="02020603050405020304" pitchFamily="18" charset="0"/>
                        </a:rPr>
                        <a:t>Venkatasubbu</a:t>
                      </a:r>
                      <a:r>
                        <a:rPr lang="en-MY" sz="19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MY" sz="1900" b="0" i="0" kern="1200" dirty="0" err="1">
                          <a:solidFill>
                            <a:schemeClr val="dk1"/>
                          </a:solidFill>
                          <a:effectLst/>
                          <a:latin typeface="Times New Roman" panose="02020603050405020304" pitchFamily="18" charset="0"/>
                          <a:ea typeface="+mn-ea"/>
                          <a:cs typeface="Times New Roman" panose="02020603050405020304" pitchFamily="18" charset="0"/>
                        </a:rPr>
                        <a:t>Mukkesh</a:t>
                      </a:r>
                      <a:r>
                        <a:rPr lang="en-MY" sz="1900" b="0" i="0" kern="1200" dirty="0">
                          <a:solidFill>
                            <a:schemeClr val="dk1"/>
                          </a:solidFill>
                          <a:effectLst/>
                          <a:latin typeface="Times New Roman" panose="02020603050405020304" pitchFamily="18" charset="0"/>
                          <a:ea typeface="+mn-ea"/>
                          <a:cs typeface="Times New Roman" panose="02020603050405020304" pitchFamily="18" charset="0"/>
                        </a:rPr>
                        <a:t> Ganesh</a:t>
                      </a:r>
                      <a:endParaRPr lang="en-US" sz="1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International Journal of Engineering and Advanced Technology (IJEAT)</a:t>
                      </a:r>
                      <a:endParaRPr lang="en-US" sz="19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900" dirty="0">
                          <a:solidFill>
                            <a:schemeClr val="tx1"/>
                          </a:solidFill>
                          <a:latin typeface="Times New Roman" panose="02020603050405020304" pitchFamily="18" charset="0"/>
                          <a:cs typeface="Times New Roman" panose="02020603050405020304" pitchFamily="18" charset="0"/>
                        </a:rPr>
                        <a:t>The recent emergence of internet marketplaces has enabled the requirement for both the buyer and the seller to be better informed on the trends and patterns that define a used car's market value. A  statistical model that can forecast the price of a used automobile based on historical consumer data and a predetermined set of variables using machine learning algorithms like Lasso Regression, Multiple Regression, and Regression Tree was created.</a:t>
                      </a:r>
                    </a:p>
                  </a:txBody>
                  <a:tcPr/>
                </a:tc>
                <a:extLst>
                  <a:ext uri="{0D108BD9-81ED-4DB2-BD59-A6C34878D82A}">
                    <a16:rowId xmlns:a16="http://schemas.microsoft.com/office/drawing/2014/main" val="1429654135"/>
                  </a:ext>
                </a:extLst>
              </a:tr>
            </a:tbl>
          </a:graphicData>
        </a:graphic>
      </p:graphicFrame>
    </p:spTree>
    <p:extLst>
      <p:ext uri="{BB962C8B-B14F-4D97-AF65-F5344CB8AC3E}">
        <p14:creationId xmlns:p14="http://schemas.microsoft.com/office/powerpoint/2010/main" val="42495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graphicFrame>
        <p:nvGraphicFramePr>
          <p:cNvPr id="15" name="Google Shape;15;p2"/>
          <p:cNvGraphicFramePr/>
          <p:nvPr>
            <p:extLst>
              <p:ext uri="{D42A27DB-BD31-4B8C-83A1-F6EECF244321}">
                <p14:modId xmlns:p14="http://schemas.microsoft.com/office/powerpoint/2010/main" val="4080053311"/>
              </p:ext>
            </p:extLst>
          </p:nvPr>
        </p:nvGraphicFramePr>
        <p:xfrm>
          <a:off x="1399592" y="121298"/>
          <a:ext cx="9859668" cy="6488848"/>
        </p:xfrm>
        <a:graphic>
          <a:graphicData uri="http://schemas.openxmlformats.org/drawingml/2006/table">
            <a:tbl>
              <a:tblPr firstRow="1" bandRow="1">
                <a:noFill/>
                <a:tableStyleId>{F09DBA2E-C61E-409A-A0DE-CA436DFE1E9C}</a:tableStyleId>
              </a:tblPr>
              <a:tblGrid>
                <a:gridCol w="1101345">
                  <a:extLst>
                    <a:ext uri="{9D8B030D-6E8A-4147-A177-3AD203B41FA5}">
                      <a16:colId xmlns:a16="http://schemas.microsoft.com/office/drawing/2014/main" val="20000"/>
                    </a:ext>
                  </a:extLst>
                </a:gridCol>
                <a:gridCol w="1926130">
                  <a:extLst>
                    <a:ext uri="{9D8B030D-6E8A-4147-A177-3AD203B41FA5}">
                      <a16:colId xmlns:a16="http://schemas.microsoft.com/office/drawing/2014/main" val="20001"/>
                    </a:ext>
                  </a:extLst>
                </a:gridCol>
                <a:gridCol w="1931516">
                  <a:extLst>
                    <a:ext uri="{9D8B030D-6E8A-4147-A177-3AD203B41FA5}">
                      <a16:colId xmlns:a16="http://schemas.microsoft.com/office/drawing/2014/main" val="20002"/>
                    </a:ext>
                  </a:extLst>
                </a:gridCol>
                <a:gridCol w="1864104">
                  <a:extLst>
                    <a:ext uri="{9D8B030D-6E8A-4147-A177-3AD203B41FA5}">
                      <a16:colId xmlns:a16="http://schemas.microsoft.com/office/drawing/2014/main" val="20003"/>
                    </a:ext>
                  </a:extLst>
                </a:gridCol>
                <a:gridCol w="3036573">
                  <a:extLst>
                    <a:ext uri="{9D8B030D-6E8A-4147-A177-3AD203B41FA5}">
                      <a16:colId xmlns:a16="http://schemas.microsoft.com/office/drawing/2014/main" val="20004"/>
                    </a:ext>
                  </a:extLst>
                </a:gridCol>
              </a:tblGrid>
              <a:tr h="955729">
                <a:tc>
                  <a:txBody>
                    <a:bodyPr/>
                    <a:lstStyle/>
                    <a:p>
                      <a:pPr marL="0" marR="0" lvl="0" indent="0" algn="ctr"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S.NO. </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528718">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2.</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MY" sz="1900" b="0" i="0" u="none" strike="noStrike" kern="1200" cap="none" dirty="0">
                          <a:solidFill>
                            <a:schemeClr val="dk1"/>
                          </a:solidFill>
                          <a:effectLst/>
                          <a:latin typeface="Times New Roman" panose="02020603050405020304" pitchFamily="18" charset="0"/>
                          <a:ea typeface="Calibri"/>
                          <a:cs typeface="Times New Roman" panose="02020603050405020304" pitchFamily="18" charset="0"/>
                        </a:rPr>
                        <a:t>Introduction to Multiple Regression: </a:t>
                      </a:r>
                      <a:r>
                        <a:rPr lang="en-US" sz="1900" b="0" i="0" u="none" strike="noStrike" kern="1200" cap="none" dirty="0">
                          <a:solidFill>
                            <a:schemeClr val="dk1"/>
                          </a:solidFill>
                          <a:effectLst/>
                          <a:latin typeface="Times New Roman" panose="02020603050405020304" pitchFamily="18" charset="0"/>
                          <a:ea typeface="Calibri"/>
                          <a:cs typeface="Times New Roman" panose="02020603050405020304" pitchFamily="18" charset="0"/>
                        </a:rPr>
                        <a:t>How Much Is Your Car Worth?</a:t>
                      </a:r>
                      <a:endParaRPr sz="19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MY" sz="1900" b="0" i="0" u="none" strike="noStrike" kern="1200" cap="none" dirty="0">
                          <a:solidFill>
                            <a:schemeClr val="dk1"/>
                          </a:solidFill>
                          <a:effectLst/>
                          <a:latin typeface="Times New Roman" panose="02020603050405020304" pitchFamily="18" charset="0"/>
                          <a:ea typeface="Calibri"/>
                          <a:cs typeface="Times New Roman" panose="02020603050405020304" pitchFamily="18" charset="0"/>
                        </a:rPr>
                        <a:t>Shonda Kuiper</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MY" sz="1900" b="0" i="0" u="none" strike="noStrike" kern="1200" cap="none" dirty="0">
                          <a:solidFill>
                            <a:schemeClr val="dk1"/>
                          </a:solidFill>
                          <a:effectLst/>
                          <a:latin typeface="Times New Roman" panose="02020603050405020304" pitchFamily="18" charset="0"/>
                          <a:ea typeface="Calibri"/>
                          <a:cs typeface="Times New Roman" panose="02020603050405020304" pitchFamily="18" charset="0"/>
                        </a:rPr>
                        <a:t>Journal of Statistics Education</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b="0" i="0" u="none" strike="noStrike" kern="1200" cap="none" dirty="0">
                          <a:solidFill>
                            <a:schemeClr val="dk1"/>
                          </a:solidFill>
                          <a:effectLst/>
                          <a:latin typeface="Times New Roman" panose="02020603050405020304" pitchFamily="18" charset="0"/>
                          <a:ea typeface="Calibri"/>
                          <a:cs typeface="Times New Roman" panose="02020603050405020304" pitchFamily="18" charset="0"/>
                        </a:rPr>
                        <a:t>This paper discusses the development of a multivariate regression model to predict the retail price of 2005 General Motor (GM) cars. A multiple regression model is developed to describe, predict and confirm the value of the car.</a:t>
                      </a: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graphicFrame>
        <p:nvGraphicFramePr>
          <p:cNvPr id="17" name="Google Shape;17;p3"/>
          <p:cNvGraphicFramePr/>
          <p:nvPr>
            <p:extLst>
              <p:ext uri="{D42A27DB-BD31-4B8C-83A1-F6EECF244321}">
                <p14:modId xmlns:p14="http://schemas.microsoft.com/office/powerpoint/2010/main" val="3280863112"/>
              </p:ext>
            </p:extLst>
          </p:nvPr>
        </p:nvGraphicFramePr>
        <p:xfrm>
          <a:off x="1389428" y="129535"/>
          <a:ext cx="9853960" cy="6598930"/>
        </p:xfrm>
        <a:graphic>
          <a:graphicData uri="http://schemas.openxmlformats.org/drawingml/2006/table">
            <a:tbl>
              <a:tblPr firstRow="1" bandRow="1">
                <a:noFill/>
                <a:tableStyleId>{F09DBA2E-C61E-409A-A0DE-CA436DFE1E9C}</a:tableStyleId>
              </a:tblPr>
              <a:tblGrid>
                <a:gridCol w="1100704">
                  <a:extLst>
                    <a:ext uri="{9D8B030D-6E8A-4147-A177-3AD203B41FA5}">
                      <a16:colId xmlns:a16="http://schemas.microsoft.com/office/drawing/2014/main" val="20000"/>
                    </a:ext>
                  </a:extLst>
                </a:gridCol>
                <a:gridCol w="1925022">
                  <a:extLst>
                    <a:ext uri="{9D8B030D-6E8A-4147-A177-3AD203B41FA5}">
                      <a16:colId xmlns:a16="http://schemas.microsoft.com/office/drawing/2014/main" val="20001"/>
                    </a:ext>
                  </a:extLst>
                </a:gridCol>
                <a:gridCol w="2185114">
                  <a:extLst>
                    <a:ext uri="{9D8B030D-6E8A-4147-A177-3AD203B41FA5}">
                      <a16:colId xmlns:a16="http://schemas.microsoft.com/office/drawing/2014/main" val="20002"/>
                    </a:ext>
                  </a:extLst>
                </a:gridCol>
                <a:gridCol w="1796992">
                  <a:extLst>
                    <a:ext uri="{9D8B030D-6E8A-4147-A177-3AD203B41FA5}">
                      <a16:colId xmlns:a16="http://schemas.microsoft.com/office/drawing/2014/main" val="20003"/>
                    </a:ext>
                  </a:extLst>
                </a:gridCol>
                <a:gridCol w="2846128">
                  <a:extLst>
                    <a:ext uri="{9D8B030D-6E8A-4147-A177-3AD203B41FA5}">
                      <a16:colId xmlns:a16="http://schemas.microsoft.com/office/drawing/2014/main" val="20004"/>
                    </a:ext>
                  </a:extLst>
                </a:gridCol>
              </a:tblGrid>
              <a:tr h="822950">
                <a:tc>
                  <a:txBody>
                    <a:bodyPr/>
                    <a:lstStyle/>
                    <a:p>
                      <a:pPr marL="0" marR="0" lvl="0" indent="0" algn="ctr"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S.NO. </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638800">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3.</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r>
                        <a:rPr lang="en-US" sz="1900" dirty="0">
                          <a:latin typeface="Times New Roman" panose="02020603050405020304" pitchFamily="18" charset="0"/>
                          <a:cs typeface="Times New Roman" panose="02020603050405020304" pitchFamily="18" charset="0"/>
                        </a:rPr>
                        <a:t>Car Price Prediction Using Machine Learning</a:t>
                      </a:r>
                      <a:endParaRPr lang="en-US" sz="1900" b="1" i="0" kern="1200" dirty="0">
                        <a:solidFill>
                          <a:schemeClr val="dk1"/>
                        </a:solidFill>
                        <a:effectLst/>
                        <a:latin typeface="Times New Roman" panose="02020603050405020304" pitchFamily="18" charset="0"/>
                        <a:ea typeface="Calibri"/>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sv-SE" sz="1900" dirty="0">
                          <a:latin typeface="Times New Roman" panose="02020603050405020304" pitchFamily="18" charset="0"/>
                          <a:cs typeface="Times New Roman" panose="02020603050405020304" pitchFamily="18" charset="0"/>
                        </a:rPr>
                        <a:t>Ketan Agrahari,Ayush Chaubey, Mamoor Khan,Manas Srivastava</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b="0" i="0" u="none" strike="noStrike" kern="1200" cap="none" dirty="0">
                          <a:solidFill>
                            <a:schemeClr val="dk1"/>
                          </a:solidFill>
                          <a:effectLst/>
                          <a:latin typeface="Times New Roman" panose="02020603050405020304" pitchFamily="18" charset="0"/>
                          <a:ea typeface="Calibri"/>
                          <a:cs typeface="Times New Roman" panose="02020603050405020304" pitchFamily="18" charset="0"/>
                        </a:rPr>
                        <a:t>International Journal of Innovative Research in Technology</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Since the developed system can be real-time and user friendly in terms of its handling, it is overall unique proposal idea that is simple to implement and gives overall customer satisfaction, proving to be a profitable business idea. In this paper, the authors of this study compared Linear Regression to Lasso Regression.</a:t>
                      </a: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graphicFrame>
        <p:nvGraphicFramePr>
          <p:cNvPr id="19" name="Google Shape;19;p4"/>
          <p:cNvGraphicFramePr/>
          <p:nvPr>
            <p:extLst>
              <p:ext uri="{D42A27DB-BD31-4B8C-83A1-F6EECF244321}">
                <p14:modId xmlns:p14="http://schemas.microsoft.com/office/powerpoint/2010/main" val="2347748305"/>
              </p:ext>
            </p:extLst>
          </p:nvPr>
        </p:nvGraphicFramePr>
        <p:xfrm>
          <a:off x="1166327" y="298579"/>
          <a:ext cx="10111273" cy="6316825"/>
        </p:xfrm>
        <a:graphic>
          <a:graphicData uri="http://schemas.openxmlformats.org/drawingml/2006/table">
            <a:tbl>
              <a:tblPr firstRow="1" bandRow="1">
                <a:noFill/>
                <a:tableStyleId>{F09DBA2E-C61E-409A-A0DE-CA436DFE1E9C}</a:tableStyleId>
              </a:tblPr>
              <a:tblGrid>
                <a:gridCol w="885377">
                  <a:extLst>
                    <a:ext uri="{9D8B030D-6E8A-4147-A177-3AD203B41FA5}">
                      <a16:colId xmlns:a16="http://schemas.microsoft.com/office/drawing/2014/main" val="20000"/>
                    </a:ext>
                  </a:extLst>
                </a:gridCol>
                <a:gridCol w="1695154">
                  <a:extLst>
                    <a:ext uri="{9D8B030D-6E8A-4147-A177-3AD203B41FA5}">
                      <a16:colId xmlns:a16="http://schemas.microsoft.com/office/drawing/2014/main" val="20001"/>
                    </a:ext>
                  </a:extLst>
                </a:gridCol>
                <a:gridCol w="2059362">
                  <a:extLst>
                    <a:ext uri="{9D8B030D-6E8A-4147-A177-3AD203B41FA5}">
                      <a16:colId xmlns:a16="http://schemas.microsoft.com/office/drawing/2014/main" val="20002"/>
                    </a:ext>
                  </a:extLst>
                </a:gridCol>
                <a:gridCol w="2022303">
                  <a:extLst>
                    <a:ext uri="{9D8B030D-6E8A-4147-A177-3AD203B41FA5}">
                      <a16:colId xmlns:a16="http://schemas.microsoft.com/office/drawing/2014/main" val="20003"/>
                    </a:ext>
                  </a:extLst>
                </a:gridCol>
                <a:gridCol w="3449077">
                  <a:extLst>
                    <a:ext uri="{9D8B030D-6E8A-4147-A177-3AD203B41FA5}">
                      <a16:colId xmlns:a16="http://schemas.microsoft.com/office/drawing/2014/main" val="20004"/>
                    </a:ext>
                  </a:extLst>
                </a:gridCol>
              </a:tblGrid>
              <a:tr h="987761">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329064">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4.</a:t>
                      </a: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Predicting the Price of Used Cars using Machine Learning Techniques </a:t>
                      </a: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en-MY" sz="1900" dirty="0" err="1">
                          <a:latin typeface="Times New Roman" panose="02020603050405020304" pitchFamily="18" charset="0"/>
                          <a:cs typeface="Times New Roman" panose="02020603050405020304" pitchFamily="18" charset="0"/>
                        </a:rPr>
                        <a:t>Sameerchand</a:t>
                      </a:r>
                      <a:r>
                        <a:rPr lang="en-MY" sz="1900" dirty="0">
                          <a:latin typeface="Times New Roman" panose="02020603050405020304" pitchFamily="18" charset="0"/>
                          <a:cs typeface="Times New Roman" panose="02020603050405020304" pitchFamily="18" charset="0"/>
                        </a:rPr>
                        <a:t> </a:t>
                      </a:r>
                      <a:r>
                        <a:rPr lang="en-MY" sz="1900" dirty="0" err="1">
                          <a:latin typeface="Times New Roman" panose="02020603050405020304" pitchFamily="18" charset="0"/>
                          <a:cs typeface="Times New Roman" panose="02020603050405020304" pitchFamily="18" charset="0"/>
                        </a:rPr>
                        <a:t>Pudaruth</a:t>
                      </a:r>
                      <a:endParaRPr lang="en-IN"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algn="just"/>
                      <a:r>
                        <a:rPr lang="en-MY" sz="1900" dirty="0">
                          <a:latin typeface="Times New Roman" panose="02020603050405020304" pitchFamily="18" charset="0"/>
                          <a:cs typeface="Times New Roman" panose="02020603050405020304" pitchFamily="18" charset="0"/>
                        </a:rPr>
                        <a:t>International Journal of Information &amp; Computation Technology.</a:t>
                      </a:r>
                      <a:endParaRPr lang="en-IN" sz="1900" b="0" i="0" kern="1200" dirty="0">
                        <a:solidFill>
                          <a:schemeClr val="dk1"/>
                        </a:solidFill>
                        <a:effectLst/>
                        <a:latin typeface="Times New Roman" panose="02020603050405020304" pitchFamily="18" charset="0"/>
                        <a:ea typeface="Calibri"/>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In this paper, we investigate the application of supervised machine learning techniques to predict the price of used cars in Mauritius. The predictions are based on historical data collected from daily newspapers. Different techniques like multiple linear regression analysis, k-nearest </a:t>
                      </a:r>
                      <a:r>
                        <a:rPr lang="en-US" sz="1900" dirty="0" err="1">
                          <a:latin typeface="Times New Roman" panose="02020603050405020304" pitchFamily="18" charset="0"/>
                          <a:cs typeface="Times New Roman" panose="02020603050405020304" pitchFamily="18" charset="0"/>
                        </a:rPr>
                        <a:t>neighbours</a:t>
                      </a:r>
                      <a:r>
                        <a:rPr lang="en-US" sz="1900" dirty="0">
                          <a:latin typeface="Times New Roman" panose="02020603050405020304" pitchFamily="18" charset="0"/>
                          <a:cs typeface="Times New Roman" panose="02020603050405020304" pitchFamily="18" charset="0"/>
                        </a:rPr>
                        <a:t>, naïve bayes and decision trees have been used to make the predictions. The predictions are then evaluated and compared in order to find those which provide the best performances.</a:t>
                      </a: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C0AC13C-D189-0EE9-A90C-851E3C93B606}"/>
              </a:ext>
            </a:extLst>
          </p:cNvPr>
          <p:cNvGraphicFramePr>
            <a:graphicFrameLocks noGrp="1"/>
          </p:cNvGraphicFramePr>
          <p:nvPr>
            <p:extLst>
              <p:ext uri="{D42A27DB-BD31-4B8C-83A1-F6EECF244321}">
                <p14:modId xmlns:p14="http://schemas.microsoft.com/office/powerpoint/2010/main" val="649991790"/>
              </p:ext>
            </p:extLst>
          </p:nvPr>
        </p:nvGraphicFramePr>
        <p:xfrm>
          <a:off x="1320800" y="203200"/>
          <a:ext cx="10231120" cy="6424073"/>
        </p:xfrm>
        <a:graphic>
          <a:graphicData uri="http://schemas.openxmlformats.org/drawingml/2006/table">
            <a:tbl>
              <a:tblPr firstRow="1" bandRow="1">
                <a:tableStyleId>{5C22544A-7EE6-4342-B048-85BDC9FD1C3A}</a:tableStyleId>
              </a:tblPr>
              <a:tblGrid>
                <a:gridCol w="927100">
                  <a:extLst>
                    <a:ext uri="{9D8B030D-6E8A-4147-A177-3AD203B41FA5}">
                      <a16:colId xmlns:a16="http://schemas.microsoft.com/office/drawing/2014/main" val="3563288715"/>
                    </a:ext>
                  </a:extLst>
                </a:gridCol>
                <a:gridCol w="1866900">
                  <a:extLst>
                    <a:ext uri="{9D8B030D-6E8A-4147-A177-3AD203B41FA5}">
                      <a16:colId xmlns:a16="http://schemas.microsoft.com/office/drawing/2014/main" val="2731120730"/>
                    </a:ext>
                  </a:extLst>
                </a:gridCol>
                <a:gridCol w="1968500">
                  <a:extLst>
                    <a:ext uri="{9D8B030D-6E8A-4147-A177-3AD203B41FA5}">
                      <a16:colId xmlns:a16="http://schemas.microsoft.com/office/drawing/2014/main" val="1131819484"/>
                    </a:ext>
                  </a:extLst>
                </a:gridCol>
                <a:gridCol w="2248937">
                  <a:extLst>
                    <a:ext uri="{9D8B030D-6E8A-4147-A177-3AD203B41FA5}">
                      <a16:colId xmlns:a16="http://schemas.microsoft.com/office/drawing/2014/main" val="1539982843"/>
                    </a:ext>
                  </a:extLst>
                </a:gridCol>
                <a:gridCol w="3219683">
                  <a:extLst>
                    <a:ext uri="{9D8B030D-6E8A-4147-A177-3AD203B41FA5}">
                      <a16:colId xmlns:a16="http://schemas.microsoft.com/office/drawing/2014/main" val="631440717"/>
                    </a:ext>
                  </a:extLst>
                </a:gridCol>
              </a:tblGrid>
              <a:tr h="886047">
                <a:tc>
                  <a:txBody>
                    <a:bodyPr/>
                    <a:lstStyle/>
                    <a:p>
                      <a:pPr algn="ctr"/>
                      <a:r>
                        <a:rPr lang="en-US" sz="1900" dirty="0">
                          <a:latin typeface="Times New Roman" panose="02020603050405020304" pitchFamily="18" charset="0"/>
                          <a:cs typeface="Times New Roman" panose="02020603050405020304" pitchFamily="18" charset="0"/>
                        </a:rPr>
                        <a:t>S.NO.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Journal Paper Title </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Author’s Name &amp; Year</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Source</a:t>
                      </a:r>
                    </a:p>
                    <a:p>
                      <a:pPr algn="ctr"/>
                      <a:endParaRPr lang="en-US" sz="19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dirty="0">
                          <a:latin typeface="Times New Roman" panose="02020603050405020304" pitchFamily="18" charset="0"/>
                          <a:cs typeface="Times New Roman" panose="02020603050405020304" pitchFamily="18" charset="0"/>
                        </a:rPr>
                        <a:t>Finding</a:t>
                      </a:r>
                    </a:p>
                    <a:p>
                      <a:pPr algn="ctr"/>
                      <a:endParaRPr lang="en-US"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4186463"/>
                  </a:ext>
                </a:extLst>
              </a:tr>
              <a:tr h="5463953">
                <a:tc>
                  <a:txBody>
                    <a:bodyPr/>
                    <a:lstStyle/>
                    <a:p>
                      <a:pPr algn="just"/>
                      <a:r>
                        <a:rPr lang="en-US" sz="1900" b="0" dirty="0">
                          <a:latin typeface="Times New Roman" panose="02020603050405020304" pitchFamily="18" charset="0"/>
                          <a:cs typeface="Times New Roman" panose="02020603050405020304" pitchFamily="18" charset="0"/>
                        </a:rPr>
                        <a:t>5.</a:t>
                      </a:r>
                    </a:p>
                  </a:txBody>
                  <a:tcPr/>
                </a:tc>
                <a:tc>
                  <a:txBody>
                    <a:bodyPr/>
                    <a:lstStyle/>
                    <a:p>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Comparative analysis of used car price evaluation models</a:t>
                      </a:r>
                    </a:p>
                  </a:txBody>
                  <a:tcPr/>
                </a:tc>
                <a:tc>
                  <a:txBody>
                    <a:bodyPr/>
                    <a:lstStyle/>
                    <a:p>
                      <a:r>
                        <a:rPr lang="en-MY" sz="19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Chen, </a:t>
                      </a:r>
                      <a:r>
                        <a:rPr lang="en-MY" sz="19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Chuancan</a:t>
                      </a:r>
                      <a:r>
                        <a:rPr lang="en-MY" sz="19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lang="en-MY" sz="1900" b="0" i="0" u="none" kern="1200" dirty="0">
                        <a:solidFill>
                          <a:schemeClr val="tx1"/>
                        </a:solidFill>
                        <a:effectLst/>
                        <a:latin typeface="Times New Roman" panose="02020603050405020304" pitchFamily="18" charset="0"/>
                        <a:ea typeface="+mn-ea"/>
                        <a:cs typeface="Times New Roman" panose="02020603050405020304" pitchFamily="18" charset="0"/>
                      </a:endParaRPr>
                    </a:p>
                    <a:p>
                      <a:r>
                        <a:rPr lang="en-MY" sz="19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MY" sz="19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Hao, Lulu,</a:t>
                      </a:r>
                      <a:endParaRPr lang="en-MY" sz="1900" b="0" i="0" u="none" kern="1200" dirty="0">
                        <a:solidFill>
                          <a:schemeClr val="tx1"/>
                        </a:solidFill>
                        <a:effectLst/>
                        <a:latin typeface="Times New Roman" panose="02020603050405020304" pitchFamily="18" charset="0"/>
                        <a:ea typeface="+mn-ea"/>
                        <a:cs typeface="Times New Roman" panose="02020603050405020304" pitchFamily="18" charset="0"/>
                      </a:endParaRPr>
                    </a:p>
                    <a:p>
                      <a:r>
                        <a:rPr lang="en-MY" sz="1900" b="0" i="0" u="none" kern="1200" dirty="0">
                          <a:solidFill>
                            <a:schemeClr val="tx1"/>
                          </a:solidFill>
                          <a:effectLst/>
                          <a:latin typeface="Times New Roman" panose="02020603050405020304" pitchFamily="18" charset="0"/>
                          <a:ea typeface="+mn-ea"/>
                          <a:cs typeface="Times New Roman" panose="02020603050405020304" pitchFamily="18" charset="0"/>
                        </a:rPr>
                        <a:t> </a:t>
                      </a:r>
                      <a:r>
                        <a:rPr lang="en-MY" sz="19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Xu, Cong</a:t>
                      </a:r>
                      <a:endParaRPr lang="en-MY" sz="1900" b="0" i="0" u="none"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AIP Conference Proceedings, Volume 1839, Issue 1, id.020165</a:t>
                      </a:r>
                      <a:endParaRPr lang="en-US" sz="19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900" b="0" i="0" kern="1200" dirty="0">
                          <a:solidFill>
                            <a:schemeClr val="dk1"/>
                          </a:solidFill>
                          <a:effectLst/>
                          <a:latin typeface="Times New Roman" panose="02020603050405020304" pitchFamily="18" charset="0"/>
                          <a:ea typeface="+mn-ea"/>
                          <a:cs typeface="Times New Roman" panose="02020603050405020304" pitchFamily="18" charset="0"/>
                        </a:rPr>
                        <a:t>This paper collects more than 100,000 used car dealing records throughout China to do empirical analysis on a thorough comparison of two algorithms: linear regression and random forest. These two algorithms are used to predict used car price in three different models: model for a certain car make, model for a certain car series and universal model. Results show that random forest has a stable but not ideal effect in price evaluation.</a:t>
                      </a:r>
                      <a:endParaRPr lang="en-US" sz="1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540192"/>
                  </a:ext>
                </a:extLst>
              </a:tr>
            </a:tbl>
          </a:graphicData>
        </a:graphic>
      </p:graphicFrame>
    </p:spTree>
    <p:extLst>
      <p:ext uri="{BB962C8B-B14F-4D97-AF65-F5344CB8AC3E}">
        <p14:creationId xmlns:p14="http://schemas.microsoft.com/office/powerpoint/2010/main" val="154920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graphicFrame>
        <p:nvGraphicFramePr>
          <p:cNvPr id="19" name="Google Shape;19;p4"/>
          <p:cNvGraphicFramePr/>
          <p:nvPr>
            <p:extLst>
              <p:ext uri="{D42A27DB-BD31-4B8C-83A1-F6EECF244321}">
                <p14:modId xmlns:p14="http://schemas.microsoft.com/office/powerpoint/2010/main" val="2565749594"/>
              </p:ext>
            </p:extLst>
          </p:nvPr>
        </p:nvGraphicFramePr>
        <p:xfrm>
          <a:off x="1270001" y="292100"/>
          <a:ext cx="10007599" cy="6184899"/>
        </p:xfrm>
        <a:graphic>
          <a:graphicData uri="http://schemas.openxmlformats.org/drawingml/2006/table">
            <a:tbl>
              <a:tblPr firstRow="1" bandRow="1">
                <a:noFill/>
                <a:tableStyleId>{F09DBA2E-C61E-409A-A0DE-CA436DFE1E9C}</a:tableStyleId>
              </a:tblPr>
              <a:tblGrid>
                <a:gridCol w="876299">
                  <a:extLst>
                    <a:ext uri="{9D8B030D-6E8A-4147-A177-3AD203B41FA5}">
                      <a16:colId xmlns:a16="http://schemas.microsoft.com/office/drawing/2014/main" val="20000"/>
                    </a:ext>
                  </a:extLst>
                </a:gridCol>
                <a:gridCol w="1677773">
                  <a:extLst>
                    <a:ext uri="{9D8B030D-6E8A-4147-A177-3AD203B41FA5}">
                      <a16:colId xmlns:a16="http://schemas.microsoft.com/office/drawing/2014/main" val="20001"/>
                    </a:ext>
                  </a:extLst>
                </a:gridCol>
                <a:gridCol w="2038247">
                  <a:extLst>
                    <a:ext uri="{9D8B030D-6E8A-4147-A177-3AD203B41FA5}">
                      <a16:colId xmlns:a16="http://schemas.microsoft.com/office/drawing/2014/main" val="20002"/>
                    </a:ext>
                  </a:extLst>
                </a:gridCol>
                <a:gridCol w="2001567">
                  <a:extLst>
                    <a:ext uri="{9D8B030D-6E8A-4147-A177-3AD203B41FA5}">
                      <a16:colId xmlns:a16="http://schemas.microsoft.com/office/drawing/2014/main" val="20003"/>
                    </a:ext>
                  </a:extLst>
                </a:gridCol>
                <a:gridCol w="3413713">
                  <a:extLst>
                    <a:ext uri="{9D8B030D-6E8A-4147-A177-3AD203B41FA5}">
                      <a16:colId xmlns:a16="http://schemas.microsoft.com/office/drawing/2014/main" val="20004"/>
                    </a:ext>
                  </a:extLst>
                </a:gridCol>
              </a:tblGrid>
              <a:tr h="967132">
                <a:tc>
                  <a:txBody>
                    <a:bodyPr/>
                    <a:lstStyle/>
                    <a:p>
                      <a:pPr marL="0" marR="0" lvl="0" indent="0" algn="ctr" rtl="0">
                        <a:lnSpc>
                          <a:spcPct val="100000"/>
                        </a:lnSpc>
                        <a:spcBef>
                          <a:spcPts val="0"/>
                        </a:spcBef>
                        <a:spcAft>
                          <a:spcPts val="0"/>
                        </a:spcAft>
                        <a:buNone/>
                        <a:defRPr sz="1400" u="none" strike="noStrike" cap="none"/>
                      </a:pPr>
                      <a:r>
                        <a:rPr lang="en-US" sz="1900">
                          <a:latin typeface="Times New Roman" panose="02020603050405020304" pitchFamily="18" charset="0"/>
                          <a:cs typeface="Times New Roman" panose="02020603050405020304" pitchFamily="18" charset="0"/>
                        </a:rPr>
                        <a:t>S.NO. </a:t>
                      </a: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Journal Paper Title </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Author’s Name</a:t>
                      </a:r>
                      <a:endParaRPr sz="19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a:latin typeface="Times New Roman" panose="02020603050405020304" pitchFamily="18" charset="0"/>
                          <a:cs typeface="Times New Roman" panose="02020603050405020304" pitchFamily="18" charset="0"/>
                        </a:rPr>
                        <a:t>Source</a:t>
                      </a:r>
                      <a:endParaRPr sz="190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defRPr sz="1400" u="none" strike="noStrike" cap="none"/>
                      </a:pPr>
                      <a:r>
                        <a:rPr lang="en-US" sz="1900" dirty="0">
                          <a:latin typeface="Times New Roman" panose="02020603050405020304" pitchFamily="18" charset="0"/>
                          <a:cs typeface="Times New Roman" panose="02020603050405020304" pitchFamily="18" charset="0"/>
                        </a:rPr>
                        <a:t>Finding</a:t>
                      </a:r>
                      <a:endParaRPr sz="19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defRPr sz="1400" u="none" strike="noStrike" cap="none"/>
                      </a:pPr>
                      <a:endParaRPr sz="19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0"/>
                  </a:ext>
                </a:extLst>
              </a:tr>
              <a:tr h="5217767">
                <a:tc>
                  <a:txBody>
                    <a:bodyPr/>
                    <a:lstStyle/>
                    <a:p>
                      <a:pPr marL="0" marR="0" lvl="0" indent="0" algn="just" rtl="0">
                        <a:lnSpc>
                          <a:spcPct val="100000"/>
                        </a:lnSpc>
                        <a:spcBef>
                          <a:spcPts val="0"/>
                        </a:spcBef>
                        <a:spcAft>
                          <a:spcPts val="0"/>
                        </a:spcAft>
                        <a:buNone/>
                        <a:defRPr sz="1400" u="none" strike="noStrike" cap="none"/>
                      </a:pPr>
                      <a:r>
                        <a:rPr lang="en-US" sz="1900" b="0" dirty="0">
                          <a:latin typeface="Times New Roman" panose="02020603050405020304" pitchFamily="18" charset="0"/>
                          <a:cs typeface="Times New Roman" panose="02020603050405020304" pitchFamily="18" charset="0"/>
                        </a:rPr>
                        <a:t>6.</a:t>
                      </a:r>
                    </a:p>
                  </a:txBody>
                  <a:tcPr marL="91450" marR="91450" marT="45725" marB="45725"/>
                </a:tc>
                <a:tc>
                  <a:txBody>
                    <a:bodyPr/>
                    <a:lstStyle/>
                    <a:p>
                      <a:r>
                        <a:rPr lang="en-US" sz="1900" dirty="0">
                          <a:latin typeface="Times New Roman" panose="02020603050405020304" pitchFamily="18" charset="0"/>
                          <a:cs typeface="Times New Roman" panose="02020603050405020304" pitchFamily="18" charset="0"/>
                        </a:rPr>
                        <a:t>Novel approach of Machine learning algorithms in car dataset</a:t>
                      </a:r>
                      <a:endParaRPr lang="en-US" sz="1900" b="0" i="0" kern="1200" dirty="0">
                        <a:solidFill>
                          <a:schemeClr val="dk1"/>
                        </a:solidFill>
                        <a:effectLst/>
                        <a:latin typeface="Times New Roman" panose="02020603050405020304" pitchFamily="18" charset="0"/>
                        <a:ea typeface="Calibri"/>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None/>
                        <a:defRPr sz="1400" u="none" strike="noStrike" cap="none"/>
                      </a:pPr>
                      <a:r>
                        <a:rPr lang="pl-PL" sz="1900" dirty="0">
                          <a:latin typeface="Times New Roman" panose="02020603050405020304" pitchFamily="18" charset="0"/>
                          <a:cs typeface="Times New Roman" panose="02020603050405020304" pitchFamily="18" charset="0"/>
                        </a:rPr>
                        <a:t>Jency M. Shah, Dr. Ronak Panchal</a:t>
                      </a:r>
                      <a:endParaRPr lang="en-IN" sz="1900" b="0" dirty="0">
                        <a:latin typeface="Times New Roman" panose="02020603050405020304" pitchFamily="18" charset="0"/>
                        <a:cs typeface="Times New Roman" panose="02020603050405020304" pitchFamily="18" charset="0"/>
                      </a:endParaRPr>
                    </a:p>
                  </a:txBody>
                  <a:tcPr marL="91450" marR="91450" marT="45725" marB="45725"/>
                </a:tc>
                <a:tc>
                  <a:txBody>
                    <a:bodyPr/>
                    <a:lstStyle/>
                    <a:p>
                      <a:pPr algn="l"/>
                      <a:r>
                        <a:rPr lang="en-US" sz="1900" dirty="0">
                          <a:latin typeface="Times New Roman" panose="02020603050405020304" pitchFamily="18" charset="0"/>
                          <a:cs typeface="Times New Roman" panose="02020603050405020304" pitchFamily="18" charset="0"/>
                        </a:rPr>
                        <a:t>International Research Journal of Modernization in Engineering Technology and Science</a:t>
                      </a:r>
                      <a:endParaRPr lang="en-IN" sz="1900" b="0" i="0" kern="1200" dirty="0">
                        <a:solidFill>
                          <a:schemeClr val="dk1"/>
                        </a:solidFill>
                        <a:effectLst/>
                        <a:latin typeface="Times New Roman" panose="02020603050405020304" pitchFamily="18" charset="0"/>
                        <a:ea typeface="Calibri"/>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None/>
                        <a:defRPr sz="1400" u="none" strike="noStrike" cap="none"/>
                      </a:pPr>
                      <a:r>
                        <a:rPr lang="en-US" sz="1900" dirty="0">
                          <a:latin typeface="Times New Roman" panose="02020603050405020304" pitchFamily="18" charset="0"/>
                          <a:cs typeface="Times New Roman" panose="02020603050405020304" pitchFamily="18" charset="0"/>
                        </a:rPr>
                        <a:t>In this work, they have provided various machine learning algorithms and using one of them the price of car from dataset is predicted. Apart from this they have done Exploratory Data Analysis in which we have done customer segmentation along with various charts on relations between various fields. The given dataset was cleaned first during data pre-processing. Linear Regression has been used for Price Prediction.</a:t>
                      </a:r>
                      <a:endParaRPr lang="en-US" sz="1900" b="0"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9030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219062" y="2142671"/>
            <a:ext cx="6587412" cy="15106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ct val="100000"/>
              <a:buFont typeface="Calibri"/>
              <a:buNone/>
            </a:pPr>
            <a:r>
              <a:rPr lang="en-US" sz="6600" b="1" dirty="0">
                <a:latin typeface="Times New Roman" panose="02020603050405020304" pitchFamily="18" charset="0"/>
                <a:cs typeface="Times New Roman" panose="02020603050405020304" pitchFamily="18" charset="0"/>
              </a:rPr>
              <a:t>THANK YOU</a:t>
            </a:r>
            <a:endParaRPr sz="6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832</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CAR RESALE VALUE PREDICTION</vt:lpstr>
      <vt:lpstr>ABSTRACT</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METHOD FOR HANDWRITTEN DIGIT RECOGNITION SYSTEM</dc:title>
  <dc:creator>ASUS</dc:creator>
  <cp:lastModifiedBy>Mihika Ayyagari</cp:lastModifiedBy>
  <cp:revision>7</cp:revision>
  <dcterms:modified xsi:type="dcterms:W3CDTF">2022-09-27T06:35:33Z</dcterms:modified>
</cp:coreProperties>
</file>