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A2F9CB-4F6E-4E3F-A589-5114E4955CC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2F9CB-4F6E-4E3F-A589-5114E4955CC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2F9CB-4F6E-4E3F-A589-5114E4955CC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2F9CB-4F6E-4E3F-A589-5114E4955CC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2F9CB-4F6E-4E3F-A589-5114E4955CCE}"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A2F9CB-4F6E-4E3F-A589-5114E4955CCE}"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2F9CB-4F6E-4E3F-A589-5114E4955CCE}"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2F9CB-4F6E-4E3F-A589-5114E4955CCE}"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2F9CB-4F6E-4E3F-A589-5114E4955CCE}"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2F9CB-4F6E-4E3F-A589-5114E4955CCE}"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2F9CB-4F6E-4E3F-A589-5114E4955CCE}"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0D61E-F15E-4F12-8F86-0BAF808BAF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2F9CB-4F6E-4E3F-A589-5114E4955CCE}" type="datetimeFigureOut">
              <a:rPr lang="en-US" smtClean="0"/>
              <a:t>9/25/2022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D61E-F15E-4F12-8F86-0BAF808BAF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1"/>
            <a:ext cx="8172480" cy="1143007"/>
          </a:xfrm>
        </p:spPr>
        <p:txBody>
          <a:bodyPr>
            <a:noAutofit/>
          </a:bodyPr>
          <a:lstStyle/>
          <a:p>
            <a:r>
              <a:rPr lang="en-US" sz="3600" u="sng" dirty="0" err="1" smtClean="0"/>
              <a:t>IoT</a:t>
            </a:r>
            <a:r>
              <a:rPr lang="en-US" sz="3600" u="sng" dirty="0" smtClean="0"/>
              <a:t> Based Real-time River Water Quality Monitoring System</a:t>
            </a:r>
            <a:endParaRPr lang="en-US" sz="3600" u="sng" dirty="0"/>
          </a:p>
        </p:txBody>
      </p:sp>
      <p:sp>
        <p:nvSpPr>
          <p:cNvPr id="3" name="Subtitle 2"/>
          <p:cNvSpPr>
            <a:spLocks noGrp="1"/>
          </p:cNvSpPr>
          <p:nvPr>
            <p:ph type="subTitle" idx="1"/>
          </p:nvPr>
        </p:nvSpPr>
        <p:spPr>
          <a:xfrm>
            <a:off x="285720" y="1428736"/>
            <a:ext cx="8501122" cy="5143536"/>
          </a:xfrm>
        </p:spPr>
        <p:txBody>
          <a:bodyPr>
            <a:normAutofit fontScale="70000" lnSpcReduction="20000"/>
          </a:bodyPr>
          <a:lstStyle/>
          <a:p>
            <a:pPr algn="l"/>
            <a:r>
              <a:rPr lang="en-IN" sz="3400" b="1" u="sng" dirty="0" smtClean="0">
                <a:solidFill>
                  <a:schemeClr val="tx1"/>
                </a:solidFill>
              </a:rPr>
              <a:t>ABSTRACT</a:t>
            </a:r>
            <a:endParaRPr lang="en-US" sz="3400" b="1" u="sng" dirty="0" smtClean="0">
              <a:solidFill>
                <a:schemeClr val="tx1"/>
              </a:solidFill>
            </a:endParaRPr>
          </a:p>
          <a:p>
            <a:pPr algn="l"/>
            <a:r>
              <a:rPr lang="en-US" sz="3400" dirty="0" smtClean="0">
                <a:solidFill>
                  <a:schemeClr val="tx1"/>
                </a:solidFill>
              </a:rPr>
              <a:t>Current water quality monitoring system is a manual system with a monotonous process and is very time-consuming. This paper proposes a sensor-based water quality monitoring system. The main components of Wireless Sensor Network (WSN) include a microcontroller for processing the system, communication system for inter and intra node communication and several sensors. Real-time data access can be done by using remote monitoring and Internet of Things (</a:t>
            </a:r>
            <a:r>
              <a:rPr lang="en-US" sz="3400" dirty="0" err="1" smtClean="0">
                <a:solidFill>
                  <a:schemeClr val="tx1"/>
                </a:solidFill>
              </a:rPr>
              <a:t>IoT</a:t>
            </a:r>
            <a:r>
              <a:rPr lang="en-US" sz="3400" dirty="0" smtClean="0">
                <a:solidFill>
                  <a:schemeClr val="tx1"/>
                </a:solidFill>
              </a:rPr>
              <a:t>) technology. Data collected at the apart site can be displayed in a visual format on a server PC with the help of Spark streaming analysis through Spark </a:t>
            </a:r>
            <a:r>
              <a:rPr lang="en-US" sz="3400" dirty="0" err="1" smtClean="0">
                <a:solidFill>
                  <a:schemeClr val="tx1"/>
                </a:solidFill>
              </a:rPr>
              <a:t>MLlib</a:t>
            </a:r>
            <a:r>
              <a:rPr lang="en-US" sz="3400" dirty="0" smtClean="0">
                <a:solidFill>
                  <a:schemeClr val="tx1"/>
                </a:solidFill>
              </a:rPr>
              <a:t>, Deep learning neural network models, Belief Rule Based (BRB) system and is also compared with standard values. If the acquired value is above the threshold value automated warning SMS alert will be sent to the agent. The uniqueness of our proposed paper is to obtain the water monitoring system with high frequency, high mobility, and low powered.</a:t>
            </a:r>
            <a:endParaRPr lang="en-US" sz="3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lstStyle/>
          <a:p>
            <a:pPr algn="l"/>
            <a:r>
              <a:rPr lang="en-IN" sz="2400" b="1" u="sng" dirty="0" smtClean="0"/>
              <a:t>INTRODUCTION</a:t>
            </a:r>
            <a:endParaRPr lang="en-US" sz="2400" b="1" u="sng" dirty="0"/>
          </a:p>
        </p:txBody>
      </p:sp>
      <p:sp>
        <p:nvSpPr>
          <p:cNvPr id="3" name="Content Placeholder 2"/>
          <p:cNvSpPr>
            <a:spLocks noGrp="1"/>
          </p:cNvSpPr>
          <p:nvPr>
            <p:ph idx="1"/>
          </p:nvPr>
        </p:nvSpPr>
        <p:spPr>
          <a:xfrm>
            <a:off x="500034" y="857232"/>
            <a:ext cx="8186766" cy="5268931"/>
          </a:xfrm>
        </p:spPr>
        <p:txBody>
          <a:bodyPr>
            <a:noAutofit/>
          </a:bodyPr>
          <a:lstStyle/>
          <a:p>
            <a:r>
              <a:rPr lang="en-US" sz="2300" dirty="0" smtClean="0"/>
              <a:t>The main aim is to develop a system for continuous monitoring of river water quality at remote places using wireless sensor networks with low power consumption, low-cost and high detection accuracy. pH, conductivity, turbidity level, etc. are the limits that are analyzed to improve the water quality. Following are the aims of idea implementation .</a:t>
            </a:r>
          </a:p>
          <a:p>
            <a:r>
              <a:rPr lang="en-US" sz="2300" dirty="0" smtClean="0"/>
              <a:t>(a) To measure water parameters such as pH, dissolved oxygen, turbidity, conductivity, etc. using available sensors at a remote place. </a:t>
            </a:r>
          </a:p>
          <a:p>
            <a:r>
              <a:rPr lang="en-US" sz="2300" dirty="0" smtClean="0"/>
              <a:t>(b) To assemble data from various sensor nodes and send it to the base station by the wireless channel. </a:t>
            </a:r>
          </a:p>
          <a:p>
            <a:r>
              <a:rPr lang="en-US" sz="2300" dirty="0" smtClean="0"/>
              <a:t>(c) To simulate and evaluate quality parameters for quality control. </a:t>
            </a:r>
          </a:p>
          <a:p>
            <a:r>
              <a:rPr lang="en-US" sz="2300" dirty="0" smtClean="0"/>
              <a:t>(d) To send SMS to an authorized person routinely when water quality detected does not match the preset standards, so that, necessary actions can be taken</a:t>
            </a:r>
            <a:endParaRPr lang="en-US"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IN" sz="2800" b="1" u="sng" dirty="0" smtClean="0"/>
              <a:t>DESIGN</a:t>
            </a:r>
            <a:endParaRPr lang="en-US" sz="2800" b="1" u="sng" dirty="0"/>
          </a:p>
        </p:txBody>
      </p:sp>
      <p:pic>
        <p:nvPicPr>
          <p:cNvPr id="8" name="Content Placeholder 7" descr="IBM.PNG"/>
          <p:cNvPicPr>
            <a:picLocks noGrp="1" noChangeAspect="1"/>
          </p:cNvPicPr>
          <p:nvPr>
            <p:ph idx="1"/>
          </p:nvPr>
        </p:nvPicPr>
        <p:blipFill>
          <a:blip r:embed="rId2"/>
          <a:stretch>
            <a:fillRect/>
          </a:stretch>
        </p:blipFill>
        <p:spPr>
          <a:xfrm>
            <a:off x="1357290" y="1045019"/>
            <a:ext cx="5929354" cy="561872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pPr algn="l"/>
            <a:r>
              <a:rPr lang="en-US" sz="2800" b="1" u="sng" dirty="0" smtClean="0"/>
              <a:t>HARDWARE DESIGN</a:t>
            </a:r>
            <a:endParaRPr lang="en-US" sz="2800" b="1" u="sng" dirty="0"/>
          </a:p>
        </p:txBody>
      </p:sp>
      <p:sp>
        <p:nvSpPr>
          <p:cNvPr id="3" name="Content Placeholder 2"/>
          <p:cNvSpPr>
            <a:spLocks noGrp="1"/>
          </p:cNvSpPr>
          <p:nvPr>
            <p:ph idx="1"/>
          </p:nvPr>
        </p:nvSpPr>
        <p:spPr>
          <a:xfrm>
            <a:off x="357158" y="1142984"/>
            <a:ext cx="8229600" cy="5572164"/>
          </a:xfrm>
        </p:spPr>
        <p:txBody>
          <a:bodyPr>
            <a:noAutofit/>
          </a:bodyPr>
          <a:lstStyle/>
          <a:p>
            <a:r>
              <a:rPr lang="en-US" sz="2600" b="1" dirty="0" smtClean="0"/>
              <a:t>CONTROL SURFACE</a:t>
            </a:r>
          </a:p>
          <a:p>
            <a:r>
              <a:rPr lang="en-US" sz="2600" b="1" dirty="0" smtClean="0"/>
              <a:t>SENSORS FOR MONITORING</a:t>
            </a:r>
          </a:p>
          <a:p>
            <a:pPr>
              <a:buNone/>
            </a:pPr>
            <a:r>
              <a:rPr lang="en-IN" sz="2600" b="1" dirty="0" smtClean="0"/>
              <a:t>     *PH</a:t>
            </a:r>
            <a:r>
              <a:rPr lang="en-US" sz="2600" b="1" dirty="0" smtClean="0"/>
              <a:t>sensor</a:t>
            </a:r>
          </a:p>
          <a:p>
            <a:pPr>
              <a:buNone/>
            </a:pPr>
            <a:r>
              <a:rPr lang="en-IN" sz="2600" b="1" dirty="0" smtClean="0"/>
              <a:t>     *</a:t>
            </a:r>
            <a:r>
              <a:rPr lang="en-US" sz="2600" b="1" dirty="0" smtClean="0"/>
              <a:t>Turbidity sensor</a:t>
            </a:r>
          </a:p>
          <a:p>
            <a:pPr>
              <a:buNone/>
            </a:pPr>
            <a:r>
              <a:rPr lang="en-IN" sz="2600" b="1" dirty="0" smtClean="0"/>
              <a:t>     *</a:t>
            </a:r>
            <a:r>
              <a:rPr lang="en-US" sz="2600" b="1" dirty="0" smtClean="0"/>
              <a:t>Temperature sensor</a:t>
            </a:r>
          </a:p>
          <a:p>
            <a:r>
              <a:rPr lang="en-US" sz="2600" b="1" dirty="0" smtClean="0"/>
              <a:t>LCD DISPLAY </a:t>
            </a:r>
          </a:p>
          <a:p>
            <a:r>
              <a:rPr lang="en-US" sz="2600" b="1" dirty="0" smtClean="0"/>
              <a:t>WI-FI MODULE</a:t>
            </a:r>
          </a:p>
          <a:p>
            <a:r>
              <a:rPr lang="en-US" sz="2600" b="1" dirty="0" smtClean="0"/>
              <a:t>SOFTWARE DESIGN</a:t>
            </a:r>
          </a:p>
          <a:p>
            <a:pPr>
              <a:buNone/>
            </a:pPr>
            <a:endParaRPr lang="en-US" sz="2600" b="1" dirty="0" smtClean="0"/>
          </a:p>
          <a:p>
            <a:pPr>
              <a:buNone/>
            </a:pPr>
            <a:r>
              <a:rPr lang="en-IN" sz="2600" b="1" u="sng" dirty="0" smtClean="0"/>
              <a:t>SOFTWARE DESIGN</a:t>
            </a:r>
          </a:p>
          <a:p>
            <a:pPr>
              <a:buNone/>
            </a:pPr>
            <a:r>
              <a:rPr lang="en-US" sz="2600" b="1" dirty="0" smtClean="0"/>
              <a:t>      *</a:t>
            </a:r>
            <a:r>
              <a:rPr lang="en-US" sz="2600" b="1" dirty="0" err="1" smtClean="0"/>
              <a:t>IoT</a:t>
            </a:r>
            <a:r>
              <a:rPr lang="en-US" sz="2600" b="1" dirty="0" smtClean="0"/>
              <a:t> PLATFORM  </a:t>
            </a:r>
          </a:p>
          <a:p>
            <a:pPr>
              <a:buNone/>
            </a:pPr>
            <a:endParaRPr lang="en-IN" sz="2600" b="1" dirty="0" smtClean="0"/>
          </a:p>
          <a:p>
            <a:pPr>
              <a:buNone/>
            </a:pPr>
            <a:r>
              <a:rPr lang="en-IN" sz="2600" b="1" u="sng" dirty="0" smtClean="0"/>
              <a:t>      </a:t>
            </a:r>
          </a:p>
          <a:p>
            <a:pPr>
              <a:buNone/>
            </a:pPr>
            <a:r>
              <a:rPr lang="en-IN" sz="2600" b="1" u="sng" dirty="0" smtClean="0"/>
              <a:t>    </a:t>
            </a:r>
          </a:p>
          <a:p>
            <a:pPr>
              <a:buNone/>
            </a:pPr>
            <a:endParaRPr lang="en-IN" sz="2600" b="1" u="sng"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pPr algn="l"/>
            <a:r>
              <a:rPr lang="en-IN" sz="2400" b="1" u="sng" dirty="0" err="1" smtClean="0"/>
              <a:t>IoT</a:t>
            </a:r>
            <a:r>
              <a:rPr lang="en-IN" sz="2400" b="1" u="sng" dirty="0" smtClean="0"/>
              <a:t> PLATFORMS</a:t>
            </a:r>
            <a:endParaRPr lang="en-US" sz="2400" b="1" u="sng" dirty="0"/>
          </a:p>
        </p:txBody>
      </p:sp>
      <p:pic>
        <p:nvPicPr>
          <p:cNvPr id="6" name="Content Placeholder 5" descr="Capture2.PNG"/>
          <p:cNvPicPr>
            <a:picLocks noGrp="1" noChangeAspect="1"/>
          </p:cNvPicPr>
          <p:nvPr>
            <p:ph idx="1"/>
          </p:nvPr>
        </p:nvPicPr>
        <p:blipFill>
          <a:blip r:embed="rId2"/>
          <a:stretch>
            <a:fillRect/>
          </a:stretch>
        </p:blipFill>
        <p:spPr>
          <a:xfrm>
            <a:off x="285720" y="1214422"/>
            <a:ext cx="4883668" cy="3786214"/>
          </a:xfrm>
        </p:spPr>
      </p:pic>
      <p:pic>
        <p:nvPicPr>
          <p:cNvPr id="7" name="Picture 6" descr="Capture.PNG"/>
          <p:cNvPicPr>
            <a:picLocks noChangeAspect="1"/>
          </p:cNvPicPr>
          <p:nvPr/>
        </p:nvPicPr>
        <p:blipFill>
          <a:blip r:embed="rId3"/>
          <a:stretch>
            <a:fillRect/>
          </a:stretch>
        </p:blipFill>
        <p:spPr>
          <a:xfrm>
            <a:off x="4143372" y="2928934"/>
            <a:ext cx="4315287" cy="33575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14290"/>
            <a:ext cx="8229600" cy="5857916"/>
          </a:xfrm>
        </p:spPr>
        <p:txBody>
          <a:bodyPr>
            <a:normAutofit fontScale="92500"/>
          </a:bodyPr>
          <a:lstStyle/>
          <a:p>
            <a:r>
              <a:rPr lang="en-US" b="1" dirty="0" smtClean="0"/>
              <a:t>(a) </a:t>
            </a:r>
            <a:r>
              <a:rPr lang="en-US" dirty="0" smtClean="0"/>
              <a:t>Turbidity sensors, the pH sensor, the temperature sensor directly connected to the microcontroller are used for turbulence measurement of water, pH measurement of water, checking the temperature of water accordingly. The microcontroller collects the data and processes it with Wi-Fi module. The Wi-Fi module (ESP8266) transfers data to the PC where the data analysis is done. LCD display has also displayed the output correspondingly.</a:t>
            </a:r>
          </a:p>
          <a:p>
            <a:r>
              <a:rPr lang="en-US" b="1" dirty="0" smtClean="0"/>
              <a:t> (b) </a:t>
            </a:r>
            <a:r>
              <a:rPr lang="en-US" dirty="0" smtClean="0"/>
              <a:t>The classification of the </a:t>
            </a:r>
            <a:r>
              <a:rPr lang="en-US" dirty="0" err="1" smtClean="0"/>
              <a:t>IoT</a:t>
            </a:r>
            <a:r>
              <a:rPr lang="en-US" dirty="0" smtClean="0"/>
              <a:t> platform layer will run on top of </a:t>
            </a:r>
            <a:r>
              <a:rPr lang="en-US" dirty="0" err="1" smtClean="0"/>
              <a:t>Hadoop</a:t>
            </a:r>
            <a:r>
              <a:rPr lang="en-US" dirty="0" smtClean="0"/>
              <a:t> cluster.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IN" sz="2800" b="1" u="sng" dirty="0" smtClean="0"/>
              <a:t>CONCLUSION</a:t>
            </a:r>
            <a:endParaRPr lang="en-US" sz="2800" b="1" u="sng" dirty="0"/>
          </a:p>
        </p:txBody>
      </p:sp>
      <p:sp>
        <p:nvSpPr>
          <p:cNvPr id="3" name="Content Placeholder 2"/>
          <p:cNvSpPr>
            <a:spLocks noGrp="1"/>
          </p:cNvSpPr>
          <p:nvPr>
            <p:ph idx="1"/>
          </p:nvPr>
        </p:nvSpPr>
        <p:spPr>
          <a:xfrm>
            <a:off x="428596" y="928670"/>
            <a:ext cx="8229600" cy="5143536"/>
          </a:xfrm>
        </p:spPr>
        <p:txBody>
          <a:bodyPr>
            <a:noAutofit/>
          </a:bodyPr>
          <a:lstStyle/>
          <a:p>
            <a:pPr>
              <a:buNone/>
            </a:pPr>
            <a:r>
              <a:rPr lang="en-US" sz="2000" dirty="0" smtClean="0"/>
              <a:t>      Real-time monitoring of water quality by using </a:t>
            </a:r>
            <a:r>
              <a:rPr lang="en-US" sz="2000" dirty="0" err="1" smtClean="0"/>
              <a:t>IoT</a:t>
            </a:r>
            <a:r>
              <a:rPr lang="en-US" sz="2000" dirty="0" smtClean="0"/>
              <a:t> integrated Big Data Analytics will immensely help people to become conscious against using contaminated water as well as to stop polluting the water. The research is conducted focusing on monitoring river water quality in real-time. Therefore, </a:t>
            </a:r>
            <a:r>
              <a:rPr lang="en-US" sz="2000" dirty="0" err="1" smtClean="0"/>
              <a:t>IoT</a:t>
            </a:r>
            <a:r>
              <a:rPr lang="en-US" sz="2000" dirty="0" smtClean="0"/>
              <a:t> integrated big data analytics is appeared to be a better solution as reliability, scalability, speed, and persistence can be provided. During the project development phase an intense comparative analysis of real-time analytics technologies such as Spark streaming analysis through Spark </a:t>
            </a:r>
            <a:r>
              <a:rPr lang="en-US" sz="2000" dirty="0" err="1" smtClean="0"/>
              <a:t>MLlib</a:t>
            </a:r>
            <a:r>
              <a:rPr lang="en-US" sz="2000" dirty="0" smtClean="0"/>
              <a:t>, Deep learning neural network models, and Belief Rule Based (BRB) system will be conducted . This research would recommend conducting systematic experimentation of the proposed technologies in diverse qualities of river water in Bangladesh. Due to the limitation of the budget, we only focus on measuring the quality of river water parameters. This project can be extended into an efficient water management system of a local area. Moreover, other parameters which wasn’t the scope of this project such as total dissolved solid, chemical oxygen demand and dissolved oxygen can also be quantified. So the additional budget is required for further improvement of the overall system.</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679</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IoT Based Real-time River Water Quality Monitoring System</vt:lpstr>
      <vt:lpstr>INTRODUCTION</vt:lpstr>
      <vt:lpstr>DESIGN</vt:lpstr>
      <vt:lpstr>HARDWARE DESIGN</vt:lpstr>
      <vt:lpstr>IoT PLATFORMS</vt:lpstr>
      <vt:lpstr>Slide 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14</cp:revision>
  <dcterms:created xsi:type="dcterms:W3CDTF">2022-09-25T15:23:24Z</dcterms:created>
  <dcterms:modified xsi:type="dcterms:W3CDTF">2022-09-25T17:00:13Z</dcterms:modified>
</cp:coreProperties>
</file>