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57" r:id="rId4"/>
    <p:sldId id="258" r:id="rId5"/>
    <p:sldId id="259" r:id="rId6"/>
    <p:sldId id="260" r:id="rId7"/>
    <p:sldId id="261" r:id="rId8"/>
    <p:sldId id="262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0" r:id="rId27"/>
    <p:sldId id="281" r:id="rId28"/>
    <p:sldId id="282" r:id="rId29"/>
    <p:sldId id="285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10972800" cy="2235835"/>
          </a:xfrm>
        </p:spPr>
        <p:txBody>
          <a:bodyPr/>
          <a:p>
            <a:br>
              <a:rPr lang="en-US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</a:br>
            <a:r>
              <a:rPr lang="en-US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TITLE:    </a:t>
            </a:r>
            <a:r>
              <a:rPr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A 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gesture based tool for sterile</a:t>
            </a:r>
            <a:b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</a:b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     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browsing</a:t>
            </a:r>
            <a:r>
              <a:rPr spc="-4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of</a:t>
            </a:r>
            <a:r>
              <a:rPr spc="-2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radiology</a:t>
            </a:r>
            <a:r>
              <a:rPr spc="-5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images</a:t>
            </a:r>
            <a:r>
              <a:rPr lang="en-US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.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   </a:t>
            </a:r>
            <a:br>
              <a:rPr lang="en-US" u="none" spc="-5" dirty="0">
                <a:ln w="12700">
                  <a:solidFill>
                    <a:schemeClr val="accent3">
                      <a:lumMod val="50000"/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  <a:lumMod val="50000"/>
                    </a:schemeClr>
                  </a:innerShdw>
                </a:effectLst>
                <a:latin typeface="Courier New" panose="02070309020205020404"/>
                <a:cs typeface="Courier New" panose="02070309020205020404"/>
              </a:rPr>
            </a:br>
            <a:r>
              <a:rPr lang="en-US" u="none" spc="-5" dirty="0">
                <a:ln w="12700">
                  <a:solidFill>
                    <a:schemeClr val="accent3">
                      <a:lumMod val="50000"/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  <a:lumMod val="50000"/>
                    </a:schemeClr>
                  </a:innerShdw>
                </a:effectLst>
                <a:latin typeface="Courier New" panose="02070309020205020404"/>
                <a:cs typeface="Courier New" panose="02070309020205020404"/>
              </a:rPr>
              <a:t>		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(Gesture</a:t>
            </a:r>
            <a:r>
              <a:rPr spc="-5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based</a:t>
            </a:r>
            <a:r>
              <a:rPr spc="-4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Automation</a:t>
            </a:r>
            <a:r>
              <a:rPr spc="-5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Courier New" panose="02070309020205020404"/>
                <a:cs typeface="Courier New" panose="02070309020205020404"/>
                <a:sym typeface="+mn-ea"/>
              </a:rPr>
              <a:t>Tool)</a:t>
            </a:r>
            <a:br>
              <a:rPr spc="-5" dirty="0">
                <a:ln w="12700">
                  <a:solidFill>
                    <a:schemeClr val="accent3">
                      <a:lumMod val="50000"/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  <a:lumMod val="50000"/>
                    </a:schemeClr>
                  </a:innerShdw>
                </a:effectLst>
                <a:latin typeface="Courier New" panose="02070309020205020404"/>
                <a:cs typeface="Courier New" panose="02070309020205020404"/>
              </a:rPr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1371600"/>
            <a:ext cx="53181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MT"/>
                <a:cs typeface="Arial MT"/>
              </a:rPr>
              <a:t>  </a:t>
            </a:r>
            <a:r>
              <a:rPr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MT"/>
                <a:cs typeface="Arial MT"/>
              </a:rPr>
              <a:t>M</a:t>
            </a:r>
            <a:r>
              <a:rPr lang="en-US"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MT"/>
                <a:cs typeface="Arial MT"/>
              </a:rPr>
              <a:t>ODEL</a:t>
            </a:r>
            <a:r>
              <a:rPr lang="en-US" sz="44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MT"/>
                <a:cs typeface="Arial MT"/>
              </a:rPr>
              <a:t>  </a:t>
            </a:r>
            <a:r>
              <a:rPr lang="en-US"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MT"/>
                <a:cs typeface="Arial MT"/>
              </a:rPr>
              <a:t>BUILDING</a:t>
            </a:r>
            <a:endParaRPr lang="en-US" sz="4400" u="sng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5598" y="2854833"/>
            <a:ext cx="69399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 MT"/>
                <a:cs typeface="Arial MT"/>
              </a:rPr>
              <a:t>Time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Convolutional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Neural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Networking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input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along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convolution,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maxpooling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finally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0664" y="1246454"/>
            <a:ext cx="9164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Importing</a:t>
            </a:r>
            <a:r>
              <a:rPr sz="4400" u="none" spc="-2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the</a:t>
            </a:r>
            <a:r>
              <a:rPr sz="44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model</a:t>
            </a:r>
            <a:r>
              <a:rPr sz="44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building</a:t>
            </a:r>
            <a:r>
              <a:rPr sz="4400" u="none" spc="-2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libraries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7696" y="3058667"/>
            <a:ext cx="9518904" cy="19751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158" y="1452752"/>
            <a:ext cx="5092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Initializing</a:t>
            </a:r>
            <a:r>
              <a:rPr sz="4400" u="none" spc="-5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the</a:t>
            </a:r>
            <a:r>
              <a:rPr sz="4400" u="none" spc="-3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model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5400" y="3192779"/>
            <a:ext cx="8929370" cy="1074420"/>
            <a:chOff x="1295400" y="3192779"/>
            <a:chExt cx="8929370" cy="10744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5400" y="3517391"/>
              <a:ext cx="4363212" cy="729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4703" y="3200399"/>
              <a:ext cx="1059179" cy="10591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94703" y="3200399"/>
              <a:ext cx="1059180" cy="1059180"/>
            </a:xfrm>
            <a:custGeom>
              <a:avLst/>
              <a:gdLst/>
              <a:ahLst/>
              <a:cxnLst/>
              <a:rect l="l" t="t" r="r" b="b"/>
              <a:pathLst>
                <a:path w="1059179" h="1059179">
                  <a:moveTo>
                    <a:pt x="0" y="1059180"/>
                  </a:moveTo>
                  <a:lnTo>
                    <a:pt x="1059179" y="1059180"/>
                  </a:lnTo>
                  <a:lnTo>
                    <a:pt x="1059179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7716" y="3200399"/>
              <a:ext cx="1059179" cy="10591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57716" y="3200399"/>
              <a:ext cx="1059180" cy="1059180"/>
            </a:xfrm>
            <a:custGeom>
              <a:avLst/>
              <a:gdLst/>
              <a:ahLst/>
              <a:cxnLst/>
              <a:rect l="l" t="t" r="r" b="b"/>
              <a:pathLst>
                <a:path w="1059179" h="1059179">
                  <a:moveTo>
                    <a:pt x="0" y="1059180"/>
                  </a:moveTo>
                  <a:lnTo>
                    <a:pt x="1059179" y="1059180"/>
                  </a:lnTo>
                  <a:lnTo>
                    <a:pt x="1059179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776340" y="4551933"/>
            <a:ext cx="2294255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840105" marR="5080" indent="-82804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Arial MT"/>
                <a:cs typeface="Arial MT"/>
              </a:rPr>
              <a:t>Sequential </a:t>
            </a:r>
            <a:r>
              <a:rPr sz="1200" dirty="0">
                <a:latin typeface="Arial MT"/>
                <a:cs typeface="Arial MT"/>
              </a:rPr>
              <a:t>model </a:t>
            </a:r>
            <a:r>
              <a:rPr sz="1200" spc="-5" dirty="0">
                <a:latin typeface="Arial MT"/>
                <a:cs typeface="Arial MT"/>
              </a:rPr>
              <a:t>is a linear </a:t>
            </a:r>
            <a:r>
              <a:rPr sz="1200" dirty="0">
                <a:latin typeface="Arial MT"/>
                <a:cs typeface="Arial MT"/>
              </a:rPr>
              <a:t>stack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layers.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7730" y="4551934"/>
            <a:ext cx="2363470" cy="6756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065" marR="5080" algn="ctr">
              <a:lnSpc>
                <a:spcPct val="96000"/>
              </a:lnSpc>
              <a:spcBef>
                <a:spcPts val="160"/>
              </a:spcBef>
            </a:pPr>
            <a:r>
              <a:rPr sz="1100" dirty="0">
                <a:latin typeface="Arial MT"/>
                <a:cs typeface="Arial MT"/>
              </a:rPr>
              <a:t>You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sequential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passing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list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layer </a:t>
            </a:r>
            <a:r>
              <a:rPr sz="1100" dirty="0">
                <a:latin typeface="Arial MT"/>
                <a:cs typeface="Arial MT"/>
              </a:rPr>
              <a:t>instances to the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constructor </a:t>
            </a:r>
            <a:r>
              <a:rPr sz="1100" spc="5" dirty="0">
                <a:latin typeface="Arial MT"/>
                <a:cs typeface="Arial MT"/>
              </a:rPr>
              <a:t>from </a:t>
            </a:r>
            <a:r>
              <a:rPr sz="1100" dirty="0">
                <a:latin typeface="Arial MT"/>
                <a:cs typeface="Arial MT"/>
              </a:rPr>
              <a:t>keras </a:t>
            </a:r>
            <a:r>
              <a:rPr sz="1100" spc="-5" dirty="0">
                <a:latin typeface="Arial MT"/>
                <a:cs typeface="Arial MT"/>
              </a:rPr>
              <a:t>models import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Sequential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from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keras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641" y="1246454"/>
            <a:ext cx="4968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Adding</a:t>
            </a:r>
            <a:r>
              <a:rPr sz="4400" u="none" spc="-3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CNN</a:t>
            </a:r>
            <a:r>
              <a:rPr sz="4400" u="none" spc="-4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Layers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6152" y="2638044"/>
            <a:ext cx="9611995" cy="2380615"/>
            <a:chOff x="1216152" y="2638044"/>
            <a:chExt cx="9611995" cy="238061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6152" y="3325368"/>
              <a:ext cx="5181600" cy="16916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38799" y="2645664"/>
              <a:ext cx="5181600" cy="1384300"/>
            </a:xfrm>
            <a:custGeom>
              <a:avLst/>
              <a:gdLst/>
              <a:ahLst/>
              <a:cxnLst/>
              <a:rect l="l" t="t" r="r" b="b"/>
              <a:pathLst>
                <a:path w="5181600" h="1384300">
                  <a:moveTo>
                    <a:pt x="4950968" y="0"/>
                  </a:moveTo>
                  <a:lnTo>
                    <a:pt x="230632" y="0"/>
                  </a:lnTo>
                  <a:lnTo>
                    <a:pt x="184149" y="4685"/>
                  </a:lnTo>
                  <a:lnTo>
                    <a:pt x="140856" y="18123"/>
                  </a:lnTo>
                  <a:lnTo>
                    <a:pt x="101680" y="39386"/>
                  </a:lnTo>
                  <a:lnTo>
                    <a:pt x="67548" y="67548"/>
                  </a:lnTo>
                  <a:lnTo>
                    <a:pt x="39386" y="101680"/>
                  </a:lnTo>
                  <a:lnTo>
                    <a:pt x="18123" y="140856"/>
                  </a:lnTo>
                  <a:lnTo>
                    <a:pt x="4685" y="184149"/>
                  </a:lnTo>
                  <a:lnTo>
                    <a:pt x="0" y="230632"/>
                  </a:lnTo>
                  <a:lnTo>
                    <a:pt x="0" y="1153160"/>
                  </a:lnTo>
                  <a:lnTo>
                    <a:pt x="4685" y="1199642"/>
                  </a:lnTo>
                  <a:lnTo>
                    <a:pt x="18123" y="1242935"/>
                  </a:lnTo>
                  <a:lnTo>
                    <a:pt x="39386" y="1282111"/>
                  </a:lnTo>
                  <a:lnTo>
                    <a:pt x="67548" y="1316243"/>
                  </a:lnTo>
                  <a:lnTo>
                    <a:pt x="101680" y="1344405"/>
                  </a:lnTo>
                  <a:lnTo>
                    <a:pt x="140856" y="1365668"/>
                  </a:lnTo>
                  <a:lnTo>
                    <a:pt x="184149" y="1379106"/>
                  </a:lnTo>
                  <a:lnTo>
                    <a:pt x="230632" y="1383792"/>
                  </a:lnTo>
                  <a:lnTo>
                    <a:pt x="4950968" y="1383792"/>
                  </a:lnTo>
                  <a:lnTo>
                    <a:pt x="4997450" y="1379106"/>
                  </a:lnTo>
                  <a:lnTo>
                    <a:pt x="5040743" y="1365668"/>
                  </a:lnTo>
                  <a:lnTo>
                    <a:pt x="5079919" y="1344405"/>
                  </a:lnTo>
                  <a:lnTo>
                    <a:pt x="5114051" y="1316243"/>
                  </a:lnTo>
                  <a:lnTo>
                    <a:pt x="5142213" y="1282111"/>
                  </a:lnTo>
                  <a:lnTo>
                    <a:pt x="5163476" y="1242935"/>
                  </a:lnTo>
                  <a:lnTo>
                    <a:pt x="5176914" y="1199642"/>
                  </a:lnTo>
                  <a:lnTo>
                    <a:pt x="5181600" y="1153160"/>
                  </a:lnTo>
                  <a:lnTo>
                    <a:pt x="5181600" y="230632"/>
                  </a:lnTo>
                  <a:lnTo>
                    <a:pt x="5176914" y="184149"/>
                  </a:lnTo>
                  <a:lnTo>
                    <a:pt x="5163476" y="140856"/>
                  </a:lnTo>
                  <a:lnTo>
                    <a:pt x="5142213" y="101680"/>
                  </a:lnTo>
                  <a:lnTo>
                    <a:pt x="5114051" y="67548"/>
                  </a:lnTo>
                  <a:lnTo>
                    <a:pt x="5079919" y="39386"/>
                  </a:lnTo>
                  <a:lnTo>
                    <a:pt x="5040743" y="18123"/>
                  </a:lnTo>
                  <a:lnTo>
                    <a:pt x="4997450" y="4685"/>
                  </a:lnTo>
                  <a:lnTo>
                    <a:pt x="4950968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38799" y="2645664"/>
              <a:ext cx="5181600" cy="1384300"/>
            </a:xfrm>
            <a:custGeom>
              <a:avLst/>
              <a:gdLst/>
              <a:ahLst/>
              <a:cxnLst/>
              <a:rect l="l" t="t" r="r" b="b"/>
              <a:pathLst>
                <a:path w="5181600" h="1384300">
                  <a:moveTo>
                    <a:pt x="0" y="230632"/>
                  </a:moveTo>
                  <a:lnTo>
                    <a:pt x="4685" y="184149"/>
                  </a:lnTo>
                  <a:lnTo>
                    <a:pt x="18123" y="140856"/>
                  </a:lnTo>
                  <a:lnTo>
                    <a:pt x="39386" y="101680"/>
                  </a:lnTo>
                  <a:lnTo>
                    <a:pt x="67548" y="67548"/>
                  </a:lnTo>
                  <a:lnTo>
                    <a:pt x="101680" y="39386"/>
                  </a:lnTo>
                  <a:lnTo>
                    <a:pt x="140856" y="18123"/>
                  </a:lnTo>
                  <a:lnTo>
                    <a:pt x="184149" y="4685"/>
                  </a:lnTo>
                  <a:lnTo>
                    <a:pt x="230632" y="0"/>
                  </a:lnTo>
                  <a:lnTo>
                    <a:pt x="4950968" y="0"/>
                  </a:lnTo>
                  <a:lnTo>
                    <a:pt x="4997450" y="4685"/>
                  </a:lnTo>
                  <a:lnTo>
                    <a:pt x="5040743" y="18123"/>
                  </a:lnTo>
                  <a:lnTo>
                    <a:pt x="5079919" y="39386"/>
                  </a:lnTo>
                  <a:lnTo>
                    <a:pt x="5114051" y="67548"/>
                  </a:lnTo>
                  <a:lnTo>
                    <a:pt x="5142213" y="101680"/>
                  </a:lnTo>
                  <a:lnTo>
                    <a:pt x="5163476" y="140856"/>
                  </a:lnTo>
                  <a:lnTo>
                    <a:pt x="5176914" y="184149"/>
                  </a:lnTo>
                  <a:lnTo>
                    <a:pt x="5181600" y="230632"/>
                  </a:lnTo>
                  <a:lnTo>
                    <a:pt x="5181600" y="1153160"/>
                  </a:lnTo>
                  <a:lnTo>
                    <a:pt x="5176914" y="1199642"/>
                  </a:lnTo>
                  <a:lnTo>
                    <a:pt x="5163476" y="1242935"/>
                  </a:lnTo>
                  <a:lnTo>
                    <a:pt x="5142213" y="1282111"/>
                  </a:lnTo>
                  <a:lnTo>
                    <a:pt x="5114051" y="1316243"/>
                  </a:lnTo>
                  <a:lnTo>
                    <a:pt x="5079919" y="1344405"/>
                  </a:lnTo>
                  <a:lnTo>
                    <a:pt x="5040743" y="1365668"/>
                  </a:lnTo>
                  <a:lnTo>
                    <a:pt x="4997450" y="1379106"/>
                  </a:lnTo>
                  <a:lnTo>
                    <a:pt x="4950968" y="1383792"/>
                  </a:lnTo>
                  <a:lnTo>
                    <a:pt x="230632" y="1383792"/>
                  </a:lnTo>
                  <a:lnTo>
                    <a:pt x="184149" y="1379106"/>
                  </a:lnTo>
                  <a:lnTo>
                    <a:pt x="140856" y="1365668"/>
                  </a:lnTo>
                  <a:lnTo>
                    <a:pt x="101680" y="1344405"/>
                  </a:lnTo>
                  <a:lnTo>
                    <a:pt x="67548" y="1316243"/>
                  </a:lnTo>
                  <a:lnTo>
                    <a:pt x="39386" y="1282111"/>
                  </a:lnTo>
                  <a:lnTo>
                    <a:pt x="18123" y="1242935"/>
                  </a:lnTo>
                  <a:lnTo>
                    <a:pt x="4685" y="1199642"/>
                  </a:lnTo>
                  <a:lnTo>
                    <a:pt x="0" y="1153160"/>
                  </a:lnTo>
                  <a:lnTo>
                    <a:pt x="0" y="230632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38799" y="4216908"/>
              <a:ext cx="5181600" cy="794385"/>
            </a:xfrm>
            <a:custGeom>
              <a:avLst/>
              <a:gdLst/>
              <a:ahLst/>
              <a:cxnLst/>
              <a:rect l="l" t="t" r="r" b="b"/>
              <a:pathLst>
                <a:path w="5181600" h="794385">
                  <a:moveTo>
                    <a:pt x="5049266" y="0"/>
                  </a:moveTo>
                  <a:lnTo>
                    <a:pt x="132334" y="0"/>
                  </a:lnTo>
                  <a:lnTo>
                    <a:pt x="90529" y="6752"/>
                  </a:lnTo>
                  <a:lnTo>
                    <a:pt x="54205" y="25550"/>
                  </a:lnTo>
                  <a:lnTo>
                    <a:pt x="25550" y="54205"/>
                  </a:lnTo>
                  <a:lnTo>
                    <a:pt x="6752" y="90529"/>
                  </a:lnTo>
                  <a:lnTo>
                    <a:pt x="0" y="132334"/>
                  </a:lnTo>
                  <a:lnTo>
                    <a:pt x="0" y="661670"/>
                  </a:lnTo>
                  <a:lnTo>
                    <a:pt x="6752" y="703474"/>
                  </a:lnTo>
                  <a:lnTo>
                    <a:pt x="25550" y="739798"/>
                  </a:lnTo>
                  <a:lnTo>
                    <a:pt x="54205" y="768453"/>
                  </a:lnTo>
                  <a:lnTo>
                    <a:pt x="90529" y="787251"/>
                  </a:lnTo>
                  <a:lnTo>
                    <a:pt x="132334" y="794004"/>
                  </a:lnTo>
                  <a:lnTo>
                    <a:pt x="5049266" y="794004"/>
                  </a:lnTo>
                  <a:lnTo>
                    <a:pt x="5091070" y="787251"/>
                  </a:lnTo>
                  <a:lnTo>
                    <a:pt x="5127394" y="768453"/>
                  </a:lnTo>
                  <a:lnTo>
                    <a:pt x="5156049" y="739798"/>
                  </a:lnTo>
                  <a:lnTo>
                    <a:pt x="5174847" y="703474"/>
                  </a:lnTo>
                  <a:lnTo>
                    <a:pt x="5181600" y="661670"/>
                  </a:lnTo>
                  <a:lnTo>
                    <a:pt x="5181600" y="132334"/>
                  </a:lnTo>
                  <a:lnTo>
                    <a:pt x="5174847" y="90529"/>
                  </a:lnTo>
                  <a:lnTo>
                    <a:pt x="5156049" y="54205"/>
                  </a:lnTo>
                  <a:lnTo>
                    <a:pt x="5127394" y="25550"/>
                  </a:lnTo>
                  <a:lnTo>
                    <a:pt x="5091070" y="6752"/>
                  </a:lnTo>
                  <a:lnTo>
                    <a:pt x="5049266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38799" y="4216908"/>
              <a:ext cx="5181600" cy="794385"/>
            </a:xfrm>
            <a:custGeom>
              <a:avLst/>
              <a:gdLst/>
              <a:ahLst/>
              <a:cxnLst/>
              <a:rect l="l" t="t" r="r" b="b"/>
              <a:pathLst>
                <a:path w="5181600" h="794385">
                  <a:moveTo>
                    <a:pt x="0" y="132334"/>
                  </a:moveTo>
                  <a:lnTo>
                    <a:pt x="6752" y="90529"/>
                  </a:lnTo>
                  <a:lnTo>
                    <a:pt x="25550" y="54205"/>
                  </a:lnTo>
                  <a:lnTo>
                    <a:pt x="54205" y="25550"/>
                  </a:lnTo>
                  <a:lnTo>
                    <a:pt x="90529" y="6752"/>
                  </a:lnTo>
                  <a:lnTo>
                    <a:pt x="132334" y="0"/>
                  </a:lnTo>
                  <a:lnTo>
                    <a:pt x="5049266" y="0"/>
                  </a:lnTo>
                  <a:lnTo>
                    <a:pt x="5091070" y="6752"/>
                  </a:lnTo>
                  <a:lnTo>
                    <a:pt x="5127394" y="25550"/>
                  </a:lnTo>
                  <a:lnTo>
                    <a:pt x="5156049" y="54205"/>
                  </a:lnTo>
                  <a:lnTo>
                    <a:pt x="5174847" y="90529"/>
                  </a:lnTo>
                  <a:lnTo>
                    <a:pt x="5181600" y="132334"/>
                  </a:lnTo>
                  <a:lnTo>
                    <a:pt x="5181600" y="661670"/>
                  </a:lnTo>
                  <a:lnTo>
                    <a:pt x="5174847" y="703474"/>
                  </a:lnTo>
                  <a:lnTo>
                    <a:pt x="5156049" y="739798"/>
                  </a:lnTo>
                  <a:lnTo>
                    <a:pt x="5127394" y="768453"/>
                  </a:lnTo>
                  <a:lnTo>
                    <a:pt x="5091070" y="787251"/>
                  </a:lnTo>
                  <a:lnTo>
                    <a:pt x="5049266" y="794004"/>
                  </a:lnTo>
                  <a:lnTo>
                    <a:pt x="132334" y="794004"/>
                  </a:lnTo>
                  <a:lnTo>
                    <a:pt x="90529" y="787251"/>
                  </a:lnTo>
                  <a:lnTo>
                    <a:pt x="54205" y="768453"/>
                  </a:lnTo>
                  <a:lnTo>
                    <a:pt x="25550" y="739798"/>
                  </a:lnTo>
                  <a:lnTo>
                    <a:pt x="6752" y="703474"/>
                  </a:lnTo>
                  <a:lnTo>
                    <a:pt x="0" y="661670"/>
                  </a:lnTo>
                  <a:lnTo>
                    <a:pt x="0" y="132334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734939" y="2811526"/>
            <a:ext cx="4775200" cy="19310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1275" marR="292100">
              <a:lnSpc>
                <a:spcPct val="86000"/>
              </a:lnSpc>
              <a:spcBef>
                <a:spcPts val="395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are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convolution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activation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 “relu”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small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filter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size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(3,3)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 number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 filters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(32)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followed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max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pooling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Maxpool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downsample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input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31179" y="5190744"/>
            <a:ext cx="5196840" cy="797560"/>
            <a:chOff x="5631179" y="5190744"/>
            <a:chExt cx="5196840" cy="797560"/>
          </a:xfrm>
        </p:grpSpPr>
        <p:sp>
          <p:nvSpPr>
            <p:cNvPr id="11" name="object 11"/>
            <p:cNvSpPr/>
            <p:nvPr/>
          </p:nvSpPr>
          <p:spPr>
            <a:xfrm>
              <a:off x="5638799" y="5198364"/>
              <a:ext cx="5181600" cy="782320"/>
            </a:xfrm>
            <a:custGeom>
              <a:avLst/>
              <a:gdLst/>
              <a:ahLst/>
              <a:cxnLst/>
              <a:rect l="l" t="t" r="r" b="b"/>
              <a:pathLst>
                <a:path w="5181600" h="782320">
                  <a:moveTo>
                    <a:pt x="5051298" y="0"/>
                  </a:moveTo>
                  <a:lnTo>
                    <a:pt x="130301" y="0"/>
                  </a:lnTo>
                  <a:lnTo>
                    <a:pt x="79563" y="10233"/>
                  </a:lnTo>
                  <a:lnTo>
                    <a:pt x="38147" y="38147"/>
                  </a:lnTo>
                  <a:lnTo>
                    <a:pt x="10233" y="79563"/>
                  </a:lnTo>
                  <a:lnTo>
                    <a:pt x="0" y="130302"/>
                  </a:lnTo>
                  <a:lnTo>
                    <a:pt x="0" y="651510"/>
                  </a:lnTo>
                  <a:lnTo>
                    <a:pt x="10233" y="702227"/>
                  </a:lnTo>
                  <a:lnTo>
                    <a:pt x="38147" y="743645"/>
                  </a:lnTo>
                  <a:lnTo>
                    <a:pt x="79563" y="771571"/>
                  </a:lnTo>
                  <a:lnTo>
                    <a:pt x="130301" y="781812"/>
                  </a:lnTo>
                  <a:lnTo>
                    <a:pt x="5051298" y="781812"/>
                  </a:lnTo>
                  <a:lnTo>
                    <a:pt x="5102036" y="771571"/>
                  </a:lnTo>
                  <a:lnTo>
                    <a:pt x="5143452" y="743645"/>
                  </a:lnTo>
                  <a:lnTo>
                    <a:pt x="5171366" y="702227"/>
                  </a:lnTo>
                  <a:lnTo>
                    <a:pt x="5181600" y="651510"/>
                  </a:lnTo>
                  <a:lnTo>
                    <a:pt x="5181600" y="130302"/>
                  </a:lnTo>
                  <a:lnTo>
                    <a:pt x="5171366" y="79563"/>
                  </a:lnTo>
                  <a:lnTo>
                    <a:pt x="5143452" y="38147"/>
                  </a:lnTo>
                  <a:lnTo>
                    <a:pt x="5102036" y="10233"/>
                  </a:lnTo>
                  <a:lnTo>
                    <a:pt x="5051298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38799" y="5198364"/>
              <a:ext cx="5181600" cy="782320"/>
            </a:xfrm>
            <a:custGeom>
              <a:avLst/>
              <a:gdLst/>
              <a:ahLst/>
              <a:cxnLst/>
              <a:rect l="l" t="t" r="r" b="b"/>
              <a:pathLst>
                <a:path w="5181600" h="782320">
                  <a:moveTo>
                    <a:pt x="0" y="130302"/>
                  </a:moveTo>
                  <a:lnTo>
                    <a:pt x="10233" y="79563"/>
                  </a:lnTo>
                  <a:lnTo>
                    <a:pt x="38147" y="38147"/>
                  </a:lnTo>
                  <a:lnTo>
                    <a:pt x="79563" y="10233"/>
                  </a:lnTo>
                  <a:lnTo>
                    <a:pt x="130301" y="0"/>
                  </a:lnTo>
                  <a:lnTo>
                    <a:pt x="5051298" y="0"/>
                  </a:lnTo>
                  <a:lnTo>
                    <a:pt x="5102036" y="10233"/>
                  </a:lnTo>
                  <a:lnTo>
                    <a:pt x="5143452" y="38147"/>
                  </a:lnTo>
                  <a:lnTo>
                    <a:pt x="5171366" y="79563"/>
                  </a:lnTo>
                  <a:lnTo>
                    <a:pt x="5181600" y="130302"/>
                  </a:lnTo>
                  <a:lnTo>
                    <a:pt x="5181600" y="651510"/>
                  </a:lnTo>
                  <a:lnTo>
                    <a:pt x="5171366" y="702227"/>
                  </a:lnTo>
                  <a:lnTo>
                    <a:pt x="5143452" y="743645"/>
                  </a:lnTo>
                  <a:lnTo>
                    <a:pt x="5102036" y="771571"/>
                  </a:lnTo>
                  <a:lnTo>
                    <a:pt x="5051298" y="781812"/>
                  </a:lnTo>
                  <a:lnTo>
                    <a:pt x="130301" y="781812"/>
                  </a:lnTo>
                  <a:lnTo>
                    <a:pt x="79563" y="771571"/>
                  </a:lnTo>
                  <a:lnTo>
                    <a:pt x="38147" y="743645"/>
                  </a:lnTo>
                  <a:lnTo>
                    <a:pt x="10233" y="702227"/>
                  </a:lnTo>
                  <a:lnTo>
                    <a:pt x="0" y="651510"/>
                  </a:lnTo>
                  <a:lnTo>
                    <a:pt x="0" y="1303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34303" y="5418226"/>
            <a:ext cx="316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Flatten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flattens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950" y="1337309"/>
            <a:ext cx="53727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Adding</a:t>
            </a:r>
            <a:r>
              <a:rPr sz="4400" u="none" spc="-3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Dense</a:t>
            </a:r>
            <a:r>
              <a:rPr sz="4400" u="none" spc="-3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Layers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575" y="2845053"/>
            <a:ext cx="54857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715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Dense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layer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deeply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neural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layer.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dirty="0">
                <a:latin typeface="Arial MT"/>
                <a:cs typeface="Arial MT"/>
              </a:rPr>
              <a:t> most </a:t>
            </a:r>
            <a:r>
              <a:rPr sz="1800" spc="-5" dirty="0">
                <a:latin typeface="Arial MT"/>
                <a:cs typeface="Arial MT"/>
              </a:rPr>
              <a:t>common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frequently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layer.</a:t>
            </a:r>
            <a:endParaRPr sz="180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Understanding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very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phase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training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purposes.</a:t>
            </a:r>
            <a:endParaRPr sz="1800">
              <a:latin typeface="Arial MT"/>
              <a:cs typeface="Arial MT"/>
            </a:endParaRPr>
          </a:p>
          <a:p>
            <a:pPr marL="241300" marR="8382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Keras provides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simple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summary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get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5" dirty="0">
                <a:latin typeface="Arial MT"/>
                <a:cs typeface="Arial MT"/>
              </a:rPr>
              <a:t> layers.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1679" y="2676144"/>
            <a:ext cx="8397240" cy="3019425"/>
            <a:chOff x="2011679" y="2676144"/>
            <a:chExt cx="8397240" cy="301942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08747" y="2676144"/>
              <a:ext cx="2900172" cy="2926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79" y="4797551"/>
              <a:ext cx="4014216" cy="897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189" y="1448181"/>
            <a:ext cx="7641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Configure</a:t>
            </a:r>
            <a:r>
              <a:rPr sz="4400" u="none" spc="-2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the</a:t>
            </a:r>
            <a:r>
              <a:rPr sz="4400" u="none" spc="-2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learning</a:t>
            </a:r>
            <a:r>
              <a:rPr sz="4400" u="none" spc="-2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process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57655" y="2656332"/>
            <a:ext cx="10346690" cy="3373120"/>
            <a:chOff x="1057655" y="2656332"/>
            <a:chExt cx="10346690" cy="33731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22491" y="3814572"/>
              <a:ext cx="5181600" cy="783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7655" y="2656332"/>
              <a:ext cx="5181600" cy="963294"/>
            </a:xfrm>
            <a:custGeom>
              <a:avLst/>
              <a:gdLst/>
              <a:ahLst/>
              <a:cxnLst/>
              <a:rect l="l" t="t" r="r" b="b"/>
              <a:pathLst>
                <a:path w="5181600" h="963295">
                  <a:moveTo>
                    <a:pt x="5085333" y="0"/>
                  </a:moveTo>
                  <a:lnTo>
                    <a:pt x="96316" y="0"/>
                  </a:lnTo>
                  <a:lnTo>
                    <a:pt x="58823" y="7576"/>
                  </a:lnTo>
                  <a:lnTo>
                    <a:pt x="28208" y="28225"/>
                  </a:lnTo>
                  <a:lnTo>
                    <a:pt x="7568" y="58828"/>
                  </a:lnTo>
                  <a:lnTo>
                    <a:pt x="0" y="96265"/>
                  </a:lnTo>
                  <a:lnTo>
                    <a:pt x="0" y="866901"/>
                  </a:lnTo>
                  <a:lnTo>
                    <a:pt x="7568" y="904339"/>
                  </a:lnTo>
                  <a:lnTo>
                    <a:pt x="28208" y="934942"/>
                  </a:lnTo>
                  <a:lnTo>
                    <a:pt x="58823" y="955591"/>
                  </a:lnTo>
                  <a:lnTo>
                    <a:pt x="96316" y="963167"/>
                  </a:lnTo>
                  <a:lnTo>
                    <a:pt x="5085333" y="963167"/>
                  </a:lnTo>
                  <a:lnTo>
                    <a:pt x="5122771" y="955591"/>
                  </a:lnTo>
                  <a:lnTo>
                    <a:pt x="5153374" y="934942"/>
                  </a:lnTo>
                  <a:lnTo>
                    <a:pt x="5174023" y="904339"/>
                  </a:lnTo>
                  <a:lnTo>
                    <a:pt x="5181600" y="866901"/>
                  </a:lnTo>
                  <a:lnTo>
                    <a:pt x="5181600" y="96265"/>
                  </a:lnTo>
                  <a:lnTo>
                    <a:pt x="5174023" y="58828"/>
                  </a:lnTo>
                  <a:lnTo>
                    <a:pt x="5153374" y="28225"/>
                  </a:lnTo>
                  <a:lnTo>
                    <a:pt x="5122771" y="7576"/>
                  </a:lnTo>
                  <a:lnTo>
                    <a:pt x="5085333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39" y="2872740"/>
              <a:ext cx="530352" cy="5303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48739" y="2872740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530351"/>
                  </a:moveTo>
                  <a:lnTo>
                    <a:pt x="530352" y="530351"/>
                  </a:lnTo>
                  <a:lnTo>
                    <a:pt x="530352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7655" y="3860292"/>
              <a:ext cx="5181600" cy="965200"/>
            </a:xfrm>
            <a:custGeom>
              <a:avLst/>
              <a:gdLst/>
              <a:ahLst/>
              <a:cxnLst/>
              <a:rect l="l" t="t" r="r" b="b"/>
              <a:pathLst>
                <a:path w="5181600" h="965200">
                  <a:moveTo>
                    <a:pt x="5085080" y="0"/>
                  </a:moveTo>
                  <a:lnTo>
                    <a:pt x="96469" y="0"/>
                  </a:lnTo>
                  <a:lnTo>
                    <a:pt x="58919" y="7580"/>
                  </a:lnTo>
                  <a:lnTo>
                    <a:pt x="28255" y="28257"/>
                  </a:lnTo>
                  <a:lnTo>
                    <a:pt x="7581" y="58935"/>
                  </a:lnTo>
                  <a:lnTo>
                    <a:pt x="0" y="96519"/>
                  </a:lnTo>
                  <a:lnTo>
                    <a:pt x="0" y="868171"/>
                  </a:lnTo>
                  <a:lnTo>
                    <a:pt x="7581" y="905756"/>
                  </a:lnTo>
                  <a:lnTo>
                    <a:pt x="28255" y="936434"/>
                  </a:lnTo>
                  <a:lnTo>
                    <a:pt x="58919" y="957111"/>
                  </a:lnTo>
                  <a:lnTo>
                    <a:pt x="96469" y="964691"/>
                  </a:lnTo>
                  <a:lnTo>
                    <a:pt x="5085080" y="964691"/>
                  </a:lnTo>
                  <a:lnTo>
                    <a:pt x="5122664" y="957111"/>
                  </a:lnTo>
                  <a:lnTo>
                    <a:pt x="5153342" y="936434"/>
                  </a:lnTo>
                  <a:lnTo>
                    <a:pt x="5174019" y="905756"/>
                  </a:lnTo>
                  <a:lnTo>
                    <a:pt x="5181600" y="868171"/>
                  </a:lnTo>
                  <a:lnTo>
                    <a:pt x="5181600" y="96519"/>
                  </a:lnTo>
                  <a:lnTo>
                    <a:pt x="5174019" y="58935"/>
                  </a:lnTo>
                  <a:lnTo>
                    <a:pt x="5153342" y="28257"/>
                  </a:lnTo>
                  <a:lnTo>
                    <a:pt x="5122664" y="7580"/>
                  </a:lnTo>
                  <a:lnTo>
                    <a:pt x="5085080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739" y="4078224"/>
              <a:ext cx="530352" cy="5288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48739" y="4078224"/>
              <a:ext cx="530860" cy="528955"/>
            </a:xfrm>
            <a:custGeom>
              <a:avLst/>
              <a:gdLst/>
              <a:ahLst/>
              <a:cxnLst/>
              <a:rect l="l" t="t" r="r" b="b"/>
              <a:pathLst>
                <a:path w="530860" h="528954">
                  <a:moveTo>
                    <a:pt x="0" y="528827"/>
                  </a:moveTo>
                  <a:lnTo>
                    <a:pt x="530352" y="528827"/>
                  </a:lnTo>
                  <a:lnTo>
                    <a:pt x="530352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7655" y="5065776"/>
              <a:ext cx="5181600" cy="963294"/>
            </a:xfrm>
            <a:custGeom>
              <a:avLst/>
              <a:gdLst/>
              <a:ahLst/>
              <a:cxnLst/>
              <a:rect l="l" t="t" r="r" b="b"/>
              <a:pathLst>
                <a:path w="5181600" h="963295">
                  <a:moveTo>
                    <a:pt x="5085333" y="0"/>
                  </a:moveTo>
                  <a:lnTo>
                    <a:pt x="96316" y="0"/>
                  </a:lnTo>
                  <a:lnTo>
                    <a:pt x="58823" y="7576"/>
                  </a:lnTo>
                  <a:lnTo>
                    <a:pt x="28208" y="28225"/>
                  </a:lnTo>
                  <a:lnTo>
                    <a:pt x="7568" y="58828"/>
                  </a:lnTo>
                  <a:lnTo>
                    <a:pt x="0" y="96266"/>
                  </a:lnTo>
                  <a:lnTo>
                    <a:pt x="0" y="866851"/>
                  </a:lnTo>
                  <a:lnTo>
                    <a:pt x="7568" y="904339"/>
                  </a:lnTo>
                  <a:lnTo>
                    <a:pt x="28208" y="934954"/>
                  </a:lnTo>
                  <a:lnTo>
                    <a:pt x="58823" y="955598"/>
                  </a:lnTo>
                  <a:lnTo>
                    <a:pt x="96316" y="963168"/>
                  </a:lnTo>
                  <a:lnTo>
                    <a:pt x="5085333" y="963168"/>
                  </a:lnTo>
                  <a:lnTo>
                    <a:pt x="5122771" y="955598"/>
                  </a:lnTo>
                  <a:lnTo>
                    <a:pt x="5153374" y="934954"/>
                  </a:lnTo>
                  <a:lnTo>
                    <a:pt x="5174023" y="904339"/>
                  </a:lnTo>
                  <a:lnTo>
                    <a:pt x="5181600" y="866851"/>
                  </a:lnTo>
                  <a:lnTo>
                    <a:pt x="5181600" y="96266"/>
                  </a:lnTo>
                  <a:lnTo>
                    <a:pt x="5174023" y="58828"/>
                  </a:lnTo>
                  <a:lnTo>
                    <a:pt x="5153374" y="28225"/>
                  </a:lnTo>
                  <a:lnTo>
                    <a:pt x="5122771" y="7576"/>
                  </a:lnTo>
                  <a:lnTo>
                    <a:pt x="5085333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8739" y="5282183"/>
              <a:ext cx="530352" cy="5303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8739" y="5282183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530351"/>
                  </a:moveTo>
                  <a:lnTo>
                    <a:pt x="530352" y="530351"/>
                  </a:lnTo>
                  <a:lnTo>
                    <a:pt x="530352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259838" y="2785364"/>
            <a:ext cx="3780154" cy="31026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8415">
              <a:lnSpc>
                <a:spcPts val="1730"/>
              </a:lnSpc>
              <a:spcBef>
                <a:spcPts val="215"/>
              </a:spcBef>
            </a:pPr>
            <a:r>
              <a:rPr sz="1500" spc="-5" dirty="0">
                <a:latin typeface="Arial MT"/>
                <a:cs typeface="Arial MT"/>
              </a:rPr>
              <a:t>The compilation is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final </a:t>
            </a:r>
            <a:r>
              <a:rPr sz="1500" dirty="0">
                <a:latin typeface="Arial MT"/>
                <a:cs typeface="Arial MT"/>
              </a:rPr>
              <a:t>step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creating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model. </a:t>
            </a:r>
            <a:r>
              <a:rPr sz="1500" dirty="0">
                <a:latin typeface="Arial MT"/>
                <a:cs typeface="Arial MT"/>
              </a:rPr>
              <a:t>Once the </a:t>
            </a:r>
            <a:r>
              <a:rPr sz="1500" spc="-5" dirty="0">
                <a:latin typeface="Arial MT"/>
                <a:cs typeface="Arial MT"/>
              </a:rPr>
              <a:t>compilation is done,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409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move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training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 MT"/>
              <a:cs typeface="Arial MT"/>
            </a:endParaRPr>
          </a:p>
          <a:p>
            <a:pPr marL="12700" marR="56515">
              <a:lnSpc>
                <a:spcPts val="1730"/>
              </a:lnSpc>
            </a:pPr>
            <a:r>
              <a:rPr sz="1500" dirty="0">
                <a:latin typeface="Arial MT"/>
                <a:cs typeface="Arial MT"/>
              </a:rPr>
              <a:t>Optimization </a:t>
            </a:r>
            <a:r>
              <a:rPr sz="1500" spc="-5" dirty="0">
                <a:latin typeface="Arial MT"/>
                <a:cs typeface="Arial MT"/>
              </a:rPr>
              <a:t>is an </a:t>
            </a:r>
            <a:r>
              <a:rPr sz="1500" dirty="0">
                <a:latin typeface="Arial MT"/>
                <a:cs typeface="Arial MT"/>
              </a:rPr>
              <a:t>important process </a:t>
            </a:r>
            <a:r>
              <a:rPr sz="1500" spc="-5" dirty="0">
                <a:latin typeface="Arial MT"/>
                <a:cs typeface="Arial MT"/>
              </a:rPr>
              <a:t>which </a:t>
            </a:r>
            <a:r>
              <a:rPr sz="1500" dirty="0">
                <a:latin typeface="Arial MT"/>
                <a:cs typeface="Arial MT"/>
              </a:rPr>
              <a:t> optimize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input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weights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comparing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prediction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function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</a:pPr>
            <a:r>
              <a:rPr sz="1500" dirty="0">
                <a:latin typeface="Arial MT"/>
                <a:cs typeface="Arial MT"/>
              </a:rPr>
              <a:t>Metrics </a:t>
            </a:r>
            <a:r>
              <a:rPr sz="1500" spc="-5" dirty="0">
                <a:latin typeface="Arial MT"/>
                <a:cs typeface="Arial MT"/>
              </a:rPr>
              <a:t>is used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evaluate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performance 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model.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is </a:t>
            </a:r>
            <a:r>
              <a:rPr sz="1500" dirty="0">
                <a:latin typeface="Arial MT"/>
                <a:cs typeface="Arial MT"/>
              </a:rPr>
              <a:t>similar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loss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function,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but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training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614" y="1474977"/>
            <a:ext cx="3889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3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Train</a:t>
            </a:r>
            <a:r>
              <a:rPr sz="4400" u="none" spc="-4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the</a:t>
            </a:r>
            <a:r>
              <a:rPr sz="4400" u="none" spc="-4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model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70532" y="2540507"/>
            <a:ext cx="3644265" cy="848994"/>
            <a:chOff x="1970532" y="2540507"/>
            <a:chExt cx="3644265" cy="8489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8152" y="2548127"/>
              <a:ext cx="833627" cy="8336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78152" y="2548127"/>
              <a:ext cx="833755" cy="833755"/>
            </a:xfrm>
            <a:custGeom>
              <a:avLst/>
              <a:gdLst/>
              <a:ahLst/>
              <a:cxnLst/>
              <a:rect l="l" t="t" r="r" b="b"/>
              <a:pathLst>
                <a:path w="833755" h="833754">
                  <a:moveTo>
                    <a:pt x="0" y="833627"/>
                  </a:moveTo>
                  <a:lnTo>
                    <a:pt x="833627" y="833627"/>
                  </a:lnTo>
                  <a:lnTo>
                    <a:pt x="833627" y="0"/>
                  </a:lnTo>
                  <a:lnTo>
                    <a:pt x="0" y="0"/>
                  </a:lnTo>
                  <a:lnTo>
                    <a:pt x="0" y="83362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4692" y="2548127"/>
              <a:ext cx="832103" cy="8336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4692" y="2548127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5" h="833754">
                  <a:moveTo>
                    <a:pt x="0" y="833627"/>
                  </a:moveTo>
                  <a:lnTo>
                    <a:pt x="832103" y="833627"/>
                  </a:lnTo>
                  <a:lnTo>
                    <a:pt x="832103" y="0"/>
                  </a:lnTo>
                  <a:lnTo>
                    <a:pt x="0" y="0"/>
                  </a:lnTo>
                  <a:lnTo>
                    <a:pt x="0" y="83362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03452" y="3510788"/>
            <a:ext cx="2381885" cy="32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75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Fit_generator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deep </a:t>
            </a:r>
            <a:r>
              <a:rPr sz="1000" spc="-10" dirty="0">
                <a:latin typeface="Arial MT"/>
                <a:cs typeface="Arial MT"/>
              </a:rPr>
              <a:t>learning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neural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network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9070" y="3475431"/>
            <a:ext cx="238696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Arguments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150"/>
              </a:lnSpc>
              <a:spcBef>
                <a:spcPts val="830"/>
              </a:spcBef>
            </a:pPr>
            <a:r>
              <a:rPr sz="1000" spc="-5" dirty="0">
                <a:latin typeface="Arial MT"/>
                <a:cs typeface="Arial MT"/>
              </a:rPr>
              <a:t>Steps_per_epoch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specifies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total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steps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taken</a:t>
            </a:r>
            <a:r>
              <a:rPr sz="1000" spc="-5" dirty="0">
                <a:latin typeface="Arial MT"/>
                <a:cs typeface="Arial MT"/>
              </a:rPr>
              <a:t> from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generator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soon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epoch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finished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next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epoch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started.</a:t>
            </a:r>
            <a:endParaRPr sz="1000">
              <a:latin typeface="Arial MT"/>
              <a:cs typeface="Arial MT"/>
            </a:endParaRPr>
          </a:p>
          <a:p>
            <a:pPr marL="12700" marR="250190">
              <a:lnSpc>
                <a:spcPts val="1150"/>
              </a:lnSpc>
              <a:spcBef>
                <a:spcPts val="405"/>
              </a:spcBef>
            </a:pPr>
            <a:r>
              <a:rPr sz="1000" spc="-5" dirty="0">
                <a:latin typeface="Arial MT"/>
                <a:cs typeface="Arial MT"/>
              </a:rPr>
              <a:t>Epochs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 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epochs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our </a:t>
            </a: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00" spc="-5" dirty="0">
                <a:latin typeface="Arial MT"/>
                <a:cs typeface="Arial MT"/>
              </a:rPr>
              <a:t>Validation_data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</a:t>
            </a:r>
            <a:endParaRPr sz="1000">
              <a:latin typeface="Arial MT"/>
              <a:cs typeface="Arial MT"/>
            </a:endParaRPr>
          </a:p>
          <a:p>
            <a:pPr marL="70485" indent="-58420">
              <a:lnSpc>
                <a:spcPct val="100000"/>
              </a:lnSpc>
              <a:spcBef>
                <a:spcPts val="240"/>
              </a:spcBef>
              <a:buChar char="•"/>
              <a:tabLst>
                <a:tab pos="71120" algn="l"/>
              </a:tabLst>
            </a:pP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targets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</a:t>
            </a:r>
            <a:endParaRPr sz="1000">
              <a:latin typeface="Arial MT"/>
              <a:cs typeface="Arial MT"/>
            </a:endParaRPr>
          </a:p>
          <a:p>
            <a:pPr marL="70485" indent="-58420">
              <a:lnSpc>
                <a:spcPct val="100000"/>
              </a:lnSpc>
              <a:spcBef>
                <a:spcPts val="15"/>
              </a:spcBef>
              <a:buChar char="•"/>
              <a:tabLst>
                <a:tab pos="71120" algn="l"/>
              </a:tabLst>
            </a:pP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generator</a:t>
            </a:r>
            <a:endParaRPr sz="1000">
              <a:latin typeface="Arial MT"/>
              <a:cs typeface="Arial MT"/>
            </a:endParaRPr>
          </a:p>
          <a:p>
            <a:pPr marL="70485" marR="59055" indent="-58420">
              <a:lnSpc>
                <a:spcPct val="86000"/>
              </a:lnSpc>
              <a:spcBef>
                <a:spcPts val="165"/>
              </a:spcBef>
              <a:buChar char="•"/>
              <a:tabLst>
                <a:tab pos="71120" algn="l"/>
              </a:tabLst>
            </a:pPr>
            <a:r>
              <a:rPr sz="1000" spc="-5" dirty="0">
                <a:latin typeface="Arial MT"/>
                <a:cs typeface="Arial MT"/>
              </a:rPr>
              <a:t>An inputs,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targets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sample_weights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used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evaluate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loss and </a:t>
            </a:r>
            <a:r>
              <a:rPr sz="1000" dirty="0">
                <a:latin typeface="Arial MT"/>
                <a:cs typeface="Arial MT"/>
              </a:rPr>
              <a:t>metrics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 </a:t>
            </a: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epoch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ended.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2679" y="4724400"/>
            <a:ext cx="5181600" cy="5958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946" y="1246454"/>
            <a:ext cx="3914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Save</a:t>
            </a:r>
            <a:r>
              <a:rPr sz="4400" u="none" spc="-3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the</a:t>
            </a:r>
            <a:r>
              <a:rPr sz="4400" u="none" spc="-3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model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9677" y="3164075"/>
            <a:ext cx="4472940" cy="15443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0"/>
              </a:spcBef>
              <a:buClr>
                <a:srgbClr val="83992A"/>
              </a:buClr>
              <a:buSzPct val="113000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19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model</a:t>
            </a:r>
            <a:r>
              <a:rPr sz="19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is saved</a:t>
            </a:r>
            <a:r>
              <a:rPr sz="19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19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.h5 extension.</a:t>
            </a:r>
            <a:endParaRPr sz="19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marR="393065" indent="-287020">
              <a:lnSpc>
                <a:spcPts val="1820"/>
              </a:lnSpc>
              <a:spcBef>
                <a:spcPts val="1045"/>
              </a:spcBef>
              <a:buClr>
                <a:srgbClr val="83992A"/>
              </a:buClr>
              <a:buSzPct val="113000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sz="19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H5</a:t>
            </a:r>
            <a:r>
              <a:rPr sz="19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file</a:t>
            </a:r>
            <a:r>
              <a:rPr sz="19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19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a data</a:t>
            </a:r>
            <a:r>
              <a:rPr sz="19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file</a:t>
            </a:r>
            <a:r>
              <a:rPr sz="19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saved</a:t>
            </a:r>
            <a:r>
              <a:rPr sz="19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in the </a:t>
            </a:r>
            <a:r>
              <a:rPr sz="1900" spc="-5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Hierarchical</a:t>
            </a:r>
            <a:r>
              <a:rPr sz="1900" spc="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19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Format (HDF)</a:t>
            </a:r>
            <a:endParaRPr sz="19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indent="-287020">
              <a:lnSpc>
                <a:spcPts val="2050"/>
              </a:lnSpc>
              <a:spcBef>
                <a:spcPts val="620"/>
              </a:spcBef>
              <a:buClr>
                <a:srgbClr val="83992A"/>
              </a:buClr>
              <a:buSzPct val="113000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19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contains</a:t>
            </a:r>
            <a:r>
              <a:rPr sz="1900" spc="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multidimensional</a:t>
            </a:r>
            <a:r>
              <a:rPr sz="1900" spc="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arrays</a:t>
            </a:r>
            <a:r>
              <a:rPr sz="19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endParaRPr sz="19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>
              <a:lnSpc>
                <a:spcPts val="2050"/>
              </a:lnSpc>
            </a:pPr>
            <a:r>
              <a:rPr sz="1900" spc="-5" dirty="0">
                <a:solidFill>
                  <a:schemeClr val="tx1"/>
                </a:solidFill>
                <a:latin typeface="Arial MT"/>
                <a:cs typeface="Arial MT"/>
              </a:rPr>
              <a:t>scientific data</a:t>
            </a:r>
            <a:endParaRPr sz="1900" spc="-5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6591" y="3154679"/>
            <a:ext cx="5452872" cy="16215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3390" y="1490599"/>
            <a:ext cx="3663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12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Test</a:t>
            </a:r>
            <a:r>
              <a:rPr sz="4400" u="none" spc="-3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the</a:t>
            </a:r>
            <a:r>
              <a:rPr sz="4400" u="none" spc="-3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model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6791" y="3172206"/>
            <a:ext cx="46628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Evaluation is a process during </a:t>
            </a:r>
            <a:r>
              <a:rPr sz="20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development of the model to check </a:t>
            </a:r>
            <a:r>
              <a:rPr sz="20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whether</a:t>
            </a:r>
            <a:r>
              <a:rPr sz="20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model</a:t>
            </a:r>
            <a:r>
              <a:rPr sz="20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0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best</a:t>
            </a:r>
            <a:r>
              <a:rPr sz="20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fir</a:t>
            </a:r>
            <a:r>
              <a:rPr sz="20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given </a:t>
            </a:r>
            <a:r>
              <a:rPr sz="2000" spc="-5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problem</a:t>
            </a:r>
            <a:r>
              <a:rPr sz="20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corresponding</a:t>
            </a:r>
            <a:r>
              <a:rPr sz="20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endParaRPr sz="20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9240" y="2734055"/>
            <a:ext cx="5431790" cy="3235960"/>
            <a:chOff x="5349240" y="2734055"/>
            <a:chExt cx="5431790" cy="323596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81116" y="2734055"/>
              <a:ext cx="2602991" cy="824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240" y="5032248"/>
              <a:ext cx="5431536" cy="9372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2232" y="3910583"/>
              <a:ext cx="2828544" cy="76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2850" y="1350645"/>
            <a:ext cx="603567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latin typeface="Arial MT"/>
                <a:cs typeface="Arial MT"/>
              </a:rPr>
              <a:t>    </a:t>
            </a:r>
            <a:r>
              <a:rPr sz="44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MT"/>
                <a:cs typeface="Arial MT"/>
              </a:rPr>
              <a:t>Application</a:t>
            </a:r>
            <a:r>
              <a:rPr sz="4400" spc="-7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MT"/>
                <a:cs typeface="Arial MT"/>
              </a:rPr>
              <a:t> </a:t>
            </a:r>
            <a:r>
              <a:rPr sz="44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MT"/>
                <a:cs typeface="Arial MT"/>
              </a:rPr>
              <a:t>building</a:t>
            </a:r>
            <a:endParaRPr sz="4400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2564" y="3222751"/>
            <a:ext cx="89795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After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trained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particular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milestone,</a:t>
            </a:r>
            <a:r>
              <a:rPr sz="2800" spc="-5" dirty="0">
                <a:latin typeface="Arial MT"/>
                <a:cs typeface="Arial MT"/>
              </a:rPr>
              <a:t> we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building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flask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application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which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running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 </a:t>
            </a:r>
            <a:r>
              <a:rPr sz="2800" dirty="0">
                <a:latin typeface="Arial MT"/>
                <a:cs typeface="Arial MT"/>
              </a:rPr>
              <a:t>local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browser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interface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740" y="911225"/>
            <a:ext cx="760920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u="sng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Bold" panose="020B0604020202020204" charset="0"/>
                <a:cs typeface="Arial Bold" panose="020B0604020202020204" charset="0"/>
              </a:rPr>
              <a:t>IBM ID</a:t>
            </a:r>
            <a:r>
              <a:rPr lang="en-US" sz="4400" b="1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Bold" panose="020B0604020202020204" charset="0"/>
                <a:cs typeface="Arial Bold" panose="020B0604020202020204" charset="0"/>
              </a:rPr>
              <a:t> : PNT2022TMID25802</a:t>
            </a:r>
            <a:br>
              <a:rPr lang="en-US" sz="4400" b="1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Bold" panose="020B0604020202020204" charset="0"/>
                <a:cs typeface="Arial Bold" panose="020B0604020202020204" charset="0"/>
              </a:rPr>
            </a:br>
            <a:r>
              <a:rPr lang="en-US" sz="4400" b="1" u="sng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Bold" panose="020B0604020202020204" charset="0"/>
                <a:cs typeface="Arial Bold" panose="020B0604020202020204" charset="0"/>
              </a:rPr>
              <a:t>GROUP-NO</a:t>
            </a:r>
            <a:r>
              <a:rPr lang="en-US" sz="4400" b="1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latin typeface="Arial Bold" panose="020B0604020202020204" charset="0"/>
                <a:cs typeface="Arial Bold" panose="020B0604020202020204" charset="0"/>
              </a:rPr>
              <a:t> :18</a:t>
            </a:r>
            <a:endParaRPr lang="en-US" sz="4400" b="1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854" y="2819201"/>
            <a:ext cx="5535930" cy="20326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R.GIRIDHARAN</a:t>
            </a:r>
            <a:r>
              <a:rPr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–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211519104044</a:t>
            </a:r>
            <a:endParaRPr sz="24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S.SRIRAM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–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211519104158</a:t>
            </a:r>
            <a:endParaRPr sz="24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S.SURYA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–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211519104165</a:t>
            </a:r>
            <a:endParaRPr sz="24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A.THEJIV KRISHNA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–</a:t>
            </a:r>
            <a:r>
              <a:rPr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211519104172</a:t>
            </a:r>
            <a:endParaRPr lang="en-US" sz="2400" spc="-5" dirty="0">
              <a:solidFill>
                <a:schemeClr val="tx1"/>
              </a:solidFill>
              <a:latin typeface="Arial MT"/>
              <a:cs typeface="Arial MT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91400" y="2907665"/>
            <a:ext cx="3786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FACULTY MENTOR: V.Malathi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INDUSTRY MENTOR: Pradeepthi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240" y="1473835"/>
            <a:ext cx="54578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Create</a:t>
            </a:r>
            <a:r>
              <a:rPr sz="4400" u="none" spc="-4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lang="en-US" sz="4400" u="none" spc="-4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HTML</a:t>
            </a:r>
            <a:r>
              <a:rPr sz="4400" u="none" spc="-3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pages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4332" y="2548127"/>
            <a:ext cx="2676525" cy="16052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7795" marR="129540" algn="ctr">
              <a:lnSpc>
                <a:spcPct val="86000"/>
              </a:lnSpc>
              <a:spcBef>
                <a:spcPts val="120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create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 front end part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8700" y="2548127"/>
            <a:ext cx="2674620" cy="16052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71145" marR="261620" indent="-1905" algn="ctr">
              <a:lnSpc>
                <a:spcPct val="86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Here,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created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HTML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pages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home.html, intro.html </a:t>
            </a:r>
            <a:r>
              <a:rPr sz="1800" spc="-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 index6.html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1543" y="2548127"/>
            <a:ext cx="2676525" cy="16052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767080" marR="142240" indent="-615950">
              <a:lnSpc>
                <a:spcPts val="187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Home.html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home page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332" y="4421123"/>
            <a:ext cx="2676525" cy="16052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2550" marR="73025" indent="-635" algn="ctr">
              <a:lnSpc>
                <a:spcPct val="86000"/>
              </a:lnSpc>
              <a:spcBef>
                <a:spcPts val="12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Intro.html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hand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gesture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recognition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8700" y="4421123"/>
            <a:ext cx="2674620" cy="16052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0810" marR="120650" algn="ctr">
              <a:lnSpc>
                <a:spcPct val="86000"/>
              </a:lnSpc>
              <a:spcBef>
                <a:spcPts val="12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Index6.html accepts the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input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 the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user and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predicts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values.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1543" y="4421123"/>
            <a:ext cx="2676525" cy="16052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0" tIns="208280" rIns="0" bIns="0" rtlCol="0">
            <a:spAutoFit/>
          </a:bodyPr>
          <a:lstStyle/>
          <a:p>
            <a:pPr marL="93345" marR="85725" algn="ctr">
              <a:lnSpc>
                <a:spcPct val="86000"/>
              </a:lnSpc>
              <a:spcBef>
                <a:spcPts val="164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also use JavaScript-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main.js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CSS-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main.css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our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functionality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pages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050" y="1521713"/>
            <a:ext cx="4534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Build</a:t>
            </a:r>
            <a:r>
              <a:rPr sz="4400" u="none" spc="-3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Python</a:t>
            </a:r>
            <a:r>
              <a:rPr sz="4400" u="none" spc="-3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code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556" y="2913710"/>
            <a:ext cx="1915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</a:rPr>
              <a:t>Importing</a:t>
            </a:r>
            <a:r>
              <a:rPr sz="18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</a:rPr>
              <a:t>Libraries</a:t>
            </a:r>
            <a:endParaRPr sz="1800" spc="-5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3884676"/>
            <a:ext cx="10408920" cy="1173480"/>
            <a:chOff x="891539" y="3884676"/>
            <a:chExt cx="10408920" cy="117348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1539" y="4373880"/>
              <a:ext cx="3200400" cy="6659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799" y="4471416"/>
              <a:ext cx="3200400" cy="4709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0059" y="3884676"/>
              <a:ext cx="3200400" cy="11734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575175" y="2875533"/>
            <a:ext cx="2923540" cy="49275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500"/>
              </a:spcBef>
            </a:pPr>
            <a:r>
              <a:rPr sz="1700" dirty="0">
                <a:solidFill>
                  <a:schemeClr val="tx1"/>
                </a:solidFill>
                <a:latin typeface="Arial MT"/>
                <a:cs typeface="Arial MT"/>
              </a:rPr>
              <a:t>Creating</a:t>
            </a:r>
            <a:r>
              <a:rPr sz="1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latin typeface="Arial MT"/>
                <a:cs typeface="Arial MT"/>
              </a:rPr>
              <a:t>our</a:t>
            </a:r>
            <a:r>
              <a:rPr sz="1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chemeClr val="tx1"/>
                </a:solidFill>
                <a:latin typeface="Arial MT"/>
                <a:cs typeface="Arial MT"/>
              </a:rPr>
              <a:t>flask</a:t>
            </a:r>
            <a:r>
              <a:rPr sz="1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latin typeface="Arial MT"/>
                <a:cs typeface="Arial MT"/>
              </a:rPr>
              <a:t>applications </a:t>
            </a:r>
            <a:r>
              <a:rPr sz="1700" spc="-4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latin typeface="Arial MT"/>
                <a:cs typeface="Arial MT"/>
              </a:rPr>
              <a:t>and loading</a:t>
            </a:r>
            <a:r>
              <a:rPr sz="17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latin typeface="Arial MT"/>
                <a:cs typeface="Arial MT"/>
              </a:rPr>
              <a:t>our</a:t>
            </a:r>
            <a:r>
              <a:rPr sz="17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latin typeface="Arial MT"/>
                <a:cs typeface="Arial MT"/>
              </a:rPr>
              <a:t>model</a:t>
            </a:r>
            <a:endParaRPr sz="1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2657" y="2927350"/>
            <a:ext cx="251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</a:rPr>
              <a:t>Routing</a:t>
            </a:r>
            <a:r>
              <a:rPr sz="1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Arial MT"/>
                <a:cs typeface="Arial MT"/>
              </a:rPr>
              <a:t>html</a:t>
            </a:r>
            <a:r>
              <a:rPr sz="1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</a:rPr>
              <a:t>page</a:t>
            </a:r>
            <a:endParaRPr sz="1800" spc="-5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534" y="1246454"/>
            <a:ext cx="1363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Code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663" y="2806700"/>
            <a:ext cx="23945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Getting</a:t>
            </a:r>
            <a:r>
              <a:rPr sz="20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our</a:t>
            </a:r>
            <a:r>
              <a:rPr sz="20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input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and </a:t>
            </a:r>
            <a:r>
              <a:rPr sz="2000" spc="-5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storing</a:t>
            </a:r>
            <a:r>
              <a:rPr sz="20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endParaRPr sz="20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1812" y="3406140"/>
            <a:ext cx="10398760" cy="2331720"/>
            <a:chOff x="781812" y="3406140"/>
            <a:chExt cx="10398760" cy="23317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1812" y="3872484"/>
              <a:ext cx="3200400" cy="11308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8847" y="3881628"/>
              <a:ext cx="3200400" cy="11308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9664" y="3406140"/>
              <a:ext cx="3200400" cy="23317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79950" y="2741802"/>
            <a:ext cx="2434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Grab</a:t>
            </a:r>
            <a:r>
              <a:rPr sz="20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frames</a:t>
            </a:r>
            <a:r>
              <a:rPr sz="20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from </a:t>
            </a:r>
            <a:r>
              <a:rPr sz="2000" spc="-5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web</a:t>
            </a:r>
            <a:r>
              <a:rPr sz="20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cam</a:t>
            </a:r>
            <a:endParaRPr sz="20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5519" y="2766187"/>
            <a:ext cx="1508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Creating</a:t>
            </a:r>
            <a:r>
              <a:rPr sz="20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</a:rPr>
              <a:t>ROI</a:t>
            </a:r>
            <a:endParaRPr sz="20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3612" y="770890"/>
            <a:ext cx="11231033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Code</a:t>
            </a:r>
            <a:endParaRPr sz="4400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5400" y="2013204"/>
            <a:ext cx="9601200" cy="3895725"/>
            <a:chOff x="1295400" y="2013204"/>
            <a:chExt cx="9601200" cy="38957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5400" y="3653027"/>
              <a:ext cx="5614415" cy="15575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6847" y="2013204"/>
              <a:ext cx="3349752" cy="38953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88135" y="2936240"/>
            <a:ext cx="39770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Predicting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our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results</a:t>
            </a:r>
            <a:endParaRPr sz="2400" spc="-5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828800"/>
            <a:ext cx="7541260" cy="1143000"/>
          </a:xfrm>
        </p:spPr>
        <p:txBody>
          <a:bodyPr/>
          <a:p>
            <a:r>
              <a:rPr lang="en-US" sz="4800" dirty="0">
                <a:sym typeface="+mn-ea"/>
              </a:rPr>
              <a:t>           </a:t>
            </a:r>
            <a:r>
              <a:rPr sz="48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RUNNING</a:t>
            </a:r>
            <a:r>
              <a:rPr sz="4800" spc="-18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 </a:t>
            </a:r>
            <a:br>
              <a:rPr sz="4800" spc="-18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</a:br>
            <a:r>
              <a:rPr sz="4800" spc="-18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 </a:t>
            </a:r>
            <a:r>
              <a:rPr lang="en-US" sz="4800" spc="-18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</a:t>
            </a:r>
            <a:r>
              <a:rPr sz="48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THE </a:t>
            </a:r>
            <a:r>
              <a:rPr sz="4800" spc="-4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APPLICATION</a:t>
            </a:r>
            <a:br>
              <a:rPr sz="4800" spc="-4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995" y="460375"/>
            <a:ext cx="365696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Home</a:t>
            </a:r>
            <a:r>
              <a:rPr sz="4400" u="none" spc="-9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lang="en-US" sz="4400" u="none" spc="-9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age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94332" y="1527047"/>
            <a:ext cx="8098535" cy="45552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650" y="460058"/>
            <a:ext cx="515239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8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Introduction</a:t>
            </a:r>
            <a:r>
              <a:rPr sz="48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lang="en-US" sz="48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</a:t>
            </a:r>
            <a:r>
              <a:rPr sz="48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age</a:t>
            </a:r>
            <a:endParaRPr sz="4800" u="none" spc="-5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15539" y="1872995"/>
            <a:ext cx="7234428" cy="40706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925" y="613093"/>
            <a:ext cx="424370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Prediction</a:t>
            </a:r>
            <a:r>
              <a:rPr sz="4400" u="none" spc="-8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lang="en-US" sz="4400" u="none" spc="-8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age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3911" y="1894332"/>
            <a:ext cx="7324344" cy="41208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515" y="1905000"/>
            <a:ext cx="4565015" cy="1143000"/>
          </a:xfrm>
        </p:spPr>
        <p:txBody>
          <a:bodyPr/>
          <a:p>
            <a:r>
              <a:rPr lang="en-US" sz="440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                       </a:t>
            </a:r>
            <a:r>
              <a:rPr lang="en-US" sz="480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THANK YOU!</a:t>
            </a:r>
            <a:endParaRPr lang="en-US" sz="480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305" y="1249680"/>
            <a:ext cx="489839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/>
              <a:t>  </a:t>
            </a:r>
            <a:r>
              <a:rPr lang="en-US" sz="4400" u="sng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INTRODUCTION</a:t>
            </a:r>
            <a:endParaRPr lang="en-US" sz="4400" u="sng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715895"/>
            <a:ext cx="9439910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74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Humans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able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recognize</a:t>
            </a:r>
            <a:r>
              <a:rPr sz="24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body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sign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language</a:t>
            </a:r>
            <a:r>
              <a:rPr sz="240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chemeClr val="tx1"/>
                </a:solidFill>
                <a:latin typeface="Arial MT"/>
                <a:cs typeface="Arial MT"/>
              </a:rPr>
              <a:t>easily.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 This </a:t>
            </a:r>
            <a:r>
              <a:rPr sz="2400" spc="-6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is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possible</a:t>
            </a:r>
            <a:r>
              <a:rPr sz="2400" spc="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due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to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combination</a:t>
            </a:r>
            <a:r>
              <a:rPr sz="24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vision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synaptic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interactions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that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were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formed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along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brain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development.</a:t>
            </a:r>
            <a:endParaRPr sz="24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 MT"/>
              <a:buChar char="•"/>
            </a:pPr>
            <a:endParaRPr sz="27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213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400" spc="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sz="2400" spc="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project</a:t>
            </a:r>
            <a:r>
              <a:rPr sz="2400" spc="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Gesture</a:t>
            </a:r>
            <a:r>
              <a:rPr sz="24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based</a:t>
            </a:r>
            <a:r>
              <a:rPr sz="2400" spc="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Desktop</a:t>
            </a:r>
            <a:r>
              <a:rPr sz="2400" spc="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automation,</a:t>
            </a:r>
            <a:r>
              <a:rPr sz="2400" spc="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First</a:t>
            </a:r>
            <a:r>
              <a:rPr sz="2400" spc="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model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trained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pre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trained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images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different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 hand</a:t>
            </a:r>
            <a:r>
              <a:rPr sz="24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gestures,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such </a:t>
            </a:r>
            <a:r>
              <a:rPr sz="2400" spc="-6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as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showing</a:t>
            </a:r>
            <a:r>
              <a:rPr sz="24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numbers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fingers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as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1,2,3,4.</a:t>
            </a:r>
            <a:endParaRPr sz="2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2585" y="1896871"/>
            <a:ext cx="8369934" cy="288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model</a:t>
            </a:r>
            <a:r>
              <a:rPr sz="24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uses</a:t>
            </a:r>
            <a:r>
              <a:rPr sz="24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integrated</a:t>
            </a:r>
            <a:r>
              <a:rPr sz="24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webcam</a:t>
            </a:r>
            <a:r>
              <a:rPr sz="24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capture</a:t>
            </a:r>
            <a:r>
              <a:rPr sz="24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video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frame.</a:t>
            </a:r>
            <a:r>
              <a:rPr sz="24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The image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gesture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captured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video </a:t>
            </a:r>
            <a:r>
              <a:rPr sz="2400" spc="-6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frame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compared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pre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trained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model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gesture is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identified.</a:t>
            </a:r>
            <a:endParaRPr sz="24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 MT"/>
              <a:buChar char="•"/>
            </a:pPr>
            <a:endParaRPr sz="27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marR="473710" indent="-287020">
              <a:lnSpc>
                <a:spcPct val="100000"/>
              </a:lnSpc>
              <a:spcBef>
                <a:spcPts val="213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gesture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predicts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1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then images</a:t>
            </a:r>
            <a:r>
              <a:rPr sz="24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blurred;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2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then </a:t>
            </a:r>
            <a:r>
              <a:rPr sz="2400" spc="-6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image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is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resized;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3 then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images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rotated</a:t>
            </a:r>
            <a:r>
              <a:rPr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etc</a:t>
            </a:r>
            <a:endParaRPr sz="2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219200"/>
            <a:ext cx="672528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</a:t>
            </a:r>
            <a:r>
              <a:rPr lang="en-US"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ROJECT</a:t>
            </a:r>
            <a:r>
              <a:rPr lang="en-US" sz="44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  </a:t>
            </a:r>
            <a:r>
              <a:rPr lang="en-US"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OBJECTIVES</a:t>
            </a:r>
            <a:endParaRPr sz="4400" u="sng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813684"/>
            <a:ext cx="9054465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9593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Know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fundamental</a:t>
            </a:r>
            <a:r>
              <a:rPr sz="2400" spc="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concepts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techniques</a:t>
            </a:r>
            <a:r>
              <a:rPr sz="240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Convolutional </a:t>
            </a:r>
            <a:r>
              <a:rPr sz="2400" spc="-6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Neural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Network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(CNN)</a:t>
            </a:r>
            <a:endParaRPr sz="24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Gain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broad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understanding</a:t>
            </a:r>
            <a:r>
              <a:rPr sz="240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image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data.</a:t>
            </a:r>
            <a:endParaRPr sz="24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Know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pre-process/clean</a:t>
            </a:r>
            <a:r>
              <a:rPr sz="2400" spc="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different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pre- </a:t>
            </a:r>
            <a:r>
              <a:rPr sz="2400" spc="-6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processing</a:t>
            </a:r>
            <a:r>
              <a:rPr sz="240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techniques.</a:t>
            </a:r>
            <a:endParaRPr sz="24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Know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build</a:t>
            </a:r>
            <a:r>
              <a:rPr sz="24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web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application</a:t>
            </a:r>
            <a:r>
              <a:rPr sz="240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400" spc="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Flask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framework.</a:t>
            </a:r>
            <a:endParaRPr sz="2400" spc="-5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530" y="762000"/>
            <a:ext cx="790003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   </a:t>
            </a:r>
            <a:r>
              <a:rPr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I</a:t>
            </a:r>
            <a:r>
              <a:rPr lang="en-US"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MAGE</a:t>
            </a:r>
            <a:r>
              <a:rPr lang="en-US" sz="44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 </a:t>
            </a:r>
            <a:r>
              <a:rPr lang="en-US"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PRE</a:t>
            </a:r>
            <a:r>
              <a:rPr lang="en-US" sz="440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-</a:t>
            </a:r>
            <a:r>
              <a:rPr lang="en-US" sz="4400" u="sng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PROCESSING</a:t>
            </a:r>
            <a:endParaRPr lang="en-US" sz="4400" u="sng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 </a:t>
            </a:r>
            <a:r>
              <a:rPr spc="-5" dirty="0">
                <a:solidFill>
                  <a:schemeClr val="tx1"/>
                </a:solidFill>
              </a:rPr>
              <a:t>this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will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be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improving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 </a:t>
            </a:r>
            <a:r>
              <a:rPr spc="-5" dirty="0">
                <a:solidFill>
                  <a:schemeClr val="tx1"/>
                </a:solidFill>
              </a:rPr>
              <a:t>data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that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supresses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unwilling</a:t>
            </a:r>
            <a:r>
              <a:rPr spc="4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distortions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or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enhances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some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image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features 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important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for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further</a:t>
            </a:r>
            <a:r>
              <a:rPr spc="-5" dirty="0">
                <a:solidFill>
                  <a:schemeClr val="tx1"/>
                </a:solidFill>
              </a:rPr>
              <a:t> processing,</a:t>
            </a:r>
            <a:r>
              <a:rPr spc="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although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perform some </a:t>
            </a:r>
            <a:r>
              <a:rPr spc="-65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geometric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transformations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images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like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rotation,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scaling,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translation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etc.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736" y="1375613"/>
            <a:ext cx="9695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Import the</a:t>
            </a:r>
            <a:r>
              <a:rPr sz="4400" u="none" spc="-1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image </a:t>
            </a:r>
            <a:r>
              <a:rPr sz="44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data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generator</a:t>
            </a:r>
            <a:r>
              <a:rPr sz="4400" u="none" spc="-1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4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library</a:t>
            </a:r>
            <a:endParaRPr sz="44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" y="3176016"/>
            <a:ext cx="9782810" cy="1384300"/>
            <a:chOff x="899160" y="3176016"/>
            <a:chExt cx="9782810" cy="13843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51904" y="3183636"/>
              <a:ext cx="1059179" cy="1057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51904" y="3183636"/>
              <a:ext cx="1059180" cy="1057910"/>
            </a:xfrm>
            <a:custGeom>
              <a:avLst/>
              <a:gdLst/>
              <a:ahLst/>
              <a:cxnLst/>
              <a:rect l="l" t="t" r="r" b="b"/>
              <a:pathLst>
                <a:path w="1059179" h="1057910">
                  <a:moveTo>
                    <a:pt x="0" y="1057656"/>
                  </a:moveTo>
                  <a:lnTo>
                    <a:pt x="1059179" y="1057656"/>
                  </a:lnTo>
                  <a:lnTo>
                    <a:pt x="1059179" y="0"/>
                  </a:lnTo>
                  <a:lnTo>
                    <a:pt x="0" y="0"/>
                  </a:lnTo>
                  <a:lnTo>
                    <a:pt x="0" y="105765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4916" y="3183636"/>
              <a:ext cx="1059179" cy="10576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614916" y="3183636"/>
              <a:ext cx="1059180" cy="1057910"/>
            </a:xfrm>
            <a:custGeom>
              <a:avLst/>
              <a:gdLst/>
              <a:ahLst/>
              <a:cxnLst/>
              <a:rect l="l" t="t" r="r" b="b"/>
              <a:pathLst>
                <a:path w="1059179" h="1057910">
                  <a:moveTo>
                    <a:pt x="0" y="1057656"/>
                  </a:moveTo>
                  <a:lnTo>
                    <a:pt x="1059179" y="1057656"/>
                  </a:lnTo>
                  <a:lnTo>
                    <a:pt x="1059179" y="0"/>
                  </a:lnTo>
                  <a:lnTo>
                    <a:pt x="0" y="0"/>
                  </a:lnTo>
                  <a:lnTo>
                    <a:pt x="0" y="105765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" y="3927348"/>
              <a:ext cx="5059680" cy="63245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241541" y="4540122"/>
            <a:ext cx="2280285" cy="7626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ctr">
              <a:lnSpc>
                <a:spcPts val="1150"/>
              </a:lnSpc>
              <a:spcBef>
                <a:spcPts val="175"/>
              </a:spcBef>
            </a:pPr>
            <a:r>
              <a:rPr sz="1000" dirty="0">
                <a:latin typeface="Arial MT"/>
                <a:cs typeface="Arial MT"/>
              </a:rPr>
              <a:t>Image </a:t>
            </a:r>
            <a:r>
              <a:rPr sz="1000" spc="-5" dirty="0">
                <a:latin typeface="Arial MT"/>
                <a:cs typeface="Arial MT"/>
              </a:rPr>
              <a:t>data augmentation is a technique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used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artificially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size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training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dataset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modified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versions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images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dataset.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3697" y="4540122"/>
            <a:ext cx="2259330" cy="6165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ctr">
              <a:lnSpc>
                <a:spcPts val="1150"/>
              </a:lnSpc>
              <a:spcBef>
                <a:spcPts val="175"/>
              </a:spcBef>
            </a:pPr>
            <a:r>
              <a:rPr sz="1000" dirty="0">
                <a:latin typeface="Arial MT"/>
                <a:cs typeface="Arial MT"/>
              </a:rPr>
              <a:t>The keras </a:t>
            </a:r>
            <a:r>
              <a:rPr sz="1000" spc="-5" dirty="0">
                <a:latin typeface="Arial MT"/>
                <a:cs typeface="Arial MT"/>
              </a:rPr>
              <a:t>deep learning neural network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library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capability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fit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models using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image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augmentation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via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ImageDataGenerator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</a:t>
            </a:r>
            <a:r>
              <a:rPr sz="4400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Configure</a:t>
            </a:r>
            <a:r>
              <a:rPr sz="4400" spc="4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 </a:t>
            </a:r>
            <a:r>
              <a:rPr sz="4400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image</a:t>
            </a:r>
            <a:r>
              <a:rPr sz="4400" spc="2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 </a:t>
            </a:r>
            <a:r>
              <a:rPr sz="4400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data</a:t>
            </a:r>
            <a:r>
              <a:rPr sz="4400" spc="2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 </a:t>
            </a:r>
            <a:r>
              <a:rPr sz="4400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generator</a:t>
            </a:r>
            <a:r>
              <a:rPr sz="4400" spc="6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 </a:t>
            </a:r>
            <a:r>
              <a:rPr sz="4400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  <a:t>class</a:t>
            </a:r>
            <a:br>
              <a:rPr sz="4400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  <a:sym typeface="+mn-ea"/>
              </a:rPr>
            </a:br>
            <a:endParaRPr lang="en-US"/>
          </a:p>
        </p:txBody>
      </p:sp>
      <p:pic>
        <p:nvPicPr>
          <p:cNvPr id="9" name="object 9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914400" y="4572000"/>
            <a:ext cx="5594985" cy="8616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086600" y="1330960"/>
            <a:ext cx="4876800" cy="5527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99085" marR="45720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000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ImageDataGenerator</a:t>
            </a:r>
            <a:r>
              <a:rPr sz="1800" spc="6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class</a:t>
            </a:r>
            <a:r>
              <a:rPr sz="1800" spc="-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is</a:t>
            </a:r>
            <a:r>
              <a:rPr sz="1800" spc="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instantiated</a:t>
            </a:r>
            <a:r>
              <a:rPr sz="1800" spc="-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and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the </a:t>
            </a:r>
            <a:r>
              <a:rPr sz="1800" spc="-43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configuration for</a:t>
            </a:r>
            <a:r>
              <a:rPr sz="1800" spc="2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the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types</a:t>
            </a:r>
            <a:r>
              <a:rPr sz="1800" spc="3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of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data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augmentation</a:t>
            </a:r>
            <a:endParaRPr sz="1800">
              <a:solidFill>
                <a:schemeClr val="tx1"/>
              </a:solidFill>
              <a:latin typeface="Arial MT"/>
              <a:cs typeface="Arial MT"/>
            </a:endParaRPr>
          </a:p>
          <a:p>
            <a:pPr marL="299085" marR="247650" indent="-287020">
              <a:lnSpc>
                <a:spcPct val="100000"/>
              </a:lnSpc>
              <a:spcBef>
                <a:spcPts val="985"/>
              </a:spcBef>
              <a:buClr>
                <a:srgbClr val="83992A"/>
              </a:buClr>
              <a:buSzPct val="113000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There</a:t>
            </a:r>
            <a:r>
              <a:rPr sz="1800" spc="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are</a:t>
            </a:r>
            <a:r>
              <a:rPr sz="1800" spc="2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five</a:t>
            </a:r>
            <a:r>
              <a:rPr sz="1800" spc="-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main </a:t>
            </a:r>
            <a:r>
              <a:rPr sz="1800" spc="-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types</a:t>
            </a:r>
            <a:r>
              <a:rPr sz="1800" spc="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of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data</a:t>
            </a:r>
            <a:r>
              <a:rPr sz="1800" spc="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augmentation </a:t>
            </a:r>
            <a:r>
              <a:rPr sz="1800" spc="-43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techniques</a:t>
            </a:r>
            <a:endParaRPr sz="180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 lvl="1" indent="-457200">
              <a:lnSpc>
                <a:spcPts val="2140"/>
              </a:lnSpc>
              <a:spcBef>
                <a:spcPts val="785"/>
              </a:spcBef>
              <a:buClr>
                <a:srgbClr val="83992A"/>
              </a:buClr>
              <a:buSzPct val="113000"/>
              <a:buAutoNum type="arabicParenR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Image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shifts</a:t>
            </a:r>
            <a:r>
              <a:rPr sz="18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via the</a:t>
            </a:r>
            <a:r>
              <a:rPr sz="1800" spc="2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width_shift_range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and</a:t>
            </a:r>
            <a:endParaRPr sz="180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>
              <a:lnSpc>
                <a:spcPts val="1900"/>
              </a:lnSpc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height_shift_range arguments</a:t>
            </a:r>
            <a:endParaRPr sz="180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 marR="536575" lvl="1" indent="-457200">
              <a:lnSpc>
                <a:spcPts val="1920"/>
              </a:lnSpc>
              <a:spcBef>
                <a:spcPts val="1050"/>
              </a:spcBef>
              <a:buClr>
                <a:srgbClr val="83992A"/>
              </a:buClr>
              <a:buSzPct val="113000"/>
              <a:buAutoNum type="arabicParenR" startAt="2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Image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flips via the</a:t>
            </a:r>
            <a:r>
              <a:rPr sz="1800" spc="2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horizontal_flip</a:t>
            </a:r>
            <a:r>
              <a:rPr sz="1800" spc="-2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and </a:t>
            </a:r>
            <a:r>
              <a:rPr sz="1800" spc="-42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vertical_flip</a:t>
            </a:r>
            <a:r>
              <a:rPr sz="1800" spc="-2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arguments</a:t>
            </a:r>
            <a:endParaRPr sz="180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 marR="455930" lvl="1" indent="-457200">
              <a:lnSpc>
                <a:spcPts val="1920"/>
              </a:lnSpc>
              <a:spcBef>
                <a:spcPts val="980"/>
              </a:spcBef>
              <a:buClr>
                <a:srgbClr val="83992A"/>
              </a:buClr>
              <a:buSzPct val="113000"/>
              <a:buAutoNum type="arabicParenR" startAt="2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Image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rotations</a:t>
            </a:r>
            <a:r>
              <a:rPr sz="1800" spc="1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via the</a:t>
            </a:r>
            <a:r>
              <a:rPr sz="1800" spc="2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rotation_range </a:t>
            </a:r>
            <a:r>
              <a:rPr sz="1800" spc="-43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arguments</a:t>
            </a:r>
            <a:endParaRPr sz="180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 lvl="1" indent="-457200">
              <a:lnSpc>
                <a:spcPts val="2140"/>
              </a:lnSpc>
              <a:spcBef>
                <a:spcPts val="720"/>
              </a:spcBef>
              <a:buClr>
                <a:srgbClr val="83992A"/>
              </a:buClr>
              <a:buSzPct val="113000"/>
              <a:buAutoNum type="arabicParenR" startAt="2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Image</a:t>
            </a:r>
            <a:r>
              <a:rPr sz="1800" spc="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brightness</a:t>
            </a:r>
            <a:r>
              <a:rPr sz="1800" spc="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via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the</a:t>
            </a:r>
            <a:r>
              <a:rPr sz="1800" spc="2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brightness_range</a:t>
            </a:r>
            <a:endParaRPr sz="180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>
              <a:lnSpc>
                <a:spcPts val="1900"/>
              </a:lnSpc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arguments</a:t>
            </a:r>
            <a:endParaRPr sz="180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785"/>
              </a:spcBef>
              <a:buClr>
                <a:srgbClr val="83992A"/>
              </a:buClr>
              <a:buSzPct val="113000"/>
              <a:buAutoNum type="arabicParenR" startAt="5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Image</a:t>
            </a:r>
            <a:r>
              <a:rPr sz="1800" spc="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zoom</a:t>
            </a:r>
            <a:r>
              <a:rPr sz="1800" spc="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via</a:t>
            </a:r>
            <a:r>
              <a:rPr sz="1800" spc="-2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the</a:t>
            </a:r>
            <a:r>
              <a:rPr sz="1800" spc="2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zoom_range</a:t>
            </a:r>
            <a:r>
              <a:rPr sz="1800" spc="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argument</a:t>
            </a:r>
            <a:endParaRPr lang="en-US" sz="1800" spc="-5" dirty="0">
              <a:solidFill>
                <a:schemeClr val="tx1"/>
              </a:solidFill>
              <a:latin typeface="Arial MT"/>
              <a:cs typeface="Arial MT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720" y="998347"/>
            <a:ext cx="8275320" cy="12230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665480">
              <a:lnSpc>
                <a:spcPts val="4630"/>
              </a:lnSpc>
              <a:spcBef>
                <a:spcPts val="365"/>
              </a:spcBef>
            </a:pPr>
            <a:r>
              <a:rPr sz="40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Applying</a:t>
            </a:r>
            <a:r>
              <a:rPr sz="4000" u="none" spc="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0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image</a:t>
            </a:r>
            <a:r>
              <a:rPr sz="4000" u="none" spc="1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0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data</a:t>
            </a:r>
            <a:r>
              <a:rPr sz="4000" u="none" spc="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0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generator </a:t>
            </a:r>
            <a:r>
              <a:rPr sz="40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0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functionality</a:t>
            </a:r>
            <a:r>
              <a:rPr sz="4000" u="none" spc="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0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to</a:t>
            </a:r>
            <a:r>
              <a:rPr sz="4000" u="none" spc="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0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trainset</a:t>
            </a:r>
            <a:r>
              <a:rPr sz="4000" u="none" spc="1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0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and</a:t>
            </a:r>
            <a:r>
              <a:rPr sz="4000" u="none" spc="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000" u="none" spc="-5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to</a:t>
            </a:r>
            <a:r>
              <a:rPr sz="4000" u="none" spc="30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 </a:t>
            </a:r>
            <a:r>
              <a:rPr sz="4000" u="none" dirty="0">
                <a:pattFill prst="dkUpDiag">
                  <a:fgClr>
                    <a:schemeClr val="bg1">
                      <a:lumMod val="50000"/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  <a:alpha val="40000"/>
                      <a:lumMod val="50000"/>
                    </a:schemeClr>
                  </a:outerShdw>
                </a:effectLst>
              </a:rPr>
              <a:t>testset</a:t>
            </a:r>
            <a:endParaRPr sz="4000" u="none" dirty="0">
              <a:pattFill prst="dkUpDiag">
                <a:fgClr>
                  <a:schemeClr val="bg1">
                    <a:lumMod val="50000"/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4139" y="3008376"/>
            <a:ext cx="6903719" cy="1036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52014" y="4599813"/>
            <a:ext cx="780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228975" algn="l"/>
              </a:tabLst>
            </a:pPr>
            <a:r>
              <a:rPr sz="1800" spc="-5" dirty="0">
                <a:latin typeface="Arial MT"/>
                <a:cs typeface="Arial MT"/>
              </a:rPr>
              <a:t>This function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return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batches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subdirectories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0,1,2,3,4,5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labels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 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 </a:t>
            </a:r>
            <a:r>
              <a:rPr sz="1800" spc="-5" dirty="0">
                <a:latin typeface="Arial MT"/>
                <a:cs typeface="Arial MT"/>
              </a:rPr>
              <a:t>{‘0’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	</a:t>
            </a:r>
            <a:r>
              <a:rPr sz="1800" spc="-5" dirty="0">
                <a:latin typeface="Arial MT"/>
                <a:cs typeface="Arial MT"/>
              </a:rPr>
              <a:t>0,  ‘1’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5" dirty="0">
                <a:latin typeface="Arial MT"/>
                <a:cs typeface="Arial MT"/>
              </a:rPr>
              <a:t>1,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‘2’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5" dirty="0">
                <a:latin typeface="Arial MT"/>
                <a:cs typeface="Arial MT"/>
              </a:rPr>
              <a:t>2,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‘3’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" dirty="0">
                <a:latin typeface="Arial MT"/>
                <a:cs typeface="Arial MT"/>
              </a:rPr>
              <a:t> 3,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‘4’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" dirty="0">
                <a:latin typeface="Arial MT"/>
                <a:cs typeface="Arial MT"/>
              </a:rPr>
              <a:t> 4,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‘5’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5802</Words>
  <Application>WPS Writer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SimSun</vt:lpstr>
      <vt:lpstr>Wingdings</vt:lpstr>
      <vt:lpstr>宋体-简</vt:lpstr>
      <vt:lpstr>Courier New</vt:lpstr>
      <vt:lpstr>Arial Bold</vt:lpstr>
      <vt:lpstr>Arial MT</vt:lpstr>
      <vt:lpstr>Helvetica Neue</vt:lpstr>
      <vt:lpstr>Times New Roman</vt:lpstr>
      <vt:lpstr>Microsoft YaHei</vt:lpstr>
      <vt:lpstr>汉仪旗黑</vt:lpstr>
      <vt:lpstr>Arial Unicode MS</vt:lpstr>
      <vt:lpstr>Calibri</vt:lpstr>
      <vt:lpstr>1_Art_mountaineering</vt:lpstr>
      <vt:lpstr> TITLE:    A gesture based tool for sterile        browsing of radiology images.       		(Gesture based Automation Tool) </vt:lpstr>
      <vt:lpstr>IBM ID : PNT2022TMID25802 GROUP-NO :</vt:lpstr>
      <vt:lpstr>  INTRODUCTION</vt:lpstr>
      <vt:lpstr>PowerPoint 演示文稿</vt:lpstr>
      <vt:lpstr>PROJECT  OBJECTIVES</vt:lpstr>
      <vt:lpstr>    IMAGE  PRE-PROCESSING</vt:lpstr>
      <vt:lpstr>Import the image data generator library</vt:lpstr>
      <vt:lpstr>    Configure image data generator class </vt:lpstr>
      <vt:lpstr>Applying image data generator  functionality to trainset and to testset</vt:lpstr>
      <vt:lpstr>PowerPoint 演示文稿</vt:lpstr>
      <vt:lpstr>Importing the model building libraries</vt:lpstr>
      <vt:lpstr>Initializing the model</vt:lpstr>
      <vt:lpstr>Adding CNN Layers</vt:lpstr>
      <vt:lpstr>Adding Dense Layers</vt:lpstr>
      <vt:lpstr>Configure the learning process</vt:lpstr>
      <vt:lpstr>Train the model</vt:lpstr>
      <vt:lpstr>Save the model</vt:lpstr>
      <vt:lpstr>Test the model</vt:lpstr>
      <vt:lpstr>PowerPoint 演示文稿</vt:lpstr>
      <vt:lpstr>Create HTML pages</vt:lpstr>
      <vt:lpstr>Build Python code</vt:lpstr>
      <vt:lpstr>Code</vt:lpstr>
      <vt:lpstr>Code</vt:lpstr>
      <vt:lpstr>           RUNNING      THE APPLICATION </vt:lpstr>
      <vt:lpstr>  Home Page</vt:lpstr>
      <vt:lpstr> Introduction Page</vt:lpstr>
      <vt:lpstr> Prediction Page</vt:lpstr>
      <vt:lpstr>             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_x000B_TITLE:    A gesture based tool for sterile        browsing of radiology images.       		(Gesture based Automation Tool) </dc:title>
  <dc:creator>NIKHIL RAM</dc:creator>
  <cp:lastModifiedBy>suryasuresh</cp:lastModifiedBy>
  <cp:revision>2</cp:revision>
  <dcterms:created xsi:type="dcterms:W3CDTF">2022-11-05T10:50:53Z</dcterms:created>
  <dcterms:modified xsi:type="dcterms:W3CDTF">2022-11-05T10:50:53Z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2021-08-15T11:00:00Z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2022-11-01T11:00:00Z</vt:filetime>
  </property>
  <property fmtid="{D5CDD505-2E9C-101B-9397-08002B2CF9AE}" pid="5" name="KSOProductBuildVer">
    <vt:lpwstr>1033-4.6.0.7725</vt:lpwstr>
  </property>
</Properties>
</file>