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76"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FA2CC46-01C0-4BCD-844F-0AAC795B9D96}" type="datetimeFigureOut">
              <a:rPr lang="en-IN" smtClean="0"/>
              <a:t>02-11-2022</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33DF582-BCF4-40A8-AB5D-B7F6F99E02B8}"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2CC46-01C0-4BCD-844F-0AAC795B9D96}"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2CC46-01C0-4BCD-844F-0AAC795B9D96}"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A2CC46-01C0-4BCD-844F-0AAC795B9D96}"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2CC46-01C0-4BCD-844F-0AAC795B9D96}"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FA2CC46-01C0-4BCD-844F-0AAC795B9D96}"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DF582-BCF4-40A8-AB5D-B7F6F99E02B8}"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A2CC46-01C0-4BCD-844F-0AAC795B9D96}" type="datetimeFigureOut">
              <a:rPr lang="en-IN" smtClean="0"/>
              <a:t>02-11-2022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A2CC46-01C0-4BCD-844F-0AAC795B9D96}" type="datetimeFigureOut">
              <a:rPr lang="en-IN" smtClean="0"/>
              <a:t>02-11-2022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2CC46-01C0-4BCD-844F-0AAC795B9D96}" type="datetimeFigureOut">
              <a:rPr lang="en-IN" smtClean="0"/>
              <a:t>02-11-2022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FA2CC46-01C0-4BCD-844F-0AAC795B9D96}" type="datetimeFigureOut">
              <a:rPr lang="en-IN" smtClean="0"/>
              <a:t>02-11-2022</a:t>
            </a:fld>
            <a:endParaRPr lang="en-IN"/>
          </a:p>
        </p:txBody>
      </p:sp>
      <p:sp>
        <p:nvSpPr>
          <p:cNvPr id="7" name="Slide Number Placeholder 6"/>
          <p:cNvSpPr>
            <a:spLocks noGrp="1"/>
          </p:cNvSpPr>
          <p:nvPr>
            <p:ph type="sldNum" sz="quarter" idx="12"/>
          </p:nvPr>
        </p:nvSpPr>
        <p:spPr/>
        <p:txBody>
          <a:bodyPr/>
          <a:lstStyle/>
          <a:p>
            <a:fld id="{633DF582-BCF4-40A8-AB5D-B7F6F99E02B8}"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2CC46-01C0-4BCD-844F-0AAC795B9D96}" type="datetimeFigureOut">
              <a:rPr lang="en-IN" smtClean="0"/>
              <a:t>02-11-2022</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FA2CC46-01C0-4BCD-844F-0AAC795B9D96}" type="datetimeFigureOut">
              <a:rPr lang="en-IN" smtClean="0"/>
              <a:t>02-11-2022</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33DF582-BCF4-40A8-AB5D-B7F6F99E02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3"/>
            <a:ext cx="7772400" cy="1008111"/>
          </a:xfrm>
        </p:spPr>
        <p:txBody>
          <a:bodyPr>
            <a:noAutofit/>
          </a:bodyPr>
          <a:lstStyle/>
          <a:p>
            <a:r>
              <a:rPr lang="en-IN" sz="4000" b="1" dirty="0" smtClean="0">
                <a:solidFill>
                  <a:schemeClr val="accent2">
                    <a:lumMod val="75000"/>
                  </a:schemeClr>
                </a:solidFill>
                <a:latin typeface="Times New Roman" pitchFamily="18" charset="0"/>
                <a:cs typeface="Times New Roman" pitchFamily="18" charset="0"/>
              </a:rPr>
              <a:t>A Novel Method for Handwritten Digit  Recognition   System</a:t>
            </a:r>
            <a:endParaRPr lang="en-IN" sz="40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Autofit/>
          </a:bodyPr>
          <a:lstStyle/>
          <a:p>
            <a:r>
              <a:rPr lang="en-US" sz="1200" b="1" dirty="0" smtClean="0">
                <a:latin typeface="Times New Roman" pitchFamily="18" charset="0"/>
                <a:cs typeface="Times New Roman" pitchFamily="18" charset="0"/>
              </a:rPr>
              <a:t>TEAM </a:t>
            </a:r>
            <a:r>
              <a:rPr lang="en-US" sz="1200" b="1" dirty="0" smtClean="0">
                <a:latin typeface="Times New Roman" pitchFamily="18" charset="0"/>
                <a:cs typeface="Times New Roman" pitchFamily="18" charset="0"/>
              </a:rPr>
              <a:t>ID:PNT2022TMID49379</a:t>
            </a:r>
            <a:endParaRPr lang="en-US" sz="1200" b="1" dirty="0" smtClean="0">
              <a:latin typeface="Times New Roman" pitchFamily="18" charset="0"/>
              <a:cs typeface="Times New Roman" pitchFamily="18" charset="0"/>
            </a:endParaRPr>
          </a:p>
          <a:p>
            <a:r>
              <a:rPr lang="en-US" sz="1200" b="1" dirty="0" smtClean="0">
                <a:latin typeface="Times New Roman" pitchFamily="18" charset="0"/>
                <a:cs typeface="Times New Roman" pitchFamily="18" charset="0"/>
              </a:rPr>
              <a:t>TEAM MEMBER:</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PANDISELVI M </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DELXSANA R</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PREETHIKA R</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SNEGA PRIYANKA J S</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ABINA E</a:t>
            </a:r>
            <a:endParaRPr lang="en-IN" sz="1200" b="1" dirty="0">
              <a:latin typeface="Times New Roman" pitchFamily="18" charset="0"/>
              <a:cs typeface="Times New Roman" pitchFamily="18" charset="0"/>
            </a:endParaRPr>
          </a:p>
        </p:txBody>
      </p:sp>
    </p:spTree>
    <p:extLst>
      <p:ext uri="{BB962C8B-B14F-4D97-AF65-F5344CB8AC3E}">
        <p14:creationId xmlns:p14="http://schemas.microsoft.com/office/powerpoint/2010/main" val="431241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SOFTWARE REQUIREMENTS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OS </a:t>
            </a:r>
            <a:r>
              <a:rPr lang="en-IN" sz="1800" dirty="0">
                <a:solidFill>
                  <a:schemeClr val="accent2">
                    <a:lumMod val="50000"/>
                  </a:schemeClr>
                </a:solidFill>
                <a:latin typeface="Times New Roman" panose="02020603050405020304" pitchFamily="18" charset="0"/>
                <a:cs typeface="Times New Roman" panose="02020603050405020304" pitchFamily="18" charset="0"/>
              </a:rPr>
              <a:t>: Windows 10</a:t>
            </a:r>
          </a:p>
          <a:p>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IN" sz="1800" dirty="0">
                <a:solidFill>
                  <a:schemeClr val="accent2">
                    <a:lumMod val="50000"/>
                  </a:schemeClr>
                </a:solidFill>
                <a:latin typeface="Times New Roman" panose="02020603050405020304" pitchFamily="18" charset="0"/>
                <a:cs typeface="Times New Roman" panose="02020603050405020304" pitchFamily="18" charset="0"/>
              </a:rPr>
              <a:t>Dataset: IAM Dataset(Words, Lines)</a:t>
            </a:r>
          </a:p>
          <a:p>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IN" sz="1800" dirty="0">
                <a:solidFill>
                  <a:schemeClr val="accent2">
                    <a:lumMod val="50000"/>
                  </a:schemeClr>
                </a:solidFill>
                <a:latin typeface="Times New Roman" panose="02020603050405020304" pitchFamily="18" charset="0"/>
                <a:cs typeface="Times New Roman" panose="02020603050405020304" pitchFamily="18" charset="0"/>
              </a:rPr>
              <a:t>Programming Language: Python</a:t>
            </a:r>
          </a:p>
          <a:p>
            <a:pPr marL="68580" indent="0">
              <a:buNone/>
            </a:pPr>
            <a:endParaRPr lang="en-IN" sz="1800" dirty="0"/>
          </a:p>
        </p:txBody>
      </p:sp>
    </p:spTree>
    <p:extLst>
      <p:ext uri="{BB962C8B-B14F-4D97-AF65-F5344CB8AC3E}">
        <p14:creationId xmlns:p14="http://schemas.microsoft.com/office/powerpoint/2010/main" val="563225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endParaRPr lang="en-IN" dirty="0"/>
          </a:p>
        </p:txBody>
      </p:sp>
    </p:spTree>
    <p:extLst>
      <p:ext uri="{BB962C8B-B14F-4D97-AF65-F5344CB8AC3E}">
        <p14:creationId xmlns:p14="http://schemas.microsoft.com/office/powerpoint/2010/main" val="4156039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68580" indent="0">
              <a:buNone/>
            </a:pP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THANK YOU</a:t>
            </a:r>
            <a:endParaRPr lang="en-US" sz="3200" b="1" dirty="0">
              <a:latin typeface="Times New Roman" pitchFamily="18" charset="0"/>
              <a:cs typeface="Times New Roman" pitchFamily="18" charset="0"/>
            </a:endParaRPr>
          </a:p>
          <a:p>
            <a:pPr marL="68580" indent="0">
              <a:buNone/>
            </a:pPr>
            <a:r>
              <a:rPr lang="en-US" dirty="0"/>
              <a:t> </a:t>
            </a:r>
            <a:r>
              <a:rPr lang="en-US" dirty="0" smtClean="0"/>
              <a:t>             </a:t>
            </a:r>
          </a:p>
        </p:txBody>
      </p:sp>
    </p:spTree>
    <p:extLst>
      <p:ext uri="{BB962C8B-B14F-4D97-AF65-F5344CB8AC3E}">
        <p14:creationId xmlns:p14="http://schemas.microsoft.com/office/powerpoint/2010/main" val="841707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CONTENTS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Definition</a:t>
            </a:r>
          </a:p>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Architecture of the Application</a:t>
            </a:r>
          </a:p>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Survey Papers</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Existing </a:t>
            </a: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Demerits</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buFont typeface="Wingdings" panose="05000000000000000000" pitchFamily="2" charset="2"/>
              <a:buChar char="Ø"/>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331869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DEFINITION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71600" y="2276872"/>
            <a:ext cx="6777317" cy="3508977"/>
          </a:xfrm>
        </p:spPr>
        <p:txBody>
          <a:bodyPr>
            <a:normAutofit/>
          </a:bodyPr>
          <a:lstStyle/>
          <a:p>
            <a:r>
              <a:rPr lang="en-US" altLang="en-US" sz="1900" dirty="0" smtClean="0">
                <a:solidFill>
                  <a:schemeClr val="accent2">
                    <a:lumMod val="75000"/>
                  </a:schemeClr>
                </a:solidFill>
                <a:latin typeface="Times New Roman" panose="02020603050405020304" pitchFamily="18" charset="0"/>
                <a:cs typeface="Times New Roman" panose="02020603050405020304" pitchFamily="18" charset="0"/>
              </a:rPr>
              <a:t>HCR will </a:t>
            </a:r>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allow successful extraction of characters from handwritten </a:t>
            </a:r>
            <a:r>
              <a:rPr lang="en-US" altLang="en-US" sz="1900" dirty="0" smtClean="0">
                <a:solidFill>
                  <a:schemeClr val="accent2">
                    <a:lumMod val="75000"/>
                  </a:schemeClr>
                </a:solidFill>
                <a:latin typeface="Times New Roman" panose="02020603050405020304" pitchFamily="18" charset="0"/>
                <a:cs typeface="Times New Roman" panose="02020603050405020304" pitchFamily="18" charset="0"/>
              </a:rPr>
              <a:t>documents </a:t>
            </a: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and to digitalize and translate </a:t>
            </a:r>
            <a:r>
              <a:rPr lang="en-US" altLang="en-US" sz="1800" dirty="0" smtClean="0">
                <a:solidFill>
                  <a:schemeClr val="accent2">
                    <a:lumMod val="75000"/>
                  </a:schemeClr>
                </a:solidFill>
                <a:latin typeface="Times New Roman" panose="02020603050405020304" pitchFamily="18" charset="0"/>
                <a:cs typeface="Times New Roman" panose="02020603050405020304" pitchFamily="18" charset="0"/>
              </a:rPr>
              <a:t>the </a:t>
            </a: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is the process of conversion of handwritten text into machine readable form. </a:t>
            </a:r>
          </a:p>
          <a:p>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The major problem in HCR system is the variation of the handwriting styles, which can be completely different </a:t>
            </a:r>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for different writers. </a:t>
            </a:r>
          </a:p>
          <a:p>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Objective of handwritten character recognition system is to implement user friendly computer assisted character representation that </a:t>
            </a:r>
            <a:r>
              <a:rPr lang="en-US" altLang="en-US" sz="19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handwritten text into machine readable text.</a:t>
            </a:r>
          </a:p>
          <a:p>
            <a:endParaRPr lang="en-US" altLang="en-US" dirty="0">
              <a:solidFill>
                <a:schemeClr val="accent2">
                  <a:lumMod val="75000"/>
                </a:schemeClr>
              </a:solidFill>
              <a:latin typeface="Times New Roman" panose="02020603050405020304" pitchFamily="18" charset="0"/>
              <a:cs typeface="Times New Roman" panose="02020603050405020304" pitchFamily="18" charset="0"/>
            </a:endParaRPr>
          </a:p>
          <a:p>
            <a:pPr marL="68580" indent="0">
              <a:buNone/>
            </a:pPr>
            <a:endParaRPr lang="en-IN" dirty="0"/>
          </a:p>
        </p:txBody>
      </p:sp>
    </p:spTree>
    <p:extLst>
      <p:ext uri="{BB962C8B-B14F-4D97-AF65-F5344CB8AC3E}">
        <p14:creationId xmlns:p14="http://schemas.microsoft.com/office/powerpoint/2010/main" val="162913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
            </a:r>
            <a:br>
              <a:rPr lang="en-US" b="1" dirty="0">
                <a:solidFill>
                  <a:schemeClr val="accent2">
                    <a:lumMod val="50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ln>
            <a:solidFill>
              <a:schemeClr val="accent1"/>
            </a:solidFill>
          </a:ln>
        </p:spPr>
        <p:txBody>
          <a:bodyPr>
            <a:normAutofit/>
          </a:bodyPr>
          <a:lstStyle/>
          <a:p>
            <a:pPr marL="68580" indent="0">
              <a:buNone/>
            </a:pPr>
            <a:r>
              <a:rPr lang="en-US" sz="3800" b="1" dirty="0">
                <a:solidFill>
                  <a:schemeClr val="accent1"/>
                </a:solidFill>
                <a:latin typeface="Times New Roman" panose="02020603050405020304" pitchFamily="18" charset="0"/>
                <a:cs typeface="Times New Roman" panose="02020603050405020304" pitchFamily="18" charset="0"/>
              </a:rPr>
              <a:t>Architecture of the </a:t>
            </a:r>
            <a:r>
              <a:rPr lang="en-US" sz="3800" b="1" dirty="0" smtClean="0">
                <a:solidFill>
                  <a:schemeClr val="accent1"/>
                </a:solidFill>
                <a:latin typeface="Times New Roman" panose="02020603050405020304" pitchFamily="18" charset="0"/>
                <a:cs typeface="Times New Roman" panose="02020603050405020304" pitchFamily="18" charset="0"/>
              </a:rPr>
              <a:t>Application</a:t>
            </a:r>
            <a:endParaRPr lang="en-US" sz="38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is the first step in character recognition and is crucial in determining the recognition rate. Preprocessing helps to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normalize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strokes and remove any variations that could slow down the accuracy rate. The major focus of preprocessing is on numerous distortions such as irregular text size, points lost during pen movement, jitters, left-right bend, and uneven spacing. Noise reduction, </a:t>
            </a:r>
            <a:r>
              <a:rPr lang="en-US" sz="1800" dirty="0" err="1" smtClean="0">
                <a:solidFill>
                  <a:schemeClr val="accent2">
                    <a:lumMod val="75000"/>
                  </a:schemeClr>
                </a:solidFill>
                <a:latin typeface="Times New Roman" panose="02020603050405020304" pitchFamily="18" charset="0"/>
                <a:cs typeface="Times New Roman" panose="02020603050405020304" pitchFamily="18" charset="0"/>
              </a:rPr>
              <a:t>binarisation</a:t>
            </a:r>
            <a:r>
              <a:rPr lang="en-US" sz="1800" dirty="0">
                <a:solidFill>
                  <a:schemeClr val="accent2">
                    <a:lumMod val="75000"/>
                  </a:schemeClr>
                </a:solidFill>
                <a:latin typeface="Times New Roman" panose="02020603050405020304" pitchFamily="18" charset="0"/>
                <a:cs typeface="Times New Roman" panose="02020603050405020304" pitchFamily="18" charset="0"/>
              </a:rPr>
              <a:t>, and normalizing are all part of the process.</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29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employed.</a:t>
            </a:r>
          </a:p>
          <a:p>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CNN </a:t>
            </a:r>
            <a:r>
              <a:rPr lang="en-US" sz="1800" dirty="0">
                <a:solidFill>
                  <a:schemeClr val="accent2">
                    <a:lumMod val="75000"/>
                  </a:schemeClr>
                </a:solidFill>
                <a:latin typeface="Times New Roman" panose="02020603050405020304" pitchFamily="18" charset="0"/>
                <a:cs typeface="Times New Roman" panose="02020603050405020304" pitchFamily="18" charset="0"/>
              </a:rPr>
              <a:t>is used to classify the image based on its features and along with the trained dataset. The Handwritten Character Recognition recognizes an image when it is given as an input, its important features are extracted and is provided as an input to the CNN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classifier.</a:t>
            </a:r>
          </a:p>
          <a:p>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recognize </a:t>
            </a:r>
            <a:r>
              <a:rPr lang="en-US" sz="1800" dirty="0">
                <a:solidFill>
                  <a:schemeClr val="accent2">
                    <a:lumMod val="75000"/>
                  </a:schemeClr>
                </a:solidFill>
                <a:latin typeface="Times New Roman" panose="02020603050405020304" pitchFamily="18" charset="0"/>
                <a:cs typeface="Times New Roman" panose="02020603050405020304" pitchFamily="18" charset="0"/>
              </a:rPr>
              <a:t>real time characters written by the user. Users need to write on paper and upload the scanned copy of the same to predict the text written by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them.</a:t>
            </a:r>
          </a:p>
          <a:p>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r>
              <a:rPr lang="en-US" sz="1800" dirty="0"/>
              <a:t/>
            </a:r>
            <a:br>
              <a:rPr lang="en-US" sz="1800" dirty="0"/>
            </a:br>
            <a:endParaRPr lang="en-IN" sz="1800"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426781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accent1"/>
            </a:solidFill>
          </a:ln>
        </p:spPr>
        <p:txBody>
          <a:bodyPr>
            <a:normAutofit/>
          </a:bodyPr>
          <a:lstStyle/>
          <a:p>
            <a:r>
              <a:rPr lang="en-US" sz="3200" b="1" dirty="0" smtClean="0">
                <a:latin typeface="Times New Roman" panose="02020603050405020304" pitchFamily="18" charset="0"/>
                <a:cs typeface="Times New Roman" panose="02020603050405020304" pitchFamily="18" charset="0"/>
              </a:rPr>
              <a:t>SURVEY PAPERS</a:t>
            </a:r>
            <a:endParaRPr lang="en-IN" sz="3200" dirty="0"/>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1800" dirty="0" err="1">
                <a:solidFill>
                  <a:schemeClr val="accent2">
                    <a:lumMod val="75000"/>
                  </a:schemeClr>
                </a:solidFill>
                <a:latin typeface="Times New Roman" panose="02020603050405020304" pitchFamily="18" charset="0"/>
                <a:cs typeface="Times New Roman" panose="02020603050405020304" pitchFamily="18" charset="0"/>
              </a:rPr>
              <a:t>Gaurav</a:t>
            </a:r>
            <a:r>
              <a:rPr lang="en-IN" sz="1800" dirty="0">
                <a:solidFill>
                  <a:schemeClr val="accent2">
                    <a:lumMod val="75000"/>
                  </a:schemeClr>
                </a:solidFill>
                <a:latin typeface="Times New Roman" panose="02020603050405020304" pitchFamily="18" charset="0"/>
                <a:cs typeface="Times New Roman" panose="02020603050405020304" pitchFamily="18" charset="0"/>
              </a:rPr>
              <a:t> </a:t>
            </a:r>
            <a:r>
              <a:rPr lang="en-IN" sz="18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18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1800" b="1" dirty="0">
                <a:solidFill>
                  <a:schemeClr val="accent2">
                    <a:lumMod val="50000"/>
                  </a:schemeClr>
                </a:solidFill>
                <a:latin typeface="Times New Roman" panose="02020603050405020304" pitchFamily="18" charset="0"/>
                <a:cs typeface="Times New Roman" panose="02020603050405020304" pitchFamily="18" charset="0"/>
              </a:rPr>
              <a:t> </a:t>
            </a:r>
            <a:r>
              <a:rPr lang="en-IN" sz="18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18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large scale </a:t>
            </a:r>
            <a:r>
              <a:rPr lang="en-US" sz="1800" dirty="0">
                <a:solidFill>
                  <a:schemeClr val="accent2">
                    <a:lumMod val="75000"/>
                  </a:schemeClr>
                </a:solidFill>
                <a:latin typeface="Times New Roman" panose="02020603050405020304" pitchFamily="18" charset="0"/>
                <a:cs typeface="Times New Roman" panose="02020603050405020304" pitchFamily="18" charset="0"/>
              </a:rPr>
              <a:t>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18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1800" dirty="0">
                <a:solidFill>
                  <a:srgbClr val="00B0F0"/>
                </a:solidFill>
                <a:latin typeface="Times New Roman" panose="02020603050405020304" pitchFamily="18" charset="0"/>
                <a:cs typeface="Times New Roman" panose="02020603050405020304" pitchFamily="18" charset="0"/>
              </a:rPr>
              <a:t>.</a:t>
            </a:r>
          </a:p>
          <a:p>
            <a:pPr marL="68580" indent="0">
              <a:buNone/>
            </a:pPr>
            <a:endParaRPr lang="en-IN" sz="1800" dirty="0"/>
          </a:p>
        </p:txBody>
      </p:sp>
    </p:spTree>
    <p:extLst>
      <p:ext uri="{BB962C8B-B14F-4D97-AF65-F5344CB8AC3E}">
        <p14:creationId xmlns:p14="http://schemas.microsoft.com/office/powerpoint/2010/main" val="2313939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EXISTING APPLICATION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Globoid</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18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1800" dirty="0">
                <a:solidFill>
                  <a:schemeClr val="accent2">
                    <a:lumMod val="50000"/>
                  </a:schemeClr>
                </a:solidFill>
                <a:latin typeface="Times New Roman" panose="02020603050405020304" pitchFamily="18" charset="0"/>
                <a:cs typeface="Times New Roman" panose="02020603050405020304" pitchFamily="18" charset="0"/>
              </a:rPr>
              <a:t>https://</a:t>
            </a:r>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play.google.com/store/apps/details?id=handwriting.to.text.convert</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18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a:t>
            </a:r>
          </a:p>
          <a:p>
            <a:endParaRPr lang="en-IN" dirty="0"/>
          </a:p>
        </p:txBody>
      </p:sp>
    </p:spTree>
    <p:extLst>
      <p:ext uri="{BB962C8B-B14F-4D97-AF65-F5344CB8AC3E}">
        <p14:creationId xmlns:p14="http://schemas.microsoft.com/office/powerpoint/2010/main" val="1096174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DEMERITS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en-US" dirty="0">
                <a:solidFill>
                  <a:schemeClr val="accent2">
                    <a:lumMod val="50000"/>
                  </a:schemeClr>
                </a:solidFill>
                <a:latin typeface="Times New Roman" panose="02020603050405020304" pitchFamily="18" charset="0"/>
                <a:cs typeface="Times New Roman" panose="02020603050405020304" pitchFamily="18" charset="0"/>
              </a:rPr>
              <a:t> </a:t>
            </a: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With the advent of digital scanners and after the computer came into the scene, we have witnessed huge demand to convert books and text into digital media, viewable over the internet and on a computer . </a:t>
            </a:r>
          </a:p>
          <a:p>
            <a:pPr>
              <a:buFont typeface="Wingdings" panose="05000000000000000000" pitchFamily="2" charset="2"/>
              <a:buChar char="Ø"/>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a:t>
            </a:r>
            <a:r>
              <a:rPr lang="en-US" altLang="en-US" sz="1800" dirty="0" err="1">
                <a:solidFill>
                  <a:schemeClr val="accent2">
                    <a:lumMod val="50000"/>
                  </a:schemeClr>
                </a:solidFill>
                <a:latin typeface="Times New Roman" panose="02020603050405020304" pitchFamily="18" charset="0"/>
                <a:cs typeface="Times New Roman" panose="02020603050405020304" pitchFamily="18" charset="0"/>
              </a:rPr>
              <a:t>Devanagari</a:t>
            </a: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 and </a:t>
            </a:r>
            <a:r>
              <a:rPr lang="en-US" altLang="en-US" sz="1800" dirty="0" err="1">
                <a:solidFill>
                  <a:schemeClr val="accent2">
                    <a:lumMod val="50000"/>
                  </a:schemeClr>
                </a:solidFill>
                <a:latin typeface="Times New Roman" panose="02020603050405020304" pitchFamily="18" charset="0"/>
                <a:cs typeface="Times New Roman" panose="02020603050405020304" pitchFamily="18" charset="0"/>
              </a:rPr>
              <a:t>Gurmukhi</a:t>
            </a: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 because they have a complex writing style. So the best possible methods to input such characters are via Hand-written documents and </a:t>
            </a:r>
            <a:r>
              <a:rPr lang="en-US" altLang="en-US" sz="1800" dirty="0" smtClean="0">
                <a:solidFill>
                  <a:schemeClr val="accent2">
                    <a:lumMod val="50000"/>
                  </a:schemeClr>
                </a:solidFill>
                <a:latin typeface="Times New Roman" panose="02020603050405020304" pitchFamily="18" charset="0"/>
                <a:cs typeface="Times New Roman" panose="02020603050405020304" pitchFamily="18" charset="0"/>
              </a:rPr>
              <a:t>Speech.</a:t>
            </a:r>
            <a:endParaRPr lang="en-IN" sz="1800" dirty="0"/>
          </a:p>
        </p:txBody>
      </p:sp>
    </p:spTree>
    <p:extLst>
      <p:ext uri="{BB962C8B-B14F-4D97-AF65-F5344CB8AC3E}">
        <p14:creationId xmlns:p14="http://schemas.microsoft.com/office/powerpoint/2010/main" val="2327312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HARDWARE REQUIREMENTS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50000"/>
                  </a:schemeClr>
                </a:solidFill>
                <a:latin typeface="Times New Roman" panose="02020603050405020304" pitchFamily="18" charset="0"/>
                <a:cs typeface="Times New Roman" panose="02020603050405020304" pitchFamily="18" charset="0"/>
              </a:rPr>
              <a:t>Processor : Intel Core </a:t>
            </a:r>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i5</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50000"/>
                  </a:schemeClr>
                </a:solidFill>
                <a:latin typeface="Times New Roman" panose="02020603050405020304" pitchFamily="18" charset="0"/>
                <a:cs typeface="Times New Roman" panose="02020603050405020304" pitchFamily="18" charset="0"/>
              </a:rPr>
              <a:t>RAM: Minimum 2GB; Recommended 4GB</a:t>
            </a:r>
          </a:p>
          <a:p>
            <a:endParaRPr lang="en-IN" sz="1800" dirty="0"/>
          </a:p>
        </p:txBody>
      </p:sp>
    </p:spTree>
    <p:extLst>
      <p:ext uri="{BB962C8B-B14F-4D97-AF65-F5344CB8AC3E}">
        <p14:creationId xmlns:p14="http://schemas.microsoft.com/office/powerpoint/2010/main" val="3519177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156</TotalTime>
  <Words>691</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A Novel Method for Handwritten Digit  Recognition   System</vt:lpstr>
      <vt:lpstr>CONTENTS</vt:lpstr>
      <vt:lpstr>DEFINITION</vt:lpstr>
      <vt:lpstr> </vt:lpstr>
      <vt:lpstr>PowerPoint Presentation</vt:lpstr>
      <vt:lpstr>SURVEY PAPERS</vt:lpstr>
      <vt:lpstr>EXISTING APPLICATION</vt:lpstr>
      <vt:lpstr>DEMERITS</vt:lpstr>
      <vt:lpstr>HARDWARE REQUIREMENTS</vt:lpstr>
      <vt:lpstr>SOFTWARE REQUIREMENTS</vt:lpstr>
      <vt:lpstr>OBJECTIVE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dc:title>
  <dc:creator>HP</dc:creator>
  <cp:lastModifiedBy>HP</cp:lastModifiedBy>
  <cp:revision>14</cp:revision>
  <dcterms:created xsi:type="dcterms:W3CDTF">2022-10-09T13:46:03Z</dcterms:created>
  <dcterms:modified xsi:type="dcterms:W3CDTF">2022-11-02T08:07:18Z</dcterms:modified>
</cp:coreProperties>
</file>