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D5D0-E7A3-0489-63BD-A801D2870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A37422-1B78-9277-9B45-1C9594113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D5F775-C5DE-8701-0573-D36BD86AB8B8}"/>
              </a:ext>
            </a:extLst>
          </p:cNvPr>
          <p:cNvSpPr>
            <a:spLocks noGrp="1"/>
          </p:cNvSpPr>
          <p:nvPr>
            <p:ph type="dt" sz="half" idx="10"/>
          </p:nvPr>
        </p:nvSpPr>
        <p:spPr/>
        <p:txBody>
          <a:bodyPr/>
          <a:lstStyle/>
          <a:p>
            <a:fld id="{6715E222-4D99-4DA1-9091-DCACB1446EBE}" type="datetimeFigureOut">
              <a:rPr lang="en-IN" smtClean="0"/>
              <a:t>19-11-2022</a:t>
            </a:fld>
            <a:endParaRPr lang="en-IN"/>
          </a:p>
        </p:txBody>
      </p:sp>
      <p:sp>
        <p:nvSpPr>
          <p:cNvPr id="5" name="Footer Placeholder 4">
            <a:extLst>
              <a:ext uri="{FF2B5EF4-FFF2-40B4-BE49-F238E27FC236}">
                <a16:creationId xmlns:a16="http://schemas.microsoft.com/office/drawing/2014/main" id="{0830A71D-FFC5-FEE4-B7B8-156F72C9F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001139-FD8E-BDCB-0EDB-422BAF03BEAE}"/>
              </a:ext>
            </a:extLst>
          </p:cNvPr>
          <p:cNvSpPr>
            <a:spLocks noGrp="1"/>
          </p:cNvSpPr>
          <p:nvPr>
            <p:ph type="sldNum" sz="quarter" idx="12"/>
          </p:nvPr>
        </p:nvSpPr>
        <p:spPr/>
        <p:txBody>
          <a:bodyPr/>
          <a:lstStyle/>
          <a:p>
            <a:fld id="{9FF7C34A-350E-4746-B02E-0363804BF96D}" type="slidenum">
              <a:rPr lang="en-IN" smtClean="0"/>
              <a:t>‹#›</a:t>
            </a:fld>
            <a:endParaRPr lang="en-IN"/>
          </a:p>
        </p:txBody>
      </p:sp>
    </p:spTree>
    <p:extLst>
      <p:ext uri="{BB962C8B-B14F-4D97-AF65-F5344CB8AC3E}">
        <p14:creationId xmlns:p14="http://schemas.microsoft.com/office/powerpoint/2010/main" val="351522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0C8E-E0B8-A64C-DAA3-7EFDD66682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CA026-8D97-9F03-6FE6-430BEC6C9B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761C1-ED80-1950-18D2-21A21EBE5A7F}"/>
              </a:ext>
            </a:extLst>
          </p:cNvPr>
          <p:cNvSpPr>
            <a:spLocks noGrp="1"/>
          </p:cNvSpPr>
          <p:nvPr>
            <p:ph type="dt" sz="half" idx="10"/>
          </p:nvPr>
        </p:nvSpPr>
        <p:spPr/>
        <p:txBody>
          <a:bodyPr/>
          <a:lstStyle/>
          <a:p>
            <a:fld id="{6715E222-4D99-4DA1-9091-DCACB1446EBE}" type="datetimeFigureOut">
              <a:rPr lang="en-IN" smtClean="0"/>
              <a:t>19-11-2022</a:t>
            </a:fld>
            <a:endParaRPr lang="en-IN"/>
          </a:p>
        </p:txBody>
      </p:sp>
      <p:sp>
        <p:nvSpPr>
          <p:cNvPr id="5" name="Footer Placeholder 4">
            <a:extLst>
              <a:ext uri="{FF2B5EF4-FFF2-40B4-BE49-F238E27FC236}">
                <a16:creationId xmlns:a16="http://schemas.microsoft.com/office/drawing/2014/main" id="{BD933BA4-2BE6-C608-1628-2C6F1E0391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668C46-A0BB-F894-6149-A422DD837F5C}"/>
              </a:ext>
            </a:extLst>
          </p:cNvPr>
          <p:cNvSpPr>
            <a:spLocks noGrp="1"/>
          </p:cNvSpPr>
          <p:nvPr>
            <p:ph type="sldNum" sz="quarter" idx="12"/>
          </p:nvPr>
        </p:nvSpPr>
        <p:spPr/>
        <p:txBody>
          <a:bodyPr/>
          <a:lstStyle/>
          <a:p>
            <a:fld id="{9FF7C34A-350E-4746-B02E-0363804BF96D}" type="slidenum">
              <a:rPr lang="en-IN" smtClean="0"/>
              <a:t>‹#›</a:t>
            </a:fld>
            <a:endParaRPr lang="en-IN"/>
          </a:p>
        </p:txBody>
      </p:sp>
    </p:spTree>
    <p:extLst>
      <p:ext uri="{BB962C8B-B14F-4D97-AF65-F5344CB8AC3E}">
        <p14:creationId xmlns:p14="http://schemas.microsoft.com/office/powerpoint/2010/main" val="271052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45A17-5196-CA31-68B6-86213A47DE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E9001F-93B5-A86E-6188-23B58B359A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407E9E-BC65-BD92-2502-E777D18919AA}"/>
              </a:ext>
            </a:extLst>
          </p:cNvPr>
          <p:cNvSpPr>
            <a:spLocks noGrp="1"/>
          </p:cNvSpPr>
          <p:nvPr>
            <p:ph type="dt" sz="half" idx="10"/>
          </p:nvPr>
        </p:nvSpPr>
        <p:spPr/>
        <p:txBody>
          <a:bodyPr/>
          <a:lstStyle/>
          <a:p>
            <a:fld id="{6715E222-4D99-4DA1-9091-DCACB1446EBE}" type="datetimeFigureOut">
              <a:rPr lang="en-IN" smtClean="0"/>
              <a:t>19-11-2022</a:t>
            </a:fld>
            <a:endParaRPr lang="en-IN"/>
          </a:p>
        </p:txBody>
      </p:sp>
      <p:sp>
        <p:nvSpPr>
          <p:cNvPr id="5" name="Footer Placeholder 4">
            <a:extLst>
              <a:ext uri="{FF2B5EF4-FFF2-40B4-BE49-F238E27FC236}">
                <a16:creationId xmlns:a16="http://schemas.microsoft.com/office/drawing/2014/main" id="{1E08C1C3-9354-6639-FA4C-F19F32BD8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F6C92-6AA9-0F8D-5FD7-C34B5555A128}"/>
              </a:ext>
            </a:extLst>
          </p:cNvPr>
          <p:cNvSpPr>
            <a:spLocks noGrp="1"/>
          </p:cNvSpPr>
          <p:nvPr>
            <p:ph type="sldNum" sz="quarter" idx="12"/>
          </p:nvPr>
        </p:nvSpPr>
        <p:spPr/>
        <p:txBody>
          <a:bodyPr/>
          <a:lstStyle/>
          <a:p>
            <a:fld id="{9FF7C34A-350E-4746-B02E-0363804BF96D}" type="slidenum">
              <a:rPr lang="en-IN" smtClean="0"/>
              <a:t>‹#›</a:t>
            </a:fld>
            <a:endParaRPr lang="en-IN"/>
          </a:p>
        </p:txBody>
      </p:sp>
    </p:spTree>
    <p:extLst>
      <p:ext uri="{BB962C8B-B14F-4D97-AF65-F5344CB8AC3E}">
        <p14:creationId xmlns:p14="http://schemas.microsoft.com/office/powerpoint/2010/main" val="2269499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6AE6-D7C9-55E1-814D-B475179281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F6DCB3-8287-3298-875B-127B749CE8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3BF71-A9D8-7B8D-2383-742C58801447}"/>
              </a:ext>
            </a:extLst>
          </p:cNvPr>
          <p:cNvSpPr>
            <a:spLocks noGrp="1"/>
          </p:cNvSpPr>
          <p:nvPr>
            <p:ph type="dt" sz="half" idx="10"/>
          </p:nvPr>
        </p:nvSpPr>
        <p:spPr/>
        <p:txBody>
          <a:bodyPr/>
          <a:lstStyle/>
          <a:p>
            <a:fld id="{6715E222-4D99-4DA1-9091-DCACB1446EBE}" type="datetimeFigureOut">
              <a:rPr lang="en-IN" smtClean="0"/>
              <a:t>19-11-2022</a:t>
            </a:fld>
            <a:endParaRPr lang="en-IN"/>
          </a:p>
        </p:txBody>
      </p:sp>
      <p:sp>
        <p:nvSpPr>
          <p:cNvPr id="5" name="Footer Placeholder 4">
            <a:extLst>
              <a:ext uri="{FF2B5EF4-FFF2-40B4-BE49-F238E27FC236}">
                <a16:creationId xmlns:a16="http://schemas.microsoft.com/office/drawing/2014/main" id="{C969109C-24D4-9E53-A3E9-3B05276164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6BFD7-A1E8-AB75-03A8-18946E7060B2}"/>
              </a:ext>
            </a:extLst>
          </p:cNvPr>
          <p:cNvSpPr>
            <a:spLocks noGrp="1"/>
          </p:cNvSpPr>
          <p:nvPr>
            <p:ph type="sldNum" sz="quarter" idx="12"/>
          </p:nvPr>
        </p:nvSpPr>
        <p:spPr/>
        <p:txBody>
          <a:bodyPr/>
          <a:lstStyle/>
          <a:p>
            <a:fld id="{9FF7C34A-350E-4746-B02E-0363804BF96D}" type="slidenum">
              <a:rPr lang="en-IN" smtClean="0"/>
              <a:t>‹#›</a:t>
            </a:fld>
            <a:endParaRPr lang="en-IN"/>
          </a:p>
        </p:txBody>
      </p:sp>
    </p:spTree>
    <p:extLst>
      <p:ext uri="{BB962C8B-B14F-4D97-AF65-F5344CB8AC3E}">
        <p14:creationId xmlns:p14="http://schemas.microsoft.com/office/powerpoint/2010/main" val="3424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BA80-2825-5CA7-84AD-C67D281BCD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A9FAF4-D441-D503-8B33-0181F2EA8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A9F795-3B51-52B2-C696-0A3DD4D1AD3C}"/>
              </a:ext>
            </a:extLst>
          </p:cNvPr>
          <p:cNvSpPr>
            <a:spLocks noGrp="1"/>
          </p:cNvSpPr>
          <p:nvPr>
            <p:ph type="dt" sz="half" idx="10"/>
          </p:nvPr>
        </p:nvSpPr>
        <p:spPr/>
        <p:txBody>
          <a:bodyPr/>
          <a:lstStyle/>
          <a:p>
            <a:fld id="{6715E222-4D99-4DA1-9091-DCACB1446EBE}" type="datetimeFigureOut">
              <a:rPr lang="en-IN" smtClean="0"/>
              <a:t>19-11-2022</a:t>
            </a:fld>
            <a:endParaRPr lang="en-IN"/>
          </a:p>
        </p:txBody>
      </p:sp>
      <p:sp>
        <p:nvSpPr>
          <p:cNvPr id="5" name="Footer Placeholder 4">
            <a:extLst>
              <a:ext uri="{FF2B5EF4-FFF2-40B4-BE49-F238E27FC236}">
                <a16:creationId xmlns:a16="http://schemas.microsoft.com/office/drawing/2014/main" id="{FE00F10B-3108-5323-CC13-CDF399A57E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B0E628-3CDF-2578-FD0C-DB6A8AE43D20}"/>
              </a:ext>
            </a:extLst>
          </p:cNvPr>
          <p:cNvSpPr>
            <a:spLocks noGrp="1"/>
          </p:cNvSpPr>
          <p:nvPr>
            <p:ph type="sldNum" sz="quarter" idx="12"/>
          </p:nvPr>
        </p:nvSpPr>
        <p:spPr/>
        <p:txBody>
          <a:bodyPr/>
          <a:lstStyle/>
          <a:p>
            <a:fld id="{9FF7C34A-350E-4746-B02E-0363804BF96D}" type="slidenum">
              <a:rPr lang="en-IN" smtClean="0"/>
              <a:t>‹#›</a:t>
            </a:fld>
            <a:endParaRPr lang="en-IN"/>
          </a:p>
        </p:txBody>
      </p:sp>
    </p:spTree>
    <p:extLst>
      <p:ext uri="{BB962C8B-B14F-4D97-AF65-F5344CB8AC3E}">
        <p14:creationId xmlns:p14="http://schemas.microsoft.com/office/powerpoint/2010/main" val="386909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DDFF-C82F-0530-F826-FB13256BF7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63B272-7876-DE75-632A-9E8EC3FB48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C346EA-CE09-6D64-3665-149CAEEA2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0EAEE5-6F95-ECD6-1976-03D2F859D7BC}"/>
              </a:ext>
            </a:extLst>
          </p:cNvPr>
          <p:cNvSpPr>
            <a:spLocks noGrp="1"/>
          </p:cNvSpPr>
          <p:nvPr>
            <p:ph type="dt" sz="half" idx="10"/>
          </p:nvPr>
        </p:nvSpPr>
        <p:spPr/>
        <p:txBody>
          <a:bodyPr/>
          <a:lstStyle/>
          <a:p>
            <a:fld id="{6715E222-4D99-4DA1-9091-DCACB1446EBE}" type="datetimeFigureOut">
              <a:rPr lang="en-IN" smtClean="0"/>
              <a:t>19-11-2022</a:t>
            </a:fld>
            <a:endParaRPr lang="en-IN"/>
          </a:p>
        </p:txBody>
      </p:sp>
      <p:sp>
        <p:nvSpPr>
          <p:cNvPr id="6" name="Footer Placeholder 5">
            <a:extLst>
              <a:ext uri="{FF2B5EF4-FFF2-40B4-BE49-F238E27FC236}">
                <a16:creationId xmlns:a16="http://schemas.microsoft.com/office/drawing/2014/main" id="{604D3D80-0801-60DB-CA97-1493D88001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A9323E-20A0-390F-E7F1-CB5280349E94}"/>
              </a:ext>
            </a:extLst>
          </p:cNvPr>
          <p:cNvSpPr>
            <a:spLocks noGrp="1"/>
          </p:cNvSpPr>
          <p:nvPr>
            <p:ph type="sldNum" sz="quarter" idx="12"/>
          </p:nvPr>
        </p:nvSpPr>
        <p:spPr/>
        <p:txBody>
          <a:bodyPr/>
          <a:lstStyle/>
          <a:p>
            <a:fld id="{9FF7C34A-350E-4746-B02E-0363804BF96D}" type="slidenum">
              <a:rPr lang="en-IN" smtClean="0"/>
              <a:t>‹#›</a:t>
            </a:fld>
            <a:endParaRPr lang="en-IN"/>
          </a:p>
        </p:txBody>
      </p:sp>
    </p:spTree>
    <p:extLst>
      <p:ext uri="{BB962C8B-B14F-4D97-AF65-F5344CB8AC3E}">
        <p14:creationId xmlns:p14="http://schemas.microsoft.com/office/powerpoint/2010/main" val="91944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82C4-7C93-AADC-6DAB-51574D73D0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3DF85B-B7D4-7E90-0F75-587EA0D29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7FEC1F-9AD7-9FC2-30F7-C87B869DCC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A93E67-F802-1BBC-1CE0-ADA2E5662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06713-5AC6-21F9-C170-7BBB2CFBFC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250B2E-9558-592D-CB3C-C15E711783AF}"/>
              </a:ext>
            </a:extLst>
          </p:cNvPr>
          <p:cNvSpPr>
            <a:spLocks noGrp="1"/>
          </p:cNvSpPr>
          <p:nvPr>
            <p:ph type="dt" sz="half" idx="10"/>
          </p:nvPr>
        </p:nvSpPr>
        <p:spPr/>
        <p:txBody>
          <a:bodyPr/>
          <a:lstStyle/>
          <a:p>
            <a:fld id="{6715E222-4D99-4DA1-9091-DCACB1446EBE}" type="datetimeFigureOut">
              <a:rPr lang="en-IN" smtClean="0"/>
              <a:t>19-11-2022</a:t>
            </a:fld>
            <a:endParaRPr lang="en-IN"/>
          </a:p>
        </p:txBody>
      </p:sp>
      <p:sp>
        <p:nvSpPr>
          <p:cNvPr id="8" name="Footer Placeholder 7">
            <a:extLst>
              <a:ext uri="{FF2B5EF4-FFF2-40B4-BE49-F238E27FC236}">
                <a16:creationId xmlns:a16="http://schemas.microsoft.com/office/drawing/2014/main" id="{242EA114-85DA-964A-5A07-BCFD68B65B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B673CA-4BB6-C3C9-DF31-8B3840DBF95B}"/>
              </a:ext>
            </a:extLst>
          </p:cNvPr>
          <p:cNvSpPr>
            <a:spLocks noGrp="1"/>
          </p:cNvSpPr>
          <p:nvPr>
            <p:ph type="sldNum" sz="quarter" idx="12"/>
          </p:nvPr>
        </p:nvSpPr>
        <p:spPr/>
        <p:txBody>
          <a:bodyPr/>
          <a:lstStyle/>
          <a:p>
            <a:fld id="{9FF7C34A-350E-4746-B02E-0363804BF96D}" type="slidenum">
              <a:rPr lang="en-IN" smtClean="0"/>
              <a:t>‹#›</a:t>
            </a:fld>
            <a:endParaRPr lang="en-IN"/>
          </a:p>
        </p:txBody>
      </p:sp>
    </p:spTree>
    <p:extLst>
      <p:ext uri="{BB962C8B-B14F-4D97-AF65-F5344CB8AC3E}">
        <p14:creationId xmlns:p14="http://schemas.microsoft.com/office/powerpoint/2010/main" val="225912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8914-694A-C8E0-46C3-9A6F60748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EBFBEC-7B83-1556-4669-AC4C0266E2A9}"/>
              </a:ext>
            </a:extLst>
          </p:cNvPr>
          <p:cNvSpPr>
            <a:spLocks noGrp="1"/>
          </p:cNvSpPr>
          <p:nvPr>
            <p:ph type="dt" sz="half" idx="10"/>
          </p:nvPr>
        </p:nvSpPr>
        <p:spPr/>
        <p:txBody>
          <a:bodyPr/>
          <a:lstStyle/>
          <a:p>
            <a:fld id="{6715E222-4D99-4DA1-9091-DCACB1446EBE}" type="datetimeFigureOut">
              <a:rPr lang="en-IN" smtClean="0"/>
              <a:t>19-11-2022</a:t>
            </a:fld>
            <a:endParaRPr lang="en-IN"/>
          </a:p>
        </p:txBody>
      </p:sp>
      <p:sp>
        <p:nvSpPr>
          <p:cNvPr id="4" name="Footer Placeholder 3">
            <a:extLst>
              <a:ext uri="{FF2B5EF4-FFF2-40B4-BE49-F238E27FC236}">
                <a16:creationId xmlns:a16="http://schemas.microsoft.com/office/drawing/2014/main" id="{F806B271-747F-B574-30D3-688AF1303C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F6A2C9-5F7D-E8D3-4068-7F1B6C64B322}"/>
              </a:ext>
            </a:extLst>
          </p:cNvPr>
          <p:cNvSpPr>
            <a:spLocks noGrp="1"/>
          </p:cNvSpPr>
          <p:nvPr>
            <p:ph type="sldNum" sz="quarter" idx="12"/>
          </p:nvPr>
        </p:nvSpPr>
        <p:spPr/>
        <p:txBody>
          <a:bodyPr/>
          <a:lstStyle/>
          <a:p>
            <a:fld id="{9FF7C34A-350E-4746-B02E-0363804BF96D}" type="slidenum">
              <a:rPr lang="en-IN" smtClean="0"/>
              <a:t>‹#›</a:t>
            </a:fld>
            <a:endParaRPr lang="en-IN"/>
          </a:p>
        </p:txBody>
      </p:sp>
    </p:spTree>
    <p:extLst>
      <p:ext uri="{BB962C8B-B14F-4D97-AF65-F5344CB8AC3E}">
        <p14:creationId xmlns:p14="http://schemas.microsoft.com/office/powerpoint/2010/main" val="16426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4B765E-3277-6F92-1388-F8B71782016B}"/>
              </a:ext>
            </a:extLst>
          </p:cNvPr>
          <p:cNvSpPr>
            <a:spLocks noGrp="1"/>
          </p:cNvSpPr>
          <p:nvPr>
            <p:ph type="dt" sz="half" idx="10"/>
          </p:nvPr>
        </p:nvSpPr>
        <p:spPr/>
        <p:txBody>
          <a:bodyPr/>
          <a:lstStyle/>
          <a:p>
            <a:fld id="{6715E222-4D99-4DA1-9091-DCACB1446EBE}" type="datetimeFigureOut">
              <a:rPr lang="en-IN" smtClean="0"/>
              <a:t>19-11-2022</a:t>
            </a:fld>
            <a:endParaRPr lang="en-IN"/>
          </a:p>
        </p:txBody>
      </p:sp>
      <p:sp>
        <p:nvSpPr>
          <p:cNvPr id="3" name="Footer Placeholder 2">
            <a:extLst>
              <a:ext uri="{FF2B5EF4-FFF2-40B4-BE49-F238E27FC236}">
                <a16:creationId xmlns:a16="http://schemas.microsoft.com/office/drawing/2014/main" id="{9FDA6136-990E-72FE-81BD-8E55A8AFE1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7F51CD-6445-A89B-5752-E80CD7F27CD9}"/>
              </a:ext>
            </a:extLst>
          </p:cNvPr>
          <p:cNvSpPr>
            <a:spLocks noGrp="1"/>
          </p:cNvSpPr>
          <p:nvPr>
            <p:ph type="sldNum" sz="quarter" idx="12"/>
          </p:nvPr>
        </p:nvSpPr>
        <p:spPr/>
        <p:txBody>
          <a:bodyPr/>
          <a:lstStyle/>
          <a:p>
            <a:fld id="{9FF7C34A-350E-4746-B02E-0363804BF96D}" type="slidenum">
              <a:rPr lang="en-IN" smtClean="0"/>
              <a:t>‹#›</a:t>
            </a:fld>
            <a:endParaRPr lang="en-IN"/>
          </a:p>
        </p:txBody>
      </p:sp>
    </p:spTree>
    <p:extLst>
      <p:ext uri="{BB962C8B-B14F-4D97-AF65-F5344CB8AC3E}">
        <p14:creationId xmlns:p14="http://schemas.microsoft.com/office/powerpoint/2010/main" val="26154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35FB-3A09-6DC9-45A3-690CDF0BD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D080FA-C5C4-E6F2-A894-43A643EC9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12829C-6031-A4E8-6B8D-E8FE74865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E83FD-214D-3AAD-A8AB-103CAAFE8CD4}"/>
              </a:ext>
            </a:extLst>
          </p:cNvPr>
          <p:cNvSpPr>
            <a:spLocks noGrp="1"/>
          </p:cNvSpPr>
          <p:nvPr>
            <p:ph type="dt" sz="half" idx="10"/>
          </p:nvPr>
        </p:nvSpPr>
        <p:spPr/>
        <p:txBody>
          <a:bodyPr/>
          <a:lstStyle/>
          <a:p>
            <a:fld id="{6715E222-4D99-4DA1-9091-DCACB1446EBE}" type="datetimeFigureOut">
              <a:rPr lang="en-IN" smtClean="0"/>
              <a:t>19-11-2022</a:t>
            </a:fld>
            <a:endParaRPr lang="en-IN"/>
          </a:p>
        </p:txBody>
      </p:sp>
      <p:sp>
        <p:nvSpPr>
          <p:cNvPr id="6" name="Footer Placeholder 5">
            <a:extLst>
              <a:ext uri="{FF2B5EF4-FFF2-40B4-BE49-F238E27FC236}">
                <a16:creationId xmlns:a16="http://schemas.microsoft.com/office/drawing/2014/main" id="{6E7C37AA-5DBC-C3AA-9332-76920BEEA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AF5034-4F0E-0179-022D-B2967E70F3CA}"/>
              </a:ext>
            </a:extLst>
          </p:cNvPr>
          <p:cNvSpPr>
            <a:spLocks noGrp="1"/>
          </p:cNvSpPr>
          <p:nvPr>
            <p:ph type="sldNum" sz="quarter" idx="12"/>
          </p:nvPr>
        </p:nvSpPr>
        <p:spPr/>
        <p:txBody>
          <a:bodyPr/>
          <a:lstStyle/>
          <a:p>
            <a:fld id="{9FF7C34A-350E-4746-B02E-0363804BF96D}" type="slidenum">
              <a:rPr lang="en-IN" smtClean="0"/>
              <a:t>‹#›</a:t>
            </a:fld>
            <a:endParaRPr lang="en-IN"/>
          </a:p>
        </p:txBody>
      </p:sp>
    </p:spTree>
    <p:extLst>
      <p:ext uri="{BB962C8B-B14F-4D97-AF65-F5344CB8AC3E}">
        <p14:creationId xmlns:p14="http://schemas.microsoft.com/office/powerpoint/2010/main" val="28054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F41F4-9E1F-123C-13A4-8D61E45CC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479061-8E19-A0FC-8774-4DDAF2B15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28BA79-E70F-1674-4E4A-75D60A5E1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CCB7A-2E74-8B3A-22C3-5F063759A9DE}"/>
              </a:ext>
            </a:extLst>
          </p:cNvPr>
          <p:cNvSpPr>
            <a:spLocks noGrp="1"/>
          </p:cNvSpPr>
          <p:nvPr>
            <p:ph type="dt" sz="half" idx="10"/>
          </p:nvPr>
        </p:nvSpPr>
        <p:spPr/>
        <p:txBody>
          <a:bodyPr/>
          <a:lstStyle/>
          <a:p>
            <a:fld id="{6715E222-4D99-4DA1-9091-DCACB1446EBE}" type="datetimeFigureOut">
              <a:rPr lang="en-IN" smtClean="0"/>
              <a:t>19-11-2022</a:t>
            </a:fld>
            <a:endParaRPr lang="en-IN"/>
          </a:p>
        </p:txBody>
      </p:sp>
      <p:sp>
        <p:nvSpPr>
          <p:cNvPr id="6" name="Footer Placeholder 5">
            <a:extLst>
              <a:ext uri="{FF2B5EF4-FFF2-40B4-BE49-F238E27FC236}">
                <a16:creationId xmlns:a16="http://schemas.microsoft.com/office/drawing/2014/main" id="{4ABD0792-2AD7-3E1C-8C23-40ECD68814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4D0E21-445D-B3B6-ADA6-A0462EC84D67}"/>
              </a:ext>
            </a:extLst>
          </p:cNvPr>
          <p:cNvSpPr>
            <a:spLocks noGrp="1"/>
          </p:cNvSpPr>
          <p:nvPr>
            <p:ph type="sldNum" sz="quarter" idx="12"/>
          </p:nvPr>
        </p:nvSpPr>
        <p:spPr/>
        <p:txBody>
          <a:bodyPr/>
          <a:lstStyle/>
          <a:p>
            <a:fld id="{9FF7C34A-350E-4746-B02E-0363804BF96D}" type="slidenum">
              <a:rPr lang="en-IN" smtClean="0"/>
              <a:t>‹#›</a:t>
            </a:fld>
            <a:endParaRPr lang="en-IN"/>
          </a:p>
        </p:txBody>
      </p:sp>
    </p:spTree>
    <p:extLst>
      <p:ext uri="{BB962C8B-B14F-4D97-AF65-F5344CB8AC3E}">
        <p14:creationId xmlns:p14="http://schemas.microsoft.com/office/powerpoint/2010/main" val="223470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2A5A0-2B06-F9CF-6BBD-535EC5D4C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0420B2-2BE3-79D0-2274-3D828A541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21D437-76F6-D6C4-B0A8-B7C692E4F4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5E222-4D99-4DA1-9091-DCACB1446EBE}" type="datetimeFigureOut">
              <a:rPr lang="en-IN" smtClean="0"/>
              <a:t>19-11-2022</a:t>
            </a:fld>
            <a:endParaRPr lang="en-IN"/>
          </a:p>
        </p:txBody>
      </p:sp>
      <p:sp>
        <p:nvSpPr>
          <p:cNvPr id="5" name="Footer Placeholder 4">
            <a:extLst>
              <a:ext uri="{FF2B5EF4-FFF2-40B4-BE49-F238E27FC236}">
                <a16:creationId xmlns:a16="http://schemas.microsoft.com/office/drawing/2014/main" id="{56A3A428-FA1A-DF96-FFB5-E507C24F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CB4F27-0671-AB58-016F-7114E40D4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7C34A-350E-4746-B02E-0363804BF96D}" type="slidenum">
              <a:rPr lang="en-IN" smtClean="0"/>
              <a:t>‹#›</a:t>
            </a:fld>
            <a:endParaRPr lang="en-IN"/>
          </a:p>
        </p:txBody>
      </p:sp>
    </p:spTree>
    <p:extLst>
      <p:ext uri="{BB962C8B-B14F-4D97-AF65-F5344CB8AC3E}">
        <p14:creationId xmlns:p14="http://schemas.microsoft.com/office/powerpoint/2010/main" val="3833363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660C-E67A-F671-D14E-05F6842FBF98}"/>
              </a:ext>
            </a:extLst>
          </p:cNvPr>
          <p:cNvSpPr>
            <a:spLocks noGrp="1"/>
          </p:cNvSpPr>
          <p:nvPr>
            <p:ph type="ctrTitle"/>
          </p:nvPr>
        </p:nvSpPr>
        <p:spPr/>
        <p:txBody>
          <a:bodyPr>
            <a:normAutofit/>
          </a:bodyPr>
          <a:lstStyle/>
          <a:p>
            <a:r>
              <a:rPr lang="en-US" sz="3600" b="1" dirty="0">
                <a:latin typeface="Times New Roman" panose="02020603050405020304" pitchFamily="18" charset="0"/>
                <a:cs typeface="Times New Roman" panose="02020603050405020304" pitchFamily="18" charset="0"/>
              </a:rPr>
              <a:t>SALEM COLLEGE OF</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ENGINEERING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AND TECHNOLOGY</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0A8529-3537-BD4D-F4D0-88039DA7C5E7}"/>
              </a:ext>
            </a:extLst>
          </p:cNvPr>
          <p:cNvSpPr>
            <a:spLocks noGrp="1"/>
          </p:cNvSpPr>
          <p:nvPr>
            <p:ph type="subTitle" idx="1"/>
          </p:nvPr>
        </p:nvSpPr>
        <p:spPr>
          <a:xfrm>
            <a:off x="1524000" y="4030461"/>
            <a:ext cx="9144000" cy="2827539"/>
          </a:xfrm>
        </p:spPr>
        <p:txBody>
          <a:bodyPr>
            <a:normAutofit fontScale="70000" lnSpcReduction="20000"/>
          </a:bodyPr>
          <a:lstStyle/>
          <a:p>
            <a:r>
              <a:rPr lang="en-US" sz="4600" b="1" dirty="0">
                <a:latin typeface="Times New Roman" panose="02020603050405020304" pitchFamily="18" charset="0"/>
                <a:cs typeface="Times New Roman" panose="02020603050405020304" pitchFamily="18" charset="0"/>
              </a:rPr>
              <a:t>Signs With Connectivity for Better Road Safety</a:t>
            </a:r>
          </a:p>
          <a:p>
            <a:r>
              <a:rPr lang="en-US" sz="3600" b="1" dirty="0"/>
              <a:t>               					</a:t>
            </a:r>
            <a:r>
              <a:rPr lang="en-US" sz="3400" dirty="0">
                <a:latin typeface="Times New Roman" panose="02020603050405020304" pitchFamily="18" charset="0"/>
                <a:cs typeface="Times New Roman" panose="02020603050405020304" pitchFamily="18" charset="0"/>
              </a:rPr>
              <a:t>Presented by,</a:t>
            </a:r>
          </a:p>
          <a:p>
            <a:pPr algn="just"/>
            <a:r>
              <a:rPr lang="en-US" sz="3400" dirty="0">
                <a:latin typeface="Times New Roman" panose="02020603050405020304" pitchFamily="18" charset="0"/>
                <a:cs typeface="Times New Roman" panose="02020603050405020304" pitchFamily="18" charset="0"/>
              </a:rPr>
              <a:t>							Saranya B</a:t>
            </a:r>
          </a:p>
          <a:p>
            <a:pPr algn="just"/>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Sandhiya</a:t>
            </a:r>
            <a:r>
              <a:rPr lang="en-US" sz="3400" dirty="0">
                <a:latin typeface="Times New Roman" panose="02020603050405020304" pitchFamily="18" charset="0"/>
                <a:cs typeface="Times New Roman" panose="02020603050405020304" pitchFamily="18" charset="0"/>
              </a:rPr>
              <a:t> P</a:t>
            </a:r>
          </a:p>
          <a:p>
            <a:pPr algn="just"/>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Santhiya</a:t>
            </a:r>
            <a:r>
              <a:rPr lang="en-US" sz="3400" dirty="0">
                <a:latin typeface="Times New Roman" panose="02020603050405020304" pitchFamily="18" charset="0"/>
                <a:cs typeface="Times New Roman" panose="02020603050405020304" pitchFamily="18" charset="0"/>
              </a:rPr>
              <a:t> S</a:t>
            </a:r>
          </a:p>
          <a:p>
            <a:pPr algn="just"/>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Kariyaraman</a:t>
            </a:r>
            <a:r>
              <a:rPr lang="en-US" sz="3400" dirty="0">
                <a:latin typeface="Times New Roman" panose="02020603050405020304" pitchFamily="18" charset="0"/>
                <a:cs typeface="Times New Roman" panose="02020603050405020304" pitchFamily="18" charset="0"/>
              </a:rPr>
              <a:t> R</a:t>
            </a:r>
          </a:p>
          <a:p>
            <a:pPr algn="just"/>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Sakthikala</a:t>
            </a:r>
            <a:r>
              <a:rPr lang="en-US" sz="3400" dirty="0">
                <a:latin typeface="Times New Roman" panose="02020603050405020304" pitchFamily="18" charset="0"/>
                <a:cs typeface="Times New Roman" panose="02020603050405020304" pitchFamily="18" charset="0"/>
              </a:rPr>
              <a:t> K</a:t>
            </a:r>
          </a:p>
          <a:p>
            <a:endParaRPr lang="en-US" sz="3600" b="1" dirty="0"/>
          </a:p>
          <a:p>
            <a:endParaRPr lang="en-IN" sz="3600" b="1" dirty="0"/>
          </a:p>
        </p:txBody>
      </p:sp>
      <p:pic>
        <p:nvPicPr>
          <p:cNvPr id="5" name="Picture 4">
            <a:extLst>
              <a:ext uri="{FF2B5EF4-FFF2-40B4-BE49-F238E27FC236}">
                <a16:creationId xmlns:a16="http://schemas.microsoft.com/office/drawing/2014/main" id="{2D6BE386-16DC-9661-ABE3-5B2CD1F0C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779" y="1312986"/>
            <a:ext cx="1802167" cy="2006353"/>
          </a:xfrm>
          <a:prstGeom prst="rect">
            <a:avLst/>
          </a:prstGeom>
        </p:spPr>
      </p:pic>
      <p:pic>
        <p:nvPicPr>
          <p:cNvPr id="7" name="Picture 6">
            <a:extLst>
              <a:ext uri="{FF2B5EF4-FFF2-40B4-BE49-F238E27FC236}">
                <a16:creationId xmlns:a16="http://schemas.microsoft.com/office/drawing/2014/main" id="{580771C1-A953-37DC-9F96-FD8B00450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5218" y="1418408"/>
            <a:ext cx="1669003" cy="1795508"/>
          </a:xfrm>
          <a:prstGeom prst="rect">
            <a:avLst/>
          </a:prstGeom>
        </p:spPr>
      </p:pic>
    </p:spTree>
    <p:extLst>
      <p:ext uri="{BB962C8B-B14F-4D97-AF65-F5344CB8AC3E}">
        <p14:creationId xmlns:p14="http://schemas.microsoft.com/office/powerpoint/2010/main" val="2717029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C298-D276-E505-05E6-0DF59DECCADD}"/>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Technical Architecture</a:t>
            </a:r>
            <a:br>
              <a:rPr lang="en-US" sz="4400" dirty="0">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6FE90E54-21AB-5E9E-9968-B4CC2EA44FE0}"/>
              </a:ext>
            </a:extLst>
          </p:cNvPr>
          <p:cNvPicPr>
            <a:picLocks noGrp="1"/>
          </p:cNvPicPr>
          <p:nvPr>
            <p:ph idx="1"/>
          </p:nvPr>
        </p:nvPicPr>
        <p:blipFill>
          <a:blip r:embed="rId2"/>
          <a:stretch>
            <a:fillRect/>
          </a:stretch>
        </p:blipFill>
        <p:spPr>
          <a:xfrm>
            <a:off x="1926454" y="1429306"/>
            <a:ext cx="8220723" cy="4856084"/>
          </a:xfrm>
          <a:prstGeom prst="rect">
            <a:avLst/>
          </a:prstGeom>
        </p:spPr>
      </p:pic>
    </p:spTree>
    <p:extLst>
      <p:ext uri="{BB962C8B-B14F-4D97-AF65-F5344CB8AC3E}">
        <p14:creationId xmlns:p14="http://schemas.microsoft.com/office/powerpoint/2010/main" val="329602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2750-07B0-AB74-FB42-5502A12BE6F5}"/>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JIRA</a:t>
            </a:r>
            <a:br>
              <a:rPr lang="en-US" sz="4400" dirty="0">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A0B28E27-7739-522D-0153-5681295B8F58}"/>
              </a:ext>
            </a:extLst>
          </p:cNvPr>
          <p:cNvPicPr>
            <a:picLocks noGrp="1"/>
          </p:cNvPicPr>
          <p:nvPr>
            <p:ph idx="1"/>
          </p:nvPr>
        </p:nvPicPr>
        <p:blipFill>
          <a:blip r:embed="rId2"/>
          <a:stretch>
            <a:fillRect/>
          </a:stretch>
        </p:blipFill>
        <p:spPr>
          <a:xfrm>
            <a:off x="1393794" y="1690688"/>
            <a:ext cx="8655727" cy="4576947"/>
          </a:xfrm>
          <a:prstGeom prst="rect">
            <a:avLst/>
          </a:prstGeom>
        </p:spPr>
      </p:pic>
    </p:spTree>
    <p:extLst>
      <p:ext uri="{BB962C8B-B14F-4D97-AF65-F5344CB8AC3E}">
        <p14:creationId xmlns:p14="http://schemas.microsoft.com/office/powerpoint/2010/main" val="289104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951A-18FD-0E74-5A45-D9E3360A924D}"/>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Advantages</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4FB3120-01FF-1F1A-FA2A-397F3DC38205}"/>
              </a:ext>
            </a:extLst>
          </p:cNvPr>
          <p:cNvSpPr>
            <a:spLocks noGrp="1"/>
          </p:cNvSpPr>
          <p:nvPr>
            <p:ph idx="1"/>
          </p:nvPr>
        </p:nvSpPr>
        <p:spPr/>
        <p:txBody>
          <a:bodyPr>
            <a:normAutofit/>
          </a:bodyPr>
          <a:lstStyle/>
          <a:p>
            <a:pPr marL="342900" marR="3810" lvl="0" indent="-342900" algn="just" fontAlgn="base">
              <a:lnSpc>
                <a:spcPct val="103000"/>
              </a:lnSpc>
              <a:spcAft>
                <a:spcPts val="205"/>
              </a:spcAft>
              <a:buClr>
                <a:srgbClr val="000000"/>
              </a:buClr>
              <a:buSzPts val="1100"/>
              <a:buFont typeface="Arial" panose="020B0604020202020204" pitchFamily="34" charset="0"/>
              <a:buChar char="●"/>
            </a:pPr>
            <a:r>
              <a:rPr lang="en-IN" sz="2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Monitor the Traffic </a:t>
            </a:r>
          </a:p>
          <a:p>
            <a:pPr marL="342900" marR="3810" lvl="0" indent="-342900" algn="just" fontAlgn="base">
              <a:lnSpc>
                <a:spcPct val="103000"/>
              </a:lnSpc>
              <a:spcAft>
                <a:spcPts val="320"/>
              </a:spcAft>
              <a:buClr>
                <a:srgbClr val="000000"/>
              </a:buClr>
              <a:buSzPts val="1100"/>
              <a:buFont typeface="Arial" panose="020B0604020202020204" pitchFamily="34" charset="0"/>
              <a:buChar char="●"/>
            </a:pPr>
            <a:r>
              <a:rPr lang="en-IN" sz="2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Used to keep in check over speeding drivers </a:t>
            </a: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810" lvl="0" indent="-342900" algn="just" fontAlgn="base">
              <a:lnSpc>
                <a:spcPct val="103000"/>
              </a:lnSpc>
              <a:spcAft>
                <a:spcPts val="320"/>
              </a:spcAft>
              <a:buClr>
                <a:srgbClr val="000000"/>
              </a:buClr>
              <a:buSzPts val="1100"/>
              <a:buFont typeface="Arial" panose="020B0604020202020204" pitchFamily="34" charset="0"/>
              <a:buChar char="●"/>
            </a:pPr>
            <a:r>
              <a:rPr lang="en-IN" sz="2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Helps people to change direction when under a time constraint </a:t>
            </a:r>
          </a:p>
          <a:p>
            <a:pPr algn="just">
              <a:lnSpc>
                <a:spcPct val="107000"/>
              </a:lnSpc>
              <a:spcAft>
                <a:spcPts val="800"/>
              </a:spcAf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Ensure safety of drivers and passengers </a:t>
            </a:r>
          </a:p>
          <a:p>
            <a:pPr algn="just">
              <a:lnSpc>
                <a:spcPct val="107000"/>
              </a:lnSpc>
              <a:spcAft>
                <a:spcPts val="800"/>
              </a:spcAf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Helps in finding the number of passengers in a vehicle so as to maintain the convert </a:t>
            </a:r>
            <a:r>
              <a:rPr lang="en-IN" sz="22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limitfor</a:t>
            </a:r>
            <a:r>
              <a:rPr lang="en-IN" sz="2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passenger </a:t>
            </a:r>
          </a:p>
          <a:p>
            <a:pPr algn="just">
              <a:lnSpc>
                <a:spcPct val="107000"/>
              </a:lnSpc>
              <a:spcAft>
                <a:spcPts val="800"/>
              </a:spcAf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Helps in supervising the roads and catch criminals </a:t>
            </a:r>
          </a:p>
          <a:p>
            <a:endParaRPr lang="en-IN" dirty="0"/>
          </a:p>
        </p:txBody>
      </p:sp>
    </p:spTree>
    <p:extLst>
      <p:ext uri="{BB962C8B-B14F-4D97-AF65-F5344CB8AC3E}">
        <p14:creationId xmlns:p14="http://schemas.microsoft.com/office/powerpoint/2010/main" val="34460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A8EE-09F0-7979-F1E3-D0909D2132C6}"/>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Disadvantages</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A77A30C-239B-CA98-F645-15E6E5E6B981}"/>
              </a:ext>
            </a:extLst>
          </p:cNvPr>
          <p:cNvSpPr>
            <a:spLocks noGrp="1"/>
          </p:cNvSpPr>
          <p:nvPr>
            <p:ph idx="1"/>
          </p:nvPr>
        </p:nvSpPr>
        <p:spPr/>
        <p:txBody>
          <a:bodyPr>
            <a:normAutofit/>
          </a:bodyPr>
          <a:lstStyle/>
          <a:p>
            <a:pPr marL="342900" marR="3810" lvl="0" indent="-342900" fontAlgn="base">
              <a:lnSpc>
                <a:spcPct val="103000"/>
              </a:lnSpc>
              <a:spcAft>
                <a:spcPts val="320"/>
              </a:spcAft>
              <a:buClr>
                <a:srgbClr val="000000"/>
              </a:buClr>
              <a:buSzPts val="1100"/>
              <a:buFont typeface="Arial" panose="020B0604020202020204" pitchFamily="34" charset="0"/>
              <a:buChar char="●"/>
            </a:pP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It times of complete shutdown , Inverts cannot be used for every single. </a:t>
            </a:r>
          </a:p>
          <a:p>
            <a:pPr>
              <a:lnSpc>
                <a:spcPct val="107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Sometimes malfunctioning or even hacking can be done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911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4683-0911-2299-2E4A-C63C02ACD158}"/>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Conclusion</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D17E243-7922-71E2-F042-DBA63DEEBC83}"/>
              </a:ext>
            </a:extLst>
          </p:cNvPr>
          <p:cNvSpPr>
            <a:spLocks noGrp="1"/>
          </p:cNvSpPr>
          <p:nvPr>
            <p:ph idx="1"/>
          </p:nvPr>
        </p:nvSpPr>
        <p:spPr/>
        <p:txBody>
          <a:bodyPr/>
          <a:lstStyle/>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will be very helpful and it is a very necessary project which will reduce a whole lot of accidents and save lines this project can be used by the government to improve road safety </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94514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63D9-3464-5805-E51E-EE3BADF8A1C6}"/>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Future Scope</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FDB220E-6F7A-F9C9-C6C1-D58A7C7D27F6}"/>
              </a:ext>
            </a:extLst>
          </p:cNvPr>
          <p:cNvSpPr>
            <a:spLocks noGrp="1"/>
          </p:cNvSpPr>
          <p:nvPr>
            <p:ph idx="1"/>
          </p:nvPr>
        </p:nvSpPr>
        <p:spPr/>
        <p:txBody>
          <a:bodyPr>
            <a:normAutofit/>
          </a:bodyPr>
          <a:lstStyle/>
          <a:p>
            <a:pPr marL="6350" marR="747395" indent="-6350" algn="just">
              <a:lnSpc>
                <a:spcPct val="107000"/>
              </a:lnSpc>
              <a:spcAft>
                <a:spcPts val="13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population of the world just become 8 billion so as the population </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rows the numbers of people in metropolitan cities increase which in turn leads to a lot of people using cars and roads .</a:t>
            </a:r>
          </a:p>
          <a:p>
            <a:pPr algn="just"/>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Hence ,roads should be safe for the people to use .</a:t>
            </a:r>
          </a:p>
          <a:p>
            <a:pPr algn="just"/>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scope for this project will skyrocket in the coming years this project also is very flexible that is a lot of new ideas can be added to this base idea.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516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A170-2386-D118-9334-72C525BC103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5DC4648-D0BF-B5DC-EA17-274B870C8358}"/>
              </a:ext>
            </a:extLst>
          </p:cNvPr>
          <p:cNvSpPr>
            <a:spLocks noGrp="1"/>
          </p:cNvSpPr>
          <p:nvPr>
            <p:ph idx="1"/>
          </p:nvPr>
        </p:nvSpPr>
        <p:spPr/>
        <p:txBody>
          <a:bodyPr>
            <a:normAutofit/>
          </a:bodyPr>
          <a:lstStyle/>
          <a:p>
            <a:pPr algn="ctr"/>
            <a:endParaRPr lang="en-US" sz="5400" dirty="0"/>
          </a:p>
          <a:p>
            <a:pPr algn="ctr"/>
            <a:endParaRPr lang="en-US" sz="5400" dirty="0"/>
          </a:p>
          <a:p>
            <a:pPr algn="ctr"/>
            <a:r>
              <a:rPr lang="en-US" sz="5400" dirty="0"/>
              <a:t>THANKING YOU</a:t>
            </a:r>
            <a:endParaRPr lang="en-IN" sz="5400" dirty="0"/>
          </a:p>
        </p:txBody>
      </p:sp>
    </p:spTree>
    <p:extLst>
      <p:ext uri="{BB962C8B-B14F-4D97-AF65-F5344CB8AC3E}">
        <p14:creationId xmlns:p14="http://schemas.microsoft.com/office/powerpoint/2010/main" val="28849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A57A-BB58-F328-7578-63E232F07FA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4F8B17-9C9E-EA45-C35D-FB72A7979E75}"/>
              </a:ext>
            </a:extLst>
          </p:cNvPr>
          <p:cNvSpPr>
            <a:spLocks noGrp="1"/>
          </p:cNvSpPr>
          <p:nvPr>
            <p:ph idx="1"/>
          </p:nvPr>
        </p:nvSpPr>
        <p:spPr>
          <a:xfrm>
            <a:off x="838200" y="1580225"/>
            <a:ext cx="10515600" cy="5277775"/>
          </a:xfrm>
        </p:spPr>
        <p:txBody>
          <a:bodyPr>
            <a:noAutofit/>
          </a:bodyPr>
          <a:lstStyle/>
          <a:p>
            <a:r>
              <a:rPr lang="en-US" sz="2000" dirty="0">
                <a:latin typeface="Times New Roman" panose="02020603050405020304" pitchFamily="18" charset="0"/>
                <a:cs typeface="Times New Roman" panose="02020603050405020304" pitchFamily="18" charset="0"/>
              </a:rPr>
              <a:t>Introduction</a:t>
            </a:r>
          </a:p>
          <a:p>
            <a:r>
              <a:rPr lang="en-US" sz="2000" dirty="0" err="1">
                <a:latin typeface="Times New Roman" panose="02020603050405020304" pitchFamily="18" charset="0"/>
                <a:cs typeface="Times New Roman" panose="02020603050405020304" pitchFamily="18" charset="0"/>
              </a:rPr>
              <a:t>Exisiting</a:t>
            </a:r>
            <a:r>
              <a:rPr lang="en-US" sz="2000" dirty="0">
                <a:latin typeface="Times New Roman" panose="02020603050405020304" pitchFamily="18" charset="0"/>
                <a:cs typeface="Times New Roman" panose="02020603050405020304" pitchFamily="18" charset="0"/>
              </a:rPr>
              <a:t> Problem</a:t>
            </a:r>
          </a:p>
          <a:p>
            <a:r>
              <a:rPr lang="en-US" sz="2000" dirty="0">
                <a:latin typeface="Times New Roman" panose="02020603050405020304" pitchFamily="18" charset="0"/>
                <a:cs typeface="Times New Roman" panose="02020603050405020304" pitchFamily="18" charset="0"/>
              </a:rPr>
              <a:t>Proposed Solution</a:t>
            </a:r>
          </a:p>
          <a:p>
            <a:r>
              <a:rPr lang="en-US" sz="2000" dirty="0">
                <a:latin typeface="Times New Roman" panose="02020603050405020304" pitchFamily="18" charset="0"/>
                <a:cs typeface="Times New Roman" panose="02020603050405020304" pitchFamily="18" charset="0"/>
              </a:rPr>
              <a:t>Communication Systems</a:t>
            </a:r>
          </a:p>
          <a:p>
            <a:r>
              <a:rPr lang="en-US" sz="2000" dirty="0">
                <a:latin typeface="Times New Roman" panose="02020603050405020304" pitchFamily="18" charset="0"/>
                <a:cs typeface="Times New Roman" panose="02020603050405020304" pitchFamily="18" charset="0"/>
              </a:rPr>
              <a:t>Functional Requirements</a:t>
            </a:r>
          </a:p>
          <a:p>
            <a:r>
              <a:rPr lang="en-US" sz="2000" dirty="0">
                <a:latin typeface="Times New Roman" panose="02020603050405020304" pitchFamily="18" charset="0"/>
                <a:cs typeface="Times New Roman" panose="02020603050405020304" pitchFamily="18" charset="0"/>
              </a:rPr>
              <a:t>Non-Functional Requirements</a:t>
            </a:r>
          </a:p>
          <a:p>
            <a:r>
              <a:rPr lang="en-US" sz="2000" dirty="0">
                <a:latin typeface="Times New Roman" panose="02020603050405020304" pitchFamily="18" charset="0"/>
                <a:cs typeface="Times New Roman" panose="02020603050405020304" pitchFamily="18" charset="0"/>
              </a:rPr>
              <a:t>Data Flow Diagrams</a:t>
            </a:r>
          </a:p>
          <a:p>
            <a:r>
              <a:rPr lang="en-US" sz="2000" dirty="0">
                <a:latin typeface="Times New Roman" panose="02020603050405020304" pitchFamily="18" charset="0"/>
                <a:cs typeface="Times New Roman" panose="02020603050405020304" pitchFamily="18" charset="0"/>
              </a:rPr>
              <a:t>Technical Architecture</a:t>
            </a:r>
          </a:p>
          <a:p>
            <a:r>
              <a:rPr lang="en-US" sz="2000" dirty="0">
                <a:latin typeface="Times New Roman" panose="02020603050405020304" pitchFamily="18" charset="0"/>
                <a:cs typeface="Times New Roman" panose="02020603050405020304" pitchFamily="18" charset="0"/>
              </a:rPr>
              <a:t>JIRA</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Disadvantages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Future Scope</a:t>
            </a:r>
          </a:p>
          <a:p>
            <a:endParaRPr lang="en-US" sz="2000" dirty="0"/>
          </a:p>
          <a:p>
            <a:endParaRPr lang="en-IN" sz="2000" dirty="0"/>
          </a:p>
        </p:txBody>
      </p:sp>
    </p:spTree>
    <p:extLst>
      <p:ext uri="{BB962C8B-B14F-4D97-AF65-F5344CB8AC3E}">
        <p14:creationId xmlns:p14="http://schemas.microsoft.com/office/powerpoint/2010/main" val="65292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679A5-0B1A-4348-29B1-791976BC1F28}"/>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74C045-DFA0-F779-3BFE-21D9F1E5F082}"/>
              </a:ext>
            </a:extLst>
          </p:cNvPr>
          <p:cNvSpPr>
            <a:spLocks noGrp="1"/>
          </p:cNvSpPr>
          <p:nvPr>
            <p:ph idx="1"/>
          </p:nvPr>
        </p:nvSpPr>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aim of the model is to prevent the collision of vehicles by using ultrasonic sensor interfaced       with Arduino UNO. </a:t>
            </a:r>
          </a:p>
          <a:p>
            <a:pPr algn="just"/>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ultrasonic system is used to calculate the distance between the vehicle and the obstacle, then the Arduino microcontroller is used to process the signal and to prevent collision using the auto speed reduction system. </a:t>
            </a:r>
          </a:p>
          <a:p>
            <a:pPr algn="just"/>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system comprises an idea of having safety while driving.</a:t>
            </a:r>
          </a:p>
          <a:p>
            <a:pPr algn="just"/>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By the study on ultrasonic sensor, we come to know that it uses the sonar waves to calculate the accurate distance between two objects.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39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396A-214C-54A2-2E90-C4E519636F21}"/>
              </a:ext>
            </a:extLst>
          </p:cNvPr>
          <p:cNvSpPr>
            <a:spLocks noGrp="1"/>
          </p:cNvSpPr>
          <p:nvPr>
            <p:ph type="title"/>
          </p:nvPr>
        </p:nvSpPr>
        <p:spPr/>
        <p:txBody>
          <a:bodyPr/>
          <a:lstStyle/>
          <a:p>
            <a:pPr algn="ctr"/>
            <a:r>
              <a:rPr lang="en-US" sz="4400" dirty="0" err="1">
                <a:latin typeface="Times New Roman" panose="02020603050405020304" pitchFamily="18" charset="0"/>
                <a:cs typeface="Times New Roman" panose="02020603050405020304" pitchFamily="18" charset="0"/>
              </a:rPr>
              <a:t>Exisiting</a:t>
            </a:r>
            <a:r>
              <a:rPr lang="en-US" sz="4400" dirty="0">
                <a:latin typeface="Times New Roman" panose="02020603050405020304" pitchFamily="18" charset="0"/>
                <a:cs typeface="Times New Roman" panose="02020603050405020304" pitchFamily="18" charset="0"/>
              </a:rPr>
              <a:t> Problem</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6958D53-4E0D-C4CE-B4C9-E2B0AB94D8E0}"/>
              </a:ext>
            </a:extLst>
          </p:cNvPr>
          <p:cNvSpPr>
            <a:spLocks noGrp="1"/>
          </p:cNvSpPr>
          <p:nvPr>
            <p:ph idx="1"/>
          </p:nvPr>
        </p:nvSpPr>
        <p:spPr/>
        <p:txBody>
          <a:bodyPr>
            <a:normAutofit/>
          </a:bodyPr>
          <a:lstStyle/>
          <a:p>
            <a:r>
              <a:rPr lang="en-IN" sz="2000" dirty="0">
                <a:solidFill>
                  <a:srgbClr val="000000"/>
                </a:solidFill>
                <a:effectLst/>
                <a:latin typeface="Times New Roman" panose="02020603050405020304" pitchFamily="18" charset="0"/>
                <a:ea typeface="Times New Roman" panose="02020603050405020304" pitchFamily="18" charset="0"/>
              </a:rPr>
              <a:t>Over the years, it has been evolved to modern transportation systems such as road, train, an air   transportation. </a:t>
            </a:r>
          </a:p>
          <a:p>
            <a:r>
              <a:rPr lang="en-IN" sz="2000" dirty="0">
                <a:solidFill>
                  <a:srgbClr val="000000"/>
                </a:solidFill>
                <a:effectLst/>
                <a:latin typeface="Times New Roman" panose="02020603050405020304" pitchFamily="18" charset="0"/>
                <a:ea typeface="Times New Roman" panose="02020603050405020304" pitchFamily="18" charset="0"/>
              </a:rPr>
              <a:t>With the development of technology, intelligent transportation systems have been   enriched with Information and Communications Technology (ICT). </a:t>
            </a:r>
          </a:p>
          <a:p>
            <a:r>
              <a:rPr lang="en-IN" sz="2000" dirty="0">
                <a:solidFill>
                  <a:srgbClr val="000000"/>
                </a:solidFill>
                <a:effectLst/>
                <a:latin typeface="Times New Roman" panose="02020603050405020304" pitchFamily="18" charset="0"/>
                <a:ea typeface="Times New Roman" panose="02020603050405020304" pitchFamily="18" charset="0"/>
              </a:rPr>
              <a:t>Nowadays, smart city concept that   integrates ICT and Internet-of-Things (IoT) have been appeared to optimize the efficiency of city operations   and services.</a:t>
            </a:r>
            <a:endParaRPr lang="en-IN" sz="2000" dirty="0"/>
          </a:p>
        </p:txBody>
      </p:sp>
    </p:spTree>
    <p:extLst>
      <p:ext uri="{BB962C8B-B14F-4D97-AF65-F5344CB8AC3E}">
        <p14:creationId xmlns:p14="http://schemas.microsoft.com/office/powerpoint/2010/main" val="215881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BD1C-4E4C-7BDC-5351-B797B5A090B9}"/>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Proposed Solution</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0BF8494-D2D0-284E-EC1B-E6D93204BC72}"/>
              </a:ext>
            </a:extLst>
          </p:cNvPr>
          <p:cNvSpPr>
            <a:spLocks noGrp="1"/>
          </p:cNvSpPr>
          <p:nvPr>
            <p:ph idx="1"/>
          </p:nvPr>
        </p:nvSpPr>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rPr>
              <a:t>A future trend in intelligent transportation systems is “smart road signs” that incorporate smart codes   (e.g., visible at infrared) on their surface to provide more detailed information to smart vehicles. </a:t>
            </a:r>
          </a:p>
          <a:p>
            <a:pPr algn="just"/>
            <a:r>
              <a:rPr lang="en-IN" sz="2000" dirty="0">
                <a:solidFill>
                  <a:srgbClr val="000000"/>
                </a:solidFill>
                <a:effectLst/>
                <a:latin typeface="Times New Roman" panose="02020603050405020304" pitchFamily="18" charset="0"/>
                <a:ea typeface="Times New Roman" panose="02020603050405020304" pitchFamily="18" charset="0"/>
              </a:rPr>
              <a:t>Such smart  codes make road sign classification problem aligned with communication settings more than conventional classification. </a:t>
            </a:r>
          </a:p>
          <a:p>
            <a:pPr algn="just"/>
            <a:r>
              <a:rPr lang="en-IN" sz="2000" dirty="0">
                <a:solidFill>
                  <a:srgbClr val="000000"/>
                </a:solidFill>
                <a:effectLst/>
                <a:latin typeface="Times New Roman" panose="02020603050405020304" pitchFamily="18" charset="0"/>
                <a:ea typeface="Times New Roman" panose="02020603050405020304" pitchFamily="18" charset="0"/>
              </a:rPr>
              <a:t>  This enables us to integrate well-established results in communication theory.</a:t>
            </a:r>
          </a:p>
          <a:p>
            <a:pPr algn="just"/>
            <a:r>
              <a:rPr lang="en-IN" sz="2000" dirty="0">
                <a:solidFill>
                  <a:srgbClr val="000000"/>
                </a:solidFill>
                <a:effectLst/>
                <a:latin typeface="Times New Roman" panose="02020603050405020304" pitchFamily="18" charset="0"/>
                <a:ea typeface="Times New Roman" panose="02020603050405020304" pitchFamily="18" charset="0"/>
              </a:rPr>
              <a:t> e.g., error-correction methods, into   road sign classification problem. </a:t>
            </a:r>
            <a:endParaRPr lang="en-IN" sz="2000" dirty="0"/>
          </a:p>
        </p:txBody>
      </p:sp>
    </p:spTree>
    <p:extLst>
      <p:ext uri="{BB962C8B-B14F-4D97-AF65-F5344CB8AC3E}">
        <p14:creationId xmlns:p14="http://schemas.microsoft.com/office/powerpoint/2010/main" val="836579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C643-CDE1-9E05-D247-4861AE8864B4}"/>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Communication Systems</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64C6927-6592-E4A7-DAD6-D532F5D54BE0}"/>
              </a:ext>
            </a:extLst>
          </p:cNvPr>
          <p:cNvSpPr>
            <a:spLocks noGrp="1"/>
          </p:cNvSpPr>
          <p:nvPr>
            <p:ph idx="1"/>
          </p:nvPr>
        </p:nvSpPr>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rPr>
              <a:t>Many times, in the road accidents, human lives will be lost due to delayed medical assistance. Hence road accident deaths are more prominent. </a:t>
            </a:r>
          </a:p>
          <a:p>
            <a:pPr algn="just"/>
            <a:r>
              <a:rPr lang="en-IN" sz="2000" dirty="0">
                <a:solidFill>
                  <a:srgbClr val="000000"/>
                </a:solidFill>
                <a:effectLst/>
                <a:latin typeface="Times New Roman" panose="02020603050405020304" pitchFamily="18" charset="0"/>
                <a:ea typeface="Times New Roman" panose="02020603050405020304" pitchFamily="18" charset="0"/>
              </a:rPr>
              <a:t>There exist many accident prevention systems which can prevent the accidents to certain extent, but they do not have any facility to communicate to the relatives in case accident happens.</a:t>
            </a:r>
          </a:p>
          <a:p>
            <a:pPr algn="just"/>
            <a:r>
              <a:rPr lang="en-IN" sz="2000" dirty="0">
                <a:solidFill>
                  <a:srgbClr val="000000"/>
                </a:solidFill>
                <a:effectLst/>
                <a:latin typeface="Times New Roman" panose="02020603050405020304" pitchFamily="18" charset="0"/>
                <a:ea typeface="Times New Roman" panose="02020603050405020304" pitchFamily="18" charset="0"/>
              </a:rPr>
              <a:t> In this paper, the authors made an attempt to develop a car accident detection and communication system which will inform the relatives, nearest hospitals and police along with the location of the accident.</a:t>
            </a:r>
          </a:p>
          <a:p>
            <a:pPr algn="just"/>
            <a:r>
              <a:rPr lang="en-IN" sz="2000" dirty="0">
                <a:solidFill>
                  <a:srgbClr val="000000"/>
                </a:solidFill>
                <a:effectLst/>
                <a:latin typeface="Times New Roman" panose="02020603050405020304" pitchFamily="18" charset="0"/>
                <a:ea typeface="Times New Roman" panose="02020603050405020304" pitchFamily="18" charset="0"/>
              </a:rPr>
              <a:t> In the last they concluded that, Smart Road accident and communication system has been developed. Experiments have been conducted by implementing the system in a toy car. </a:t>
            </a:r>
          </a:p>
          <a:p>
            <a:pPr algn="just"/>
            <a:r>
              <a:rPr lang="en-IN" sz="2000" dirty="0">
                <a:solidFill>
                  <a:srgbClr val="000000"/>
                </a:solidFill>
                <a:effectLst/>
                <a:latin typeface="Times New Roman" panose="02020603050405020304" pitchFamily="18" charset="0"/>
                <a:ea typeface="Times New Roman" panose="02020603050405020304" pitchFamily="18" charset="0"/>
              </a:rPr>
              <a:t>It is observed that the system is working properly. </a:t>
            </a:r>
            <a:endParaRPr lang="en-IN" sz="2000" dirty="0"/>
          </a:p>
        </p:txBody>
      </p:sp>
    </p:spTree>
    <p:extLst>
      <p:ext uri="{BB962C8B-B14F-4D97-AF65-F5344CB8AC3E}">
        <p14:creationId xmlns:p14="http://schemas.microsoft.com/office/powerpoint/2010/main" val="198377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7B98-D3C1-94DE-22AE-C0FC4AA294E2}"/>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 Functional Requirements</a:t>
            </a:r>
            <a:br>
              <a:rPr lang="en-US" sz="4400" dirty="0">
                <a:latin typeface="Times New Roman" panose="02020603050405020304" pitchFamily="18"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2EDE4E9F-EB03-2809-60D3-270CADF2FD70}"/>
              </a:ext>
            </a:extLst>
          </p:cNvPr>
          <p:cNvGraphicFramePr>
            <a:graphicFrameLocks noGrp="1"/>
          </p:cNvGraphicFramePr>
          <p:nvPr>
            <p:ph idx="1"/>
            <p:extLst>
              <p:ext uri="{D42A27DB-BD31-4B8C-83A1-F6EECF244321}">
                <p14:modId xmlns:p14="http://schemas.microsoft.com/office/powerpoint/2010/main" val="617776469"/>
              </p:ext>
            </p:extLst>
          </p:nvPr>
        </p:nvGraphicFramePr>
        <p:xfrm>
          <a:off x="1571348" y="1411551"/>
          <a:ext cx="9144000" cy="5081324"/>
        </p:xfrm>
        <a:graphic>
          <a:graphicData uri="http://schemas.openxmlformats.org/drawingml/2006/table">
            <a:tbl>
              <a:tblPr firstRow="1" firstCol="1" bandRow="1">
                <a:tableStyleId>{5C22544A-7EE6-4342-B048-85BDC9FD1C3A}</a:tableStyleId>
              </a:tblPr>
              <a:tblGrid>
                <a:gridCol w="3047349">
                  <a:extLst>
                    <a:ext uri="{9D8B030D-6E8A-4147-A177-3AD203B41FA5}">
                      <a16:colId xmlns:a16="http://schemas.microsoft.com/office/drawing/2014/main" val="1953940885"/>
                    </a:ext>
                  </a:extLst>
                </a:gridCol>
                <a:gridCol w="3049302">
                  <a:extLst>
                    <a:ext uri="{9D8B030D-6E8A-4147-A177-3AD203B41FA5}">
                      <a16:colId xmlns:a16="http://schemas.microsoft.com/office/drawing/2014/main" val="49441694"/>
                    </a:ext>
                  </a:extLst>
                </a:gridCol>
                <a:gridCol w="3047349">
                  <a:extLst>
                    <a:ext uri="{9D8B030D-6E8A-4147-A177-3AD203B41FA5}">
                      <a16:colId xmlns:a16="http://schemas.microsoft.com/office/drawing/2014/main" val="1054900577"/>
                    </a:ext>
                  </a:extLst>
                </a:gridCol>
              </a:tblGrid>
              <a:tr h="512047">
                <a:tc>
                  <a:txBody>
                    <a:bodyPr/>
                    <a:lstStyle/>
                    <a:p>
                      <a:pPr>
                        <a:lnSpc>
                          <a:spcPct val="107000"/>
                        </a:lnSpc>
                        <a:spcAft>
                          <a:spcPts val="800"/>
                        </a:spcAft>
                      </a:pPr>
                      <a:r>
                        <a:rPr lang="en-IN" sz="1100">
                          <a:effectLst/>
                        </a:rPr>
                        <a:t>FR No.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tc>
                  <a:txBody>
                    <a:bodyPr/>
                    <a:lstStyle/>
                    <a:p>
                      <a:pPr marL="1270">
                        <a:lnSpc>
                          <a:spcPct val="107000"/>
                        </a:lnSpc>
                        <a:spcAft>
                          <a:spcPts val="800"/>
                        </a:spcAft>
                      </a:pPr>
                      <a:r>
                        <a:rPr lang="en-IN" sz="1100">
                          <a:effectLst/>
                        </a:rPr>
                        <a:t>Functional Requirement (Epic)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tc>
                  <a:txBody>
                    <a:bodyPr/>
                    <a:lstStyle/>
                    <a:p>
                      <a:pPr>
                        <a:lnSpc>
                          <a:spcPct val="107000"/>
                        </a:lnSpc>
                        <a:spcAft>
                          <a:spcPts val="800"/>
                        </a:spcAft>
                      </a:pPr>
                      <a:r>
                        <a:rPr lang="en-IN" sz="1100">
                          <a:effectLst/>
                        </a:rPr>
                        <a:t>Sub Requirement (Story / Sub-Task)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extLst>
                  <a:ext uri="{0D108BD9-81ED-4DB2-BD59-A6C34878D82A}">
                    <a16:rowId xmlns:a16="http://schemas.microsoft.com/office/drawing/2014/main" val="2677827901"/>
                  </a:ext>
                </a:extLst>
              </a:tr>
              <a:tr h="2026618">
                <a:tc>
                  <a:txBody>
                    <a:bodyPr/>
                    <a:lstStyle/>
                    <a:p>
                      <a:pPr>
                        <a:lnSpc>
                          <a:spcPct val="107000"/>
                        </a:lnSpc>
                        <a:spcAft>
                          <a:spcPts val="800"/>
                        </a:spcAft>
                      </a:pPr>
                      <a:r>
                        <a:rPr lang="en-IN" sz="1100" dirty="0">
                          <a:effectLst/>
                        </a:rPr>
                        <a:t>FR-1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tc>
                  <a:txBody>
                    <a:bodyPr/>
                    <a:lstStyle/>
                    <a:p>
                      <a:pPr marL="1270">
                        <a:lnSpc>
                          <a:spcPct val="107000"/>
                        </a:lnSpc>
                        <a:spcAft>
                          <a:spcPts val="800"/>
                        </a:spcAft>
                      </a:pPr>
                      <a:r>
                        <a:rPr lang="en-IN" sz="1100">
                          <a:effectLst/>
                        </a:rPr>
                        <a:t>User Visibility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tc>
                  <a:txBody>
                    <a:bodyPr/>
                    <a:lstStyle/>
                    <a:p>
                      <a:pPr>
                        <a:lnSpc>
                          <a:spcPct val="119000"/>
                        </a:lnSpc>
                        <a:spcAft>
                          <a:spcPts val="800"/>
                        </a:spcAft>
                      </a:pPr>
                      <a:r>
                        <a:rPr lang="en-IN" sz="1100">
                          <a:effectLst/>
                        </a:rPr>
                        <a:t>Signs boards should be made with LED’s which are bright colored and are capable of attracting the drivers attention but it should also not be too distracting or blinding cause it </a:t>
                      </a:r>
                    </a:p>
                    <a:p>
                      <a:pPr marR="601345">
                        <a:lnSpc>
                          <a:spcPct val="107000"/>
                        </a:lnSpc>
                        <a:spcAft>
                          <a:spcPts val="800"/>
                        </a:spcAft>
                      </a:pPr>
                      <a:r>
                        <a:rPr lang="en-IN" sz="1100">
                          <a:effectLst/>
                        </a:rPr>
                        <a:t>may lead to accidents.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extLst>
                  <a:ext uri="{0D108BD9-81ED-4DB2-BD59-A6C34878D82A}">
                    <a16:rowId xmlns:a16="http://schemas.microsoft.com/office/drawing/2014/main" val="769996975"/>
                  </a:ext>
                </a:extLst>
              </a:tr>
              <a:tr h="1522560">
                <a:tc>
                  <a:txBody>
                    <a:bodyPr/>
                    <a:lstStyle/>
                    <a:p>
                      <a:pPr>
                        <a:lnSpc>
                          <a:spcPct val="107000"/>
                        </a:lnSpc>
                        <a:spcAft>
                          <a:spcPts val="800"/>
                        </a:spcAft>
                      </a:pPr>
                      <a:r>
                        <a:rPr lang="en-IN" sz="1100">
                          <a:effectLst/>
                        </a:rPr>
                        <a:t>FR-2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tc>
                  <a:txBody>
                    <a:bodyPr/>
                    <a:lstStyle/>
                    <a:p>
                      <a:pPr marL="1270">
                        <a:lnSpc>
                          <a:spcPct val="107000"/>
                        </a:lnSpc>
                        <a:spcAft>
                          <a:spcPts val="800"/>
                        </a:spcAft>
                      </a:pPr>
                      <a:r>
                        <a:rPr lang="en-IN" sz="1100">
                          <a:effectLst/>
                        </a:rPr>
                        <a:t>User Understanding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tc>
                  <a:txBody>
                    <a:bodyPr/>
                    <a:lstStyle/>
                    <a:p>
                      <a:pPr marR="36830" algn="just">
                        <a:lnSpc>
                          <a:spcPct val="107000"/>
                        </a:lnSpc>
                        <a:spcAft>
                          <a:spcPts val="800"/>
                        </a:spcAft>
                      </a:pPr>
                      <a:r>
                        <a:rPr lang="en-IN" sz="1100">
                          <a:effectLst/>
                        </a:rPr>
                        <a:t>For better understanding of the driver ,the signs should bebig ,clear and legible and it can also include illustration which will make it easily understanding to the drive .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extLst>
                  <a:ext uri="{0D108BD9-81ED-4DB2-BD59-A6C34878D82A}">
                    <a16:rowId xmlns:a16="http://schemas.microsoft.com/office/drawing/2014/main" val="3214902814"/>
                  </a:ext>
                </a:extLst>
              </a:tr>
              <a:tr h="1020099">
                <a:tc>
                  <a:txBody>
                    <a:bodyPr/>
                    <a:lstStyle/>
                    <a:p>
                      <a:pPr>
                        <a:lnSpc>
                          <a:spcPct val="107000"/>
                        </a:lnSpc>
                        <a:spcAft>
                          <a:spcPts val="800"/>
                        </a:spcAft>
                      </a:pPr>
                      <a:r>
                        <a:rPr lang="en-IN" sz="1100">
                          <a:effectLst/>
                        </a:rPr>
                        <a:t>FR-3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tc>
                  <a:txBody>
                    <a:bodyPr/>
                    <a:lstStyle/>
                    <a:p>
                      <a:pPr marL="1270">
                        <a:lnSpc>
                          <a:spcPct val="107000"/>
                        </a:lnSpc>
                        <a:spcAft>
                          <a:spcPts val="800"/>
                        </a:spcAft>
                      </a:pPr>
                      <a:r>
                        <a:rPr lang="en-IN" sz="1100">
                          <a:effectLst/>
                        </a:rPr>
                        <a:t>User Convenience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tc>
                  <a:txBody>
                    <a:bodyPr/>
                    <a:lstStyle/>
                    <a:p>
                      <a:pPr marR="239395" algn="just">
                        <a:lnSpc>
                          <a:spcPct val="107000"/>
                        </a:lnSpc>
                        <a:spcAft>
                          <a:spcPts val="800"/>
                        </a:spcAft>
                      </a:pPr>
                      <a:r>
                        <a:rPr lang="en-IN" sz="1100" dirty="0">
                          <a:effectLst/>
                        </a:rPr>
                        <a:t>The display should be big enough that it should even be visible from far distance clearly.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4930" marT="6350" marB="0"/>
                </a:tc>
                <a:extLst>
                  <a:ext uri="{0D108BD9-81ED-4DB2-BD59-A6C34878D82A}">
                    <a16:rowId xmlns:a16="http://schemas.microsoft.com/office/drawing/2014/main" val="3022683888"/>
                  </a:ext>
                </a:extLst>
              </a:tr>
            </a:tbl>
          </a:graphicData>
        </a:graphic>
      </p:graphicFrame>
    </p:spTree>
    <p:extLst>
      <p:ext uri="{BB962C8B-B14F-4D97-AF65-F5344CB8AC3E}">
        <p14:creationId xmlns:p14="http://schemas.microsoft.com/office/powerpoint/2010/main" val="134712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C680-6186-6968-08B0-EB83017C416A}"/>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Data Flow Diagrams</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2CD427C-9D5A-8291-E148-94C9A1A97640}"/>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775C323B-3970-7EC0-C9AC-9EA41605F9D0}"/>
              </a:ext>
            </a:extLst>
          </p:cNvPr>
          <p:cNvGrpSpPr/>
          <p:nvPr/>
        </p:nvGrpSpPr>
        <p:grpSpPr>
          <a:xfrm>
            <a:off x="1420426" y="1825625"/>
            <a:ext cx="9845337" cy="4144697"/>
            <a:chOff x="0" y="0"/>
            <a:chExt cx="6244646" cy="5018040"/>
          </a:xfrm>
        </p:grpSpPr>
        <p:sp>
          <p:nvSpPr>
            <p:cNvPr id="5" name="Rectangle 4">
              <a:extLst>
                <a:ext uri="{FF2B5EF4-FFF2-40B4-BE49-F238E27FC236}">
                  <a16:creationId xmlns:a16="http://schemas.microsoft.com/office/drawing/2014/main" id="{357BD871-C14A-D54D-43E1-41E0BD9EEBDE}"/>
                </a:ext>
              </a:extLst>
            </p:cNvPr>
            <p:cNvSpPr/>
            <p:nvPr/>
          </p:nvSpPr>
          <p:spPr>
            <a:xfrm>
              <a:off x="0" y="33947"/>
              <a:ext cx="46619" cy="206430"/>
            </a:xfrm>
            <a:prstGeom prst="rect">
              <a:avLst/>
            </a:prstGeom>
            <a:ln>
              <a:noFill/>
            </a:ln>
          </p:spPr>
          <p:txBody>
            <a:bodyPr vert="horz" lIns="0" tIns="0" rIns="0" bIns="0" rtlCol="0">
              <a:noAutofit/>
            </a:bodyPr>
            <a:lstStyle/>
            <a:p>
              <a:pPr>
                <a:lnSpc>
                  <a:spcPct val="107000"/>
                </a:lnSpc>
                <a:spcAft>
                  <a:spcPts val="800"/>
                </a:spcAft>
              </a:pPr>
              <a:r>
                <a:rPr lang="en-IN" sz="1100" b="1" u="sng">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3A110D83-EA67-B2CC-A477-4BE8DF1E92E3}"/>
                </a:ext>
              </a:extLst>
            </p:cNvPr>
            <p:cNvSpPr/>
            <p:nvPr/>
          </p:nvSpPr>
          <p:spPr>
            <a:xfrm>
              <a:off x="35052" y="33947"/>
              <a:ext cx="46619" cy="206430"/>
            </a:xfrm>
            <a:prstGeom prst="rect">
              <a:avLst/>
            </a:prstGeom>
            <a:ln>
              <a:noFill/>
            </a:ln>
          </p:spPr>
          <p:txBody>
            <a:bodyPr vert="horz" lIns="0" tIns="0" rIns="0" bIns="0" rtlCol="0">
              <a:noAutofit/>
            </a:bodyPr>
            <a:lstStyle/>
            <a:p>
              <a:pPr>
                <a:lnSpc>
                  <a:spcPct val="107000"/>
                </a:lnSpc>
                <a:spcAft>
                  <a:spcPts val="800"/>
                </a:spcAft>
              </a:pPr>
              <a:r>
                <a:rPr lang="en-IN" sz="1100" b="1" u="sng">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B668EF29-43BA-E51A-08CD-84F1C47CC7C2}"/>
                </a:ext>
              </a:extLst>
            </p:cNvPr>
            <p:cNvSpPr/>
            <p:nvPr/>
          </p:nvSpPr>
          <p:spPr>
            <a:xfrm>
              <a:off x="70104" y="33947"/>
              <a:ext cx="134667" cy="206430"/>
            </a:xfrm>
            <a:prstGeom prst="rect">
              <a:avLst/>
            </a:prstGeom>
            <a:ln>
              <a:noFill/>
            </a:ln>
          </p:spPr>
          <p:txBody>
            <a:bodyPr vert="horz" lIns="0" tIns="0" rIns="0" bIns="0" rtlCol="0">
              <a:noAutofit/>
            </a:bodyPr>
            <a:lstStyle/>
            <a:p>
              <a:pPr>
                <a:lnSpc>
                  <a:spcPct val="107000"/>
                </a:lnSpc>
                <a:spcAft>
                  <a:spcPts val="800"/>
                </a:spcAft>
              </a:pPr>
              <a:r>
                <a:rPr lang="en-IN" sz="1100" b="1" u="sng">
                  <a:solidFill>
                    <a:srgbClr val="000000"/>
                  </a:solidFill>
                  <a:effectLst/>
                  <a:uFill>
                    <a:solidFill>
                      <a:srgbClr val="000000"/>
                    </a:solidFill>
                  </a:uFill>
                  <a:latin typeface="Times New Roman" panose="02020603050405020304" pitchFamily="18" charset="0"/>
                  <a:ea typeface="Times New Roman" panose="02020603050405020304" pitchFamily="18" charset="0"/>
                </a:rPr>
                <a:t>D</a:t>
              </a:r>
              <a:endParaRPr lang="en-IN" sz="1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5F319A8F-A9EE-9BF3-DEF8-F27B8AAE8851}"/>
                </a:ext>
              </a:extLst>
            </p:cNvPr>
            <p:cNvSpPr/>
            <p:nvPr/>
          </p:nvSpPr>
          <p:spPr>
            <a:xfrm>
              <a:off x="170688" y="33947"/>
              <a:ext cx="682318" cy="206430"/>
            </a:xfrm>
            <a:prstGeom prst="rect">
              <a:avLst/>
            </a:prstGeom>
            <a:ln>
              <a:noFill/>
            </a:ln>
          </p:spPr>
          <p:txBody>
            <a:bodyPr vert="horz" lIns="0" tIns="0" rIns="0" bIns="0" rtlCol="0">
              <a:noAutofit/>
            </a:bodyPr>
            <a:lstStyle/>
            <a:p>
              <a:pPr>
                <a:lnSpc>
                  <a:spcPct val="107000"/>
                </a:lnSpc>
                <a:spcAft>
                  <a:spcPts val="800"/>
                </a:spcAft>
              </a:pPr>
              <a:r>
                <a:rPr lang="en-IN" sz="1100" b="1" u="sng">
                  <a:solidFill>
                    <a:srgbClr val="000000"/>
                  </a:solidFill>
                  <a:effectLst/>
                  <a:uFill>
                    <a:solidFill>
                      <a:srgbClr val="000000"/>
                    </a:solidFill>
                  </a:uFill>
                  <a:latin typeface="Times New Roman" panose="02020603050405020304" pitchFamily="18" charset="0"/>
                  <a:ea typeface="Times New Roman" panose="02020603050405020304" pitchFamily="18" charset="0"/>
                </a:rPr>
                <a:t>ata flow </a:t>
              </a:r>
              <a:endParaRPr lang="en-IN"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710D5288-3EEA-5E2F-6A0B-78A33006E4C1}"/>
                </a:ext>
              </a:extLst>
            </p:cNvPr>
            <p:cNvSpPr/>
            <p:nvPr/>
          </p:nvSpPr>
          <p:spPr>
            <a:xfrm>
              <a:off x="684225" y="33947"/>
              <a:ext cx="743326" cy="206430"/>
            </a:xfrm>
            <a:prstGeom prst="rect">
              <a:avLst/>
            </a:prstGeom>
            <a:ln>
              <a:noFill/>
            </a:ln>
          </p:spPr>
          <p:txBody>
            <a:bodyPr vert="horz" lIns="0" tIns="0" rIns="0" bIns="0" rtlCol="0">
              <a:noAutofit/>
            </a:bodyPr>
            <a:lstStyle/>
            <a:p>
              <a:pPr>
                <a:lnSpc>
                  <a:spcPct val="107000"/>
                </a:lnSpc>
                <a:spcAft>
                  <a:spcPts val="800"/>
                </a:spcAft>
              </a:pPr>
              <a:r>
                <a:rPr lang="en-IN" sz="1100" b="1" u="sng">
                  <a:solidFill>
                    <a:srgbClr val="000000"/>
                  </a:solidFill>
                  <a:effectLst/>
                  <a:uFill>
                    <a:solidFill>
                      <a:srgbClr val="000000"/>
                    </a:solidFill>
                  </a:uFill>
                  <a:latin typeface="Times New Roman" panose="02020603050405020304" pitchFamily="18" charset="0"/>
                  <a:ea typeface="Times New Roman" panose="02020603050405020304" pitchFamily="18" charset="0"/>
                </a:rPr>
                <a:t>diagrams</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B7B45A91-E380-66B9-36FA-1B173FB14365}"/>
                </a:ext>
              </a:extLst>
            </p:cNvPr>
            <p:cNvSpPr/>
            <p:nvPr/>
          </p:nvSpPr>
          <p:spPr>
            <a:xfrm>
              <a:off x="1243533" y="0"/>
              <a:ext cx="78973" cy="262525"/>
            </a:xfrm>
            <a:prstGeom prst="rect">
              <a:avLst/>
            </a:prstGeom>
            <a:ln>
              <a:noFill/>
            </a:ln>
          </p:spPr>
          <p:txBody>
            <a:bodyPr vert="horz" lIns="0" tIns="0" rIns="0" bIns="0" rtlCol="0">
              <a:noAutofit/>
            </a:bodyPr>
            <a:lstStyle/>
            <a:p>
              <a:pPr>
                <a:lnSpc>
                  <a:spcPct val="107000"/>
                </a:lnSpc>
                <a:spcAft>
                  <a:spcPts val="800"/>
                </a:spcAft>
              </a:pPr>
              <a:r>
                <a:rPr lang="en-IN" sz="14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99D9FC22-699E-CCE3-5C3C-F996E61A1203}"/>
                </a:ext>
              </a:extLst>
            </p:cNvPr>
            <p:cNvSpPr/>
            <p:nvPr/>
          </p:nvSpPr>
          <p:spPr>
            <a:xfrm>
              <a:off x="6185358" y="4755515"/>
              <a:ext cx="59288" cy="262525"/>
            </a:xfrm>
            <a:prstGeom prst="rect">
              <a:avLst/>
            </a:prstGeom>
            <a:ln>
              <a:noFill/>
            </a:ln>
          </p:spPr>
          <p:txBody>
            <a:bodyPr vert="horz" lIns="0" tIns="0" rIns="0" bIns="0" rtlCol="0">
              <a:noAutofit/>
            </a:bodyPr>
            <a:lstStyle/>
            <a:p>
              <a:pPr>
                <a:lnSpc>
                  <a:spcPct val="107000"/>
                </a:lnSpc>
                <a:spcAft>
                  <a:spcPts val="800"/>
                </a:spcAft>
              </a:pPr>
              <a:r>
                <a:rPr lang="en-IN" sz="14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 name="Shape 34245">
              <a:extLst>
                <a:ext uri="{FF2B5EF4-FFF2-40B4-BE49-F238E27FC236}">
                  <a16:creationId xmlns:a16="http://schemas.microsoft.com/office/drawing/2014/main" id="{D91F86F6-082A-0B76-B779-614BA16841A7}"/>
                </a:ext>
              </a:extLst>
            </p:cNvPr>
            <p:cNvSpPr/>
            <p:nvPr/>
          </p:nvSpPr>
          <p:spPr>
            <a:xfrm>
              <a:off x="123444" y="4928104"/>
              <a:ext cx="6061838" cy="12192"/>
            </a:xfrm>
            <a:custGeom>
              <a:avLst/>
              <a:gdLst/>
              <a:ahLst/>
              <a:cxnLst/>
              <a:rect l="0" t="0" r="0" b="0"/>
              <a:pathLst>
                <a:path w="6061838" h="12192">
                  <a:moveTo>
                    <a:pt x="0" y="0"/>
                  </a:moveTo>
                  <a:lnTo>
                    <a:pt x="6061838" y="0"/>
                  </a:lnTo>
                  <a:lnTo>
                    <a:pt x="6061838" y="12192"/>
                  </a:lnTo>
                  <a:lnTo>
                    <a:pt x="0" y="12192"/>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pic>
          <p:nvPicPr>
            <p:cNvPr id="13" name="Picture 12">
              <a:extLst>
                <a:ext uri="{FF2B5EF4-FFF2-40B4-BE49-F238E27FC236}">
                  <a16:creationId xmlns:a16="http://schemas.microsoft.com/office/drawing/2014/main" id="{7E44DEEA-0DFD-A5F1-CA4A-449F3B248DF1}"/>
                </a:ext>
              </a:extLst>
            </p:cNvPr>
            <p:cNvPicPr/>
            <p:nvPr/>
          </p:nvPicPr>
          <p:blipFill>
            <a:blip r:embed="rId2"/>
            <a:stretch>
              <a:fillRect/>
            </a:stretch>
          </p:blipFill>
          <p:spPr>
            <a:xfrm>
              <a:off x="123139" y="199258"/>
              <a:ext cx="6061075" cy="4714621"/>
            </a:xfrm>
            <a:prstGeom prst="rect">
              <a:avLst/>
            </a:prstGeom>
          </p:spPr>
        </p:pic>
      </p:grpSp>
    </p:spTree>
    <p:extLst>
      <p:ext uri="{BB962C8B-B14F-4D97-AF65-F5344CB8AC3E}">
        <p14:creationId xmlns:p14="http://schemas.microsoft.com/office/powerpoint/2010/main" val="3542170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27BE-A646-A200-EAEC-BFADD3C8E416}"/>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Non-Functional Requirements</a:t>
            </a:r>
            <a:br>
              <a:rPr lang="en-US" sz="4400" dirty="0">
                <a:latin typeface="Times New Roman" panose="02020603050405020304" pitchFamily="18"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8470E5C2-2EE7-E8D7-9CC2-D06A9562620D}"/>
              </a:ext>
            </a:extLst>
          </p:cNvPr>
          <p:cNvGraphicFramePr>
            <a:graphicFrameLocks noGrp="1"/>
          </p:cNvGraphicFramePr>
          <p:nvPr>
            <p:ph idx="1"/>
            <p:extLst>
              <p:ext uri="{D42A27DB-BD31-4B8C-83A1-F6EECF244321}">
                <p14:modId xmlns:p14="http://schemas.microsoft.com/office/powerpoint/2010/main" val="2659209981"/>
              </p:ext>
            </p:extLst>
          </p:nvPr>
        </p:nvGraphicFramePr>
        <p:xfrm>
          <a:off x="1979720" y="1438183"/>
          <a:ext cx="8948692" cy="5140170"/>
        </p:xfrm>
        <a:graphic>
          <a:graphicData uri="http://schemas.openxmlformats.org/drawingml/2006/table">
            <a:tbl>
              <a:tblPr firstRow="1" firstCol="1" bandRow="1">
                <a:tableStyleId>{5C22544A-7EE6-4342-B048-85BDC9FD1C3A}</a:tableStyleId>
              </a:tblPr>
              <a:tblGrid>
                <a:gridCol w="2982260">
                  <a:extLst>
                    <a:ext uri="{9D8B030D-6E8A-4147-A177-3AD203B41FA5}">
                      <a16:colId xmlns:a16="http://schemas.microsoft.com/office/drawing/2014/main" val="1085433498"/>
                    </a:ext>
                  </a:extLst>
                </a:gridCol>
                <a:gridCol w="2984172">
                  <a:extLst>
                    <a:ext uri="{9D8B030D-6E8A-4147-A177-3AD203B41FA5}">
                      <a16:colId xmlns:a16="http://schemas.microsoft.com/office/drawing/2014/main" val="310496290"/>
                    </a:ext>
                  </a:extLst>
                </a:gridCol>
                <a:gridCol w="2982260">
                  <a:extLst>
                    <a:ext uri="{9D8B030D-6E8A-4147-A177-3AD203B41FA5}">
                      <a16:colId xmlns:a16="http://schemas.microsoft.com/office/drawing/2014/main" val="1518356705"/>
                    </a:ext>
                  </a:extLst>
                </a:gridCol>
              </a:tblGrid>
              <a:tr h="243258">
                <a:tc>
                  <a:txBody>
                    <a:bodyPr/>
                    <a:lstStyle/>
                    <a:p>
                      <a:pPr>
                        <a:lnSpc>
                          <a:spcPct val="107000"/>
                        </a:lnSpc>
                        <a:spcAft>
                          <a:spcPts val="800"/>
                        </a:spcAft>
                      </a:pPr>
                      <a:r>
                        <a:rPr lang="en-IN" sz="1100">
                          <a:effectLst/>
                        </a:rPr>
                        <a:t>FR No.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1270">
                        <a:lnSpc>
                          <a:spcPct val="107000"/>
                        </a:lnSpc>
                        <a:spcAft>
                          <a:spcPts val="800"/>
                        </a:spcAft>
                      </a:pPr>
                      <a:r>
                        <a:rPr lang="en-IN" sz="1100">
                          <a:effectLst/>
                        </a:rPr>
                        <a:t>Non-Functional Requirement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a:lnSpc>
                          <a:spcPct val="107000"/>
                        </a:lnSpc>
                        <a:spcAft>
                          <a:spcPts val="800"/>
                        </a:spcAft>
                      </a:pPr>
                      <a:r>
                        <a:rPr lang="en-IN" sz="1100">
                          <a:effectLst/>
                        </a:rPr>
                        <a:t>Description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extLst>
                  <a:ext uri="{0D108BD9-81ED-4DB2-BD59-A6C34878D82A}">
                    <a16:rowId xmlns:a16="http://schemas.microsoft.com/office/drawing/2014/main" val="3596269758"/>
                  </a:ext>
                </a:extLst>
              </a:tr>
              <a:tr h="472553">
                <a:tc>
                  <a:txBody>
                    <a:bodyPr/>
                    <a:lstStyle/>
                    <a:p>
                      <a:pPr>
                        <a:lnSpc>
                          <a:spcPct val="107000"/>
                        </a:lnSpc>
                        <a:spcAft>
                          <a:spcPts val="800"/>
                        </a:spcAft>
                      </a:pPr>
                      <a:r>
                        <a:rPr lang="en-IN" sz="1100">
                          <a:effectLst/>
                        </a:rPr>
                        <a:t>NFR-1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1270">
                        <a:lnSpc>
                          <a:spcPct val="107000"/>
                        </a:lnSpc>
                        <a:spcAft>
                          <a:spcPts val="800"/>
                        </a:spcAft>
                      </a:pPr>
                      <a:r>
                        <a:rPr lang="en-IN" sz="1100">
                          <a:effectLst/>
                        </a:rPr>
                        <a:t>Usability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algn="just">
                        <a:lnSpc>
                          <a:spcPct val="107000"/>
                        </a:lnSpc>
                        <a:spcAft>
                          <a:spcPts val="800"/>
                        </a:spcAft>
                      </a:pPr>
                      <a:r>
                        <a:rPr lang="en-IN" sz="1100">
                          <a:effectLst/>
                        </a:rPr>
                        <a:t>It should be able to upgrade when there is a need for it.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extLst>
                  <a:ext uri="{0D108BD9-81ED-4DB2-BD59-A6C34878D82A}">
                    <a16:rowId xmlns:a16="http://schemas.microsoft.com/office/drawing/2014/main" val="2192622579"/>
                  </a:ext>
                </a:extLst>
              </a:tr>
              <a:tr h="935552">
                <a:tc>
                  <a:txBody>
                    <a:bodyPr/>
                    <a:lstStyle/>
                    <a:p>
                      <a:pPr>
                        <a:lnSpc>
                          <a:spcPct val="107000"/>
                        </a:lnSpc>
                        <a:spcAft>
                          <a:spcPts val="800"/>
                        </a:spcAft>
                      </a:pPr>
                      <a:r>
                        <a:rPr lang="en-IN" sz="1100">
                          <a:effectLst/>
                        </a:rPr>
                        <a:t>NFR-2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1270">
                        <a:lnSpc>
                          <a:spcPct val="107000"/>
                        </a:lnSpc>
                        <a:spcAft>
                          <a:spcPts val="800"/>
                        </a:spcAft>
                      </a:pPr>
                      <a:r>
                        <a:rPr lang="en-IN" sz="1100">
                          <a:effectLst/>
                        </a:rPr>
                        <a:t>Security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R="36195" algn="just">
                        <a:lnSpc>
                          <a:spcPct val="107000"/>
                        </a:lnSpc>
                        <a:spcAft>
                          <a:spcPts val="800"/>
                        </a:spcAft>
                      </a:pPr>
                      <a:r>
                        <a:rPr lang="en-IN" sz="1100">
                          <a:effectLst/>
                        </a:rPr>
                        <a:t>It should have good security so that no other person is able to hack and display their own directions.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extLst>
                  <a:ext uri="{0D108BD9-81ED-4DB2-BD59-A6C34878D82A}">
                    <a16:rowId xmlns:a16="http://schemas.microsoft.com/office/drawing/2014/main" val="565196512"/>
                  </a:ext>
                </a:extLst>
              </a:tr>
              <a:tr h="243258">
                <a:tc>
                  <a:txBody>
                    <a:bodyPr/>
                    <a:lstStyle/>
                    <a:p>
                      <a:pPr>
                        <a:lnSpc>
                          <a:spcPct val="107000"/>
                        </a:lnSpc>
                        <a:spcAft>
                          <a:spcPts val="800"/>
                        </a:spcAft>
                      </a:pPr>
                      <a:r>
                        <a:rPr lang="en-IN" sz="1100">
                          <a:effectLst/>
                        </a:rPr>
                        <a:t>NFR-3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1270">
                        <a:lnSpc>
                          <a:spcPct val="107000"/>
                        </a:lnSpc>
                        <a:spcAft>
                          <a:spcPts val="800"/>
                        </a:spcAft>
                      </a:pPr>
                      <a:r>
                        <a:rPr lang="en-IN" sz="1100">
                          <a:effectLst/>
                        </a:rPr>
                        <a:t>Reliability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a:lnSpc>
                          <a:spcPct val="107000"/>
                        </a:lnSpc>
                        <a:spcAft>
                          <a:spcPts val="800"/>
                        </a:spcAft>
                      </a:pPr>
                      <a:r>
                        <a:rPr lang="en-IN" sz="1100">
                          <a:effectLst/>
                        </a:rPr>
                        <a:t>It should be able to display to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extLst>
                  <a:ext uri="{0D108BD9-81ED-4DB2-BD59-A6C34878D82A}">
                    <a16:rowId xmlns:a16="http://schemas.microsoft.com/office/drawing/2014/main" val="713319385"/>
                  </a:ext>
                </a:extLst>
              </a:tr>
              <a:tr h="473288">
                <a:tc>
                  <a:txBody>
                    <a:bodyPr/>
                    <a:lstStyle/>
                    <a:p>
                      <a:pPr>
                        <a:lnSpc>
                          <a:spcPct val="107000"/>
                        </a:lnSpc>
                        <a:spcAft>
                          <a:spcPts val="800"/>
                        </a:spcAft>
                      </a:pPr>
                      <a:r>
                        <a:rPr lang="en-IN" sz="1100" dirty="0">
                          <a:effectLst/>
                        </a:rPr>
                        <a:t>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1270">
                        <a:lnSpc>
                          <a:spcPct val="107000"/>
                        </a:lnSpc>
                        <a:spcAft>
                          <a:spcPts val="800"/>
                        </a:spcAft>
                      </a:pPr>
                      <a:r>
                        <a:rPr lang="en-IN" sz="11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68580">
                        <a:lnSpc>
                          <a:spcPct val="107000"/>
                        </a:lnSpc>
                        <a:spcAft>
                          <a:spcPts val="800"/>
                        </a:spcAft>
                      </a:pPr>
                      <a:r>
                        <a:rPr lang="en-IN" sz="1100">
                          <a:effectLst/>
                        </a:rPr>
                        <a:t>information correctly and error– free.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extLst>
                  <a:ext uri="{0D108BD9-81ED-4DB2-BD59-A6C34878D82A}">
                    <a16:rowId xmlns:a16="http://schemas.microsoft.com/office/drawing/2014/main" val="2629882348"/>
                  </a:ext>
                </a:extLst>
              </a:tr>
              <a:tr h="1035207">
                <a:tc>
                  <a:txBody>
                    <a:bodyPr/>
                    <a:lstStyle/>
                    <a:p>
                      <a:pPr marL="68580">
                        <a:lnSpc>
                          <a:spcPct val="107000"/>
                        </a:lnSpc>
                        <a:spcAft>
                          <a:spcPts val="800"/>
                        </a:spcAft>
                      </a:pPr>
                      <a:r>
                        <a:rPr lang="en-IN" sz="1100">
                          <a:effectLst/>
                        </a:rPr>
                        <a:t>NFR-4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69850">
                        <a:lnSpc>
                          <a:spcPct val="107000"/>
                        </a:lnSpc>
                        <a:spcAft>
                          <a:spcPts val="800"/>
                        </a:spcAft>
                      </a:pPr>
                      <a:r>
                        <a:rPr lang="en-IN" sz="1100">
                          <a:effectLst/>
                        </a:rPr>
                        <a:t>Performance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68580" marR="398145" algn="just">
                        <a:lnSpc>
                          <a:spcPct val="107000"/>
                        </a:lnSpc>
                        <a:spcAft>
                          <a:spcPts val="800"/>
                        </a:spcAft>
                      </a:pPr>
                      <a:r>
                        <a:rPr lang="en-IN" sz="1100">
                          <a:effectLst/>
                        </a:rPr>
                        <a:t>It should be able to automatically update itself when a certain weather or traffic problem occurs.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extLst>
                  <a:ext uri="{0D108BD9-81ED-4DB2-BD59-A6C34878D82A}">
                    <a16:rowId xmlns:a16="http://schemas.microsoft.com/office/drawing/2014/main" val="3853085975"/>
                  </a:ext>
                </a:extLst>
              </a:tr>
              <a:tr h="701847">
                <a:tc>
                  <a:txBody>
                    <a:bodyPr/>
                    <a:lstStyle/>
                    <a:p>
                      <a:pPr marL="68580">
                        <a:lnSpc>
                          <a:spcPct val="107000"/>
                        </a:lnSpc>
                        <a:spcAft>
                          <a:spcPts val="800"/>
                        </a:spcAft>
                      </a:pPr>
                      <a:r>
                        <a:rPr lang="en-IN" sz="1100">
                          <a:effectLst/>
                        </a:rPr>
                        <a:t>NFR-5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69850">
                        <a:lnSpc>
                          <a:spcPct val="107000"/>
                        </a:lnSpc>
                        <a:spcAft>
                          <a:spcPts val="800"/>
                        </a:spcAft>
                      </a:pPr>
                      <a:r>
                        <a:rPr lang="en-IN" sz="1100">
                          <a:effectLst/>
                        </a:rPr>
                        <a:t>Availability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68580" marR="35560" algn="just">
                        <a:lnSpc>
                          <a:spcPct val="107000"/>
                        </a:lnSpc>
                        <a:spcAft>
                          <a:spcPts val="800"/>
                        </a:spcAft>
                      </a:pPr>
                      <a:r>
                        <a:rPr lang="en-IN" sz="1100">
                          <a:effectLst/>
                        </a:rPr>
                        <a:t>It should be available 24/7 sothat it can be beneficial to the customer i.e .the driver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extLst>
                  <a:ext uri="{0D108BD9-81ED-4DB2-BD59-A6C34878D82A}">
                    <a16:rowId xmlns:a16="http://schemas.microsoft.com/office/drawing/2014/main" val="2732819706"/>
                  </a:ext>
                </a:extLst>
              </a:tr>
              <a:tr h="1035207">
                <a:tc>
                  <a:txBody>
                    <a:bodyPr/>
                    <a:lstStyle/>
                    <a:p>
                      <a:pPr marL="68580">
                        <a:lnSpc>
                          <a:spcPct val="107000"/>
                        </a:lnSpc>
                        <a:spcAft>
                          <a:spcPts val="800"/>
                        </a:spcAft>
                      </a:pPr>
                      <a:r>
                        <a:rPr lang="en-IN" sz="1100">
                          <a:effectLst/>
                        </a:rPr>
                        <a:t>NFR-6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69850">
                        <a:lnSpc>
                          <a:spcPct val="107000"/>
                        </a:lnSpc>
                        <a:spcAft>
                          <a:spcPts val="800"/>
                        </a:spcAft>
                      </a:pPr>
                      <a:r>
                        <a:rPr lang="en-IN" sz="1100">
                          <a:effectLst/>
                        </a:rPr>
                        <a:t>Scalability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tc>
                  <a:txBody>
                    <a:bodyPr/>
                    <a:lstStyle/>
                    <a:p>
                      <a:pPr marL="68580" marR="461645" algn="just">
                        <a:lnSpc>
                          <a:spcPct val="107000"/>
                        </a:lnSpc>
                        <a:spcAft>
                          <a:spcPts val="800"/>
                        </a:spcAft>
                      </a:pPr>
                      <a:r>
                        <a:rPr lang="en-IN" sz="1100" dirty="0">
                          <a:effectLst/>
                        </a:rPr>
                        <a:t>It should be able to easily changed and upgrade according to change and need in requirement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55" marR="55370" marT="6221" marB="0"/>
                </a:tc>
                <a:extLst>
                  <a:ext uri="{0D108BD9-81ED-4DB2-BD59-A6C34878D82A}">
                    <a16:rowId xmlns:a16="http://schemas.microsoft.com/office/drawing/2014/main" val="3691336241"/>
                  </a:ext>
                </a:extLst>
              </a:tr>
            </a:tbl>
          </a:graphicData>
        </a:graphic>
      </p:graphicFrame>
    </p:spTree>
    <p:extLst>
      <p:ext uri="{BB962C8B-B14F-4D97-AF65-F5344CB8AC3E}">
        <p14:creationId xmlns:p14="http://schemas.microsoft.com/office/powerpoint/2010/main" val="74563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946</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SALEM COLLEGE OF  ENGINEERING       AND TECHNOLOGY</vt:lpstr>
      <vt:lpstr>OBJECTIVES</vt:lpstr>
      <vt:lpstr>Introduction</vt:lpstr>
      <vt:lpstr>Exisiting Problem </vt:lpstr>
      <vt:lpstr>Proposed Solution </vt:lpstr>
      <vt:lpstr>Communication Systems </vt:lpstr>
      <vt:lpstr> Functional Requirements </vt:lpstr>
      <vt:lpstr>Data Flow Diagrams </vt:lpstr>
      <vt:lpstr>Non-Functional Requirements </vt:lpstr>
      <vt:lpstr>Technical Architecture </vt:lpstr>
      <vt:lpstr>JIRA </vt:lpstr>
      <vt:lpstr>Advantages </vt:lpstr>
      <vt:lpstr>Disadvantages </vt:lpstr>
      <vt:lpstr>Conclusion </vt:lpstr>
      <vt:lpstr>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SALEM COLLEGE OF  ENGINEERING       AND TECHNOLOGY</dc:title>
  <dc:creator>dell</dc:creator>
  <cp:lastModifiedBy>dell</cp:lastModifiedBy>
  <cp:revision>1</cp:revision>
  <dcterms:created xsi:type="dcterms:W3CDTF">2022-11-19T18:01:20Z</dcterms:created>
  <dcterms:modified xsi:type="dcterms:W3CDTF">2022-11-19T18:23:49Z</dcterms:modified>
</cp:coreProperties>
</file>