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3" d="100"/>
          <a:sy n="73" d="100"/>
        </p:scale>
        <p:origin x="6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78DA03-2505-4F51-B31D-7739E7A64C2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3198F-4907-4095-A85B-C335C540C197}" type="slidenum">
              <a:rPr lang="en-IN" smtClean="0"/>
              <a:t>‹#›</a:t>
            </a:fld>
            <a:endParaRPr lang="en-IN"/>
          </a:p>
        </p:txBody>
      </p:sp>
    </p:spTree>
    <p:extLst>
      <p:ext uri="{BB962C8B-B14F-4D97-AF65-F5344CB8AC3E}">
        <p14:creationId xmlns:p14="http://schemas.microsoft.com/office/powerpoint/2010/main" val="271932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78DA03-2505-4F51-B31D-7739E7A64C2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3198F-4907-4095-A85B-C335C540C197}" type="slidenum">
              <a:rPr lang="en-IN" smtClean="0"/>
              <a:t>‹#›</a:t>
            </a:fld>
            <a:endParaRPr lang="en-IN"/>
          </a:p>
        </p:txBody>
      </p:sp>
    </p:spTree>
    <p:extLst>
      <p:ext uri="{BB962C8B-B14F-4D97-AF65-F5344CB8AC3E}">
        <p14:creationId xmlns:p14="http://schemas.microsoft.com/office/powerpoint/2010/main" val="265621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78DA03-2505-4F51-B31D-7739E7A64C2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3198F-4907-4095-A85B-C335C540C197}" type="slidenum">
              <a:rPr lang="en-IN" smtClean="0"/>
              <a:t>‹#›</a:t>
            </a:fld>
            <a:endParaRPr lang="en-IN"/>
          </a:p>
        </p:txBody>
      </p:sp>
    </p:spTree>
    <p:extLst>
      <p:ext uri="{BB962C8B-B14F-4D97-AF65-F5344CB8AC3E}">
        <p14:creationId xmlns:p14="http://schemas.microsoft.com/office/powerpoint/2010/main" val="258260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78DA03-2505-4F51-B31D-7739E7A64C2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3198F-4907-4095-A85B-C335C540C197}" type="slidenum">
              <a:rPr lang="en-IN" smtClean="0"/>
              <a:t>‹#›</a:t>
            </a:fld>
            <a:endParaRPr lang="en-IN"/>
          </a:p>
        </p:txBody>
      </p:sp>
    </p:spTree>
    <p:extLst>
      <p:ext uri="{BB962C8B-B14F-4D97-AF65-F5344CB8AC3E}">
        <p14:creationId xmlns:p14="http://schemas.microsoft.com/office/powerpoint/2010/main" val="241813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78DA03-2505-4F51-B31D-7739E7A64C2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3198F-4907-4095-A85B-C335C540C197}" type="slidenum">
              <a:rPr lang="en-IN" smtClean="0"/>
              <a:t>‹#›</a:t>
            </a:fld>
            <a:endParaRPr lang="en-IN"/>
          </a:p>
        </p:txBody>
      </p:sp>
    </p:spTree>
    <p:extLst>
      <p:ext uri="{BB962C8B-B14F-4D97-AF65-F5344CB8AC3E}">
        <p14:creationId xmlns:p14="http://schemas.microsoft.com/office/powerpoint/2010/main" val="113801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78DA03-2505-4F51-B31D-7739E7A64C2A}"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3198F-4907-4095-A85B-C335C540C197}" type="slidenum">
              <a:rPr lang="en-IN" smtClean="0"/>
              <a:t>‹#›</a:t>
            </a:fld>
            <a:endParaRPr lang="en-IN"/>
          </a:p>
        </p:txBody>
      </p:sp>
    </p:spTree>
    <p:extLst>
      <p:ext uri="{BB962C8B-B14F-4D97-AF65-F5344CB8AC3E}">
        <p14:creationId xmlns:p14="http://schemas.microsoft.com/office/powerpoint/2010/main" val="33914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78DA03-2505-4F51-B31D-7739E7A64C2A}"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73198F-4907-4095-A85B-C335C540C197}" type="slidenum">
              <a:rPr lang="en-IN" smtClean="0"/>
              <a:t>‹#›</a:t>
            </a:fld>
            <a:endParaRPr lang="en-IN"/>
          </a:p>
        </p:txBody>
      </p:sp>
    </p:spTree>
    <p:extLst>
      <p:ext uri="{BB962C8B-B14F-4D97-AF65-F5344CB8AC3E}">
        <p14:creationId xmlns:p14="http://schemas.microsoft.com/office/powerpoint/2010/main" val="2596161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78DA03-2505-4F51-B31D-7739E7A64C2A}"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73198F-4907-4095-A85B-C335C540C197}" type="slidenum">
              <a:rPr lang="en-IN" smtClean="0"/>
              <a:t>‹#›</a:t>
            </a:fld>
            <a:endParaRPr lang="en-IN"/>
          </a:p>
        </p:txBody>
      </p:sp>
    </p:spTree>
    <p:extLst>
      <p:ext uri="{BB962C8B-B14F-4D97-AF65-F5344CB8AC3E}">
        <p14:creationId xmlns:p14="http://schemas.microsoft.com/office/powerpoint/2010/main" val="2768717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8DA03-2505-4F51-B31D-7739E7A64C2A}"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73198F-4907-4095-A85B-C335C540C197}" type="slidenum">
              <a:rPr lang="en-IN" smtClean="0"/>
              <a:t>‹#›</a:t>
            </a:fld>
            <a:endParaRPr lang="en-IN"/>
          </a:p>
        </p:txBody>
      </p:sp>
    </p:spTree>
    <p:extLst>
      <p:ext uri="{BB962C8B-B14F-4D97-AF65-F5344CB8AC3E}">
        <p14:creationId xmlns:p14="http://schemas.microsoft.com/office/powerpoint/2010/main" val="331844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78DA03-2505-4F51-B31D-7739E7A64C2A}"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3198F-4907-4095-A85B-C335C540C197}" type="slidenum">
              <a:rPr lang="en-IN" smtClean="0"/>
              <a:t>‹#›</a:t>
            </a:fld>
            <a:endParaRPr lang="en-IN"/>
          </a:p>
        </p:txBody>
      </p:sp>
    </p:spTree>
    <p:extLst>
      <p:ext uri="{BB962C8B-B14F-4D97-AF65-F5344CB8AC3E}">
        <p14:creationId xmlns:p14="http://schemas.microsoft.com/office/powerpoint/2010/main" val="263255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78DA03-2505-4F51-B31D-7739E7A64C2A}"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3198F-4907-4095-A85B-C335C540C197}" type="slidenum">
              <a:rPr lang="en-IN" smtClean="0"/>
              <a:t>‹#›</a:t>
            </a:fld>
            <a:endParaRPr lang="en-IN"/>
          </a:p>
        </p:txBody>
      </p:sp>
    </p:spTree>
    <p:extLst>
      <p:ext uri="{BB962C8B-B14F-4D97-AF65-F5344CB8AC3E}">
        <p14:creationId xmlns:p14="http://schemas.microsoft.com/office/powerpoint/2010/main" val="320413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8DA03-2505-4F51-B31D-7739E7A64C2A}" type="datetimeFigureOut">
              <a:rPr lang="en-IN" smtClean="0"/>
              <a:t>19-11-2022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3198F-4907-4095-A85B-C335C540C197}" type="slidenum">
              <a:rPr lang="en-IN" smtClean="0"/>
              <a:t>‹#›</a:t>
            </a:fld>
            <a:endParaRPr lang="en-IN"/>
          </a:p>
        </p:txBody>
      </p:sp>
    </p:spTree>
    <p:extLst>
      <p:ext uri="{BB962C8B-B14F-4D97-AF65-F5344CB8AC3E}">
        <p14:creationId xmlns:p14="http://schemas.microsoft.com/office/powerpoint/2010/main" val="917057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000" b="1" dirty="0" smtClean="0">
                <a:latin typeface="Times New Roman" panose="02020603050405020304" pitchFamily="18" charset="0"/>
                <a:cs typeface="Times New Roman" panose="02020603050405020304" pitchFamily="18" charset="0"/>
              </a:rPr>
              <a:t>Gas Leakage Monitoring and Alerting System</a:t>
            </a:r>
            <a:endParaRPr lang="en-IN" sz="5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7"/>
            <a:ext cx="9144000" cy="2171745"/>
          </a:xfrm>
        </p:spPr>
        <p:txBody>
          <a:bodyPr>
            <a:normAutofit fontScale="92500" lnSpcReduction="20000"/>
          </a:bodyPr>
          <a:lstStyle/>
          <a:p>
            <a:r>
              <a:rPr lang="en-IN" b="1" dirty="0" smtClean="0">
                <a:latin typeface="Times New Roman" panose="02020603050405020304" pitchFamily="18" charset="0"/>
                <a:cs typeface="Times New Roman" panose="02020603050405020304" pitchFamily="18" charset="0"/>
              </a:rPr>
              <a:t>Team Id: </a:t>
            </a:r>
            <a:r>
              <a:rPr lang="en-IN" dirty="0" smtClean="0">
                <a:latin typeface="Times New Roman" panose="02020603050405020304" pitchFamily="18" charset="0"/>
                <a:cs typeface="Times New Roman" panose="02020603050405020304" pitchFamily="18" charset="0"/>
              </a:rPr>
              <a:t>PNT2022TMID51469</a:t>
            </a:r>
          </a:p>
          <a:p>
            <a:r>
              <a:rPr lang="en-IN" b="1" dirty="0" smtClean="0">
                <a:latin typeface="Times New Roman" panose="02020603050405020304" pitchFamily="18" charset="0"/>
                <a:cs typeface="Times New Roman" panose="02020603050405020304" pitchFamily="18" charset="0"/>
              </a:rPr>
              <a:t>Team Members</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1.S.Vinisha-960619104042</a:t>
            </a:r>
          </a:p>
          <a:p>
            <a:r>
              <a:rPr lang="en-IN" dirty="0" smtClean="0">
                <a:latin typeface="Times New Roman" panose="02020603050405020304" pitchFamily="18" charset="0"/>
                <a:cs typeface="Times New Roman" panose="02020603050405020304" pitchFamily="18" charset="0"/>
              </a:rPr>
              <a:t>2.P.Sudha-960619104039</a:t>
            </a:r>
          </a:p>
          <a:p>
            <a:r>
              <a:rPr lang="en-IN" dirty="0" smtClean="0">
                <a:latin typeface="Times New Roman" panose="02020603050405020304" pitchFamily="18" charset="0"/>
                <a:cs typeface="Times New Roman" panose="02020603050405020304" pitchFamily="18" charset="0"/>
              </a:rPr>
              <a:t>    3.S.Abinaya-960619104003</a:t>
            </a:r>
          </a:p>
          <a:p>
            <a:r>
              <a:rPr lang="en-IN" dirty="0" smtClean="0">
                <a:latin typeface="Times New Roman" panose="02020603050405020304" pitchFamily="18" charset="0"/>
                <a:cs typeface="Times New Roman" panose="02020603050405020304" pitchFamily="18" charset="0"/>
              </a:rPr>
              <a:t>             4.M.Thangamari-960619104041</a:t>
            </a:r>
          </a:p>
          <a:p>
            <a:endParaRPr lang="en-IN" dirty="0" smtClean="0"/>
          </a:p>
          <a:p>
            <a:endParaRPr lang="en-IN" dirty="0"/>
          </a:p>
        </p:txBody>
      </p:sp>
    </p:spTree>
    <p:extLst>
      <p:ext uri="{BB962C8B-B14F-4D97-AF65-F5344CB8AC3E}">
        <p14:creationId xmlns:p14="http://schemas.microsoft.com/office/powerpoint/2010/main" val="2275085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4000" b="1" dirty="0" smtClean="0">
                <a:latin typeface="Times New Roman" panose="02020603050405020304" pitchFamily="18" charset="0"/>
                <a:cs typeface="Times New Roman" panose="02020603050405020304" pitchFamily="18" charset="0"/>
              </a:rPr>
              <a:t>CIRCUIT DIAGRAM</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020388" y="2000365"/>
            <a:ext cx="7301372" cy="4178366"/>
          </a:xfrm>
          <a:prstGeom prst="rect">
            <a:avLst/>
          </a:prstGeom>
        </p:spPr>
      </p:pic>
    </p:spTree>
    <p:extLst>
      <p:ext uri="{BB962C8B-B14F-4D97-AF65-F5344CB8AC3E}">
        <p14:creationId xmlns:p14="http://schemas.microsoft.com/office/powerpoint/2010/main" val="26473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             SOLUTION STATEMENT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system can be taken as a small attempt in connecting the existing primary gas detection methods to a mobile platform integrated with </a:t>
            </a:r>
            <a:r>
              <a:rPr lang="en-US" sz="2000" dirty="0" err="1" smtClean="0">
                <a:latin typeface="Times New Roman" panose="02020603050405020304" pitchFamily="18" charset="0"/>
                <a:cs typeface="Times New Roman" panose="02020603050405020304" pitchFamily="18" charset="0"/>
              </a:rPr>
              <a:t>IoT</a:t>
            </a:r>
            <a:r>
              <a:rPr lang="en-US" sz="2000" dirty="0" smtClean="0">
                <a:latin typeface="Times New Roman" panose="02020603050405020304" pitchFamily="18" charset="0"/>
                <a:cs typeface="Times New Roman" panose="02020603050405020304" pitchFamily="18" charset="0"/>
              </a:rPr>
              <a:t> platforms. The gases are sensed in an area of 1m radius of the rover and the sensor output </a:t>
            </a:r>
            <a:r>
              <a:rPr lang="en-US" sz="2000" dirty="0" err="1" smtClean="0">
                <a:latin typeface="Times New Roman" panose="02020603050405020304" pitchFamily="18" charset="0"/>
                <a:cs typeface="Times New Roman" panose="02020603050405020304" pitchFamily="18" charset="0"/>
              </a:rPr>
              <a:t>datas</a:t>
            </a:r>
            <a:r>
              <a:rPr lang="en-US" sz="2000" dirty="0" smtClean="0">
                <a:latin typeface="Times New Roman" panose="02020603050405020304" pitchFamily="18" charset="0"/>
                <a:cs typeface="Times New Roman" panose="02020603050405020304" pitchFamily="18" charset="0"/>
              </a:rPr>
              <a:t> are continuously transferred to the local server. The accuracy of sensors are not </a:t>
            </a:r>
            <a:r>
              <a:rPr lang="en-US" sz="2000" dirty="0" err="1" smtClean="0">
                <a:latin typeface="Times New Roman" panose="02020603050405020304" pitchFamily="18" charset="0"/>
                <a:cs typeface="Times New Roman" panose="02020603050405020304" pitchFamily="18" charset="0"/>
              </a:rPr>
              <a:t>upto</a:t>
            </a:r>
            <a:r>
              <a:rPr lang="en-US" sz="2000" dirty="0" smtClean="0">
                <a:latin typeface="Times New Roman" panose="02020603050405020304" pitchFamily="18" charset="0"/>
                <a:cs typeface="Times New Roman" panose="02020603050405020304" pitchFamily="18" charset="0"/>
              </a:rPr>
              <a:t> the mark thus stray gases are also detected which creates an amount of error in the outputs of the sensors, especially in case of methane. Further the availability and storage of toxic gases like hydrogen </a:t>
            </a:r>
            <a:r>
              <a:rPr lang="en-US" sz="2000" dirty="0" err="1" smtClean="0">
                <a:latin typeface="Times New Roman" panose="02020603050405020304" pitchFamily="18" charset="0"/>
                <a:cs typeface="Times New Roman" panose="02020603050405020304" pitchFamily="18" charset="0"/>
              </a:rPr>
              <a:t>sulphide</a:t>
            </a:r>
            <a:r>
              <a:rPr lang="en-US" sz="2000" dirty="0" smtClean="0">
                <a:latin typeface="Times New Roman" panose="02020603050405020304" pitchFamily="18" charset="0"/>
                <a:cs typeface="Times New Roman" panose="02020603050405020304" pitchFamily="18" charset="0"/>
              </a:rPr>
              <a:t> also creates problems for testing the assembled hardware. As the system operates outside the pipeline, the complication of system maintenance and material selection of the system in case of corrosive gases is reduced. Thus the system at this stage can only be used as a primary indicator of leakage inside a plant.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33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anose="02020603050405020304" pitchFamily="18" charset="0"/>
                <a:cs typeface="Times New Roman" panose="02020603050405020304" pitchFamily="18" charset="0"/>
              </a:rPr>
              <a:t>                  FUTURE SCOPE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The further study for this system should focus on the improvement of efficiency of the product functionality. Among the suggestions are: </a:t>
            </a:r>
          </a:p>
          <a:p>
            <a:pPr lvl="0">
              <a:lnSpc>
                <a:spcPct val="100000"/>
              </a:lnSpc>
            </a:pPr>
            <a:r>
              <a:rPr lang="en-IN" sz="2000" dirty="0">
                <a:latin typeface="Times New Roman" panose="02020603050405020304" pitchFamily="18" charset="0"/>
                <a:cs typeface="Times New Roman" panose="02020603050405020304" pitchFamily="18" charset="0"/>
              </a:rPr>
              <a:t>Using materials that are less susceptible to fire risk for measurement scale product frames and liquefied petroleum gas (LPG) leak detectors such as stainless steel materials. </a:t>
            </a:r>
          </a:p>
          <a:p>
            <a:pPr lvl="0">
              <a:lnSpc>
                <a:spcPct val="100000"/>
              </a:lnSpc>
            </a:pPr>
            <a:r>
              <a:rPr lang="en-IN" sz="2000" dirty="0">
                <a:latin typeface="Times New Roman" panose="02020603050405020304" pitchFamily="18" charset="0"/>
                <a:cs typeface="Times New Roman" panose="02020603050405020304" pitchFamily="18" charset="0"/>
              </a:rPr>
              <a:t>Fix product offset problems by choosing a more stable and good load detector. </a:t>
            </a:r>
          </a:p>
          <a:p>
            <a:pPr lvl="0">
              <a:lnSpc>
                <a:spcPct val="100000"/>
              </a:lnSpc>
            </a:pPr>
            <a:r>
              <a:rPr lang="en-IN" sz="2000" dirty="0">
                <a:latin typeface="Times New Roman" panose="02020603050405020304" pitchFamily="18" charset="0"/>
                <a:cs typeface="Times New Roman" panose="02020603050405020304" pitchFamily="18" charset="0"/>
              </a:rPr>
              <a:t>The position of the LCD and LED displays is placed on a conspicuous part.  </a:t>
            </a:r>
          </a:p>
          <a:p>
            <a:pPr lvl="0">
              <a:lnSpc>
                <a:spcPct val="100000"/>
              </a:lnSpc>
            </a:pPr>
            <a:r>
              <a:rPr lang="en-IN" sz="2000" dirty="0">
                <a:latin typeface="Times New Roman" panose="02020603050405020304" pitchFamily="18" charset="0"/>
                <a:cs typeface="Times New Roman" panose="02020603050405020304" pitchFamily="18" charset="0"/>
              </a:rPr>
              <a:t>Improvements to the position of gas detectors that need to be placed in the area close to the source of gas output. </a:t>
            </a:r>
          </a:p>
          <a:p>
            <a:pPr>
              <a:lnSpc>
                <a:spcPct val="100000"/>
              </a:lnSpc>
            </a:pPr>
            <a:r>
              <a:rPr lang="en-IN" sz="2000" dirty="0">
                <a:latin typeface="Times New Roman" panose="02020603050405020304" pitchFamily="18" charset="0"/>
                <a:cs typeface="Times New Roman" panose="02020603050405020304" pitchFamily="18" charset="0"/>
              </a:rPr>
              <a:t>Minimize the size of the product so that the product can be placed on a gas cooking cabinet space that has a small space size.</a:t>
            </a:r>
          </a:p>
        </p:txBody>
      </p:sp>
    </p:spTree>
    <p:extLst>
      <p:ext uri="{BB962C8B-B14F-4D97-AF65-F5344CB8AC3E}">
        <p14:creationId xmlns:p14="http://schemas.microsoft.com/office/powerpoint/2010/main" val="884556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4000" b="1" dirty="0" smtClean="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After this project performance, can conclude that detection of </a:t>
            </a:r>
            <a:r>
              <a:rPr lang="en-US" sz="2200" dirty="0" smtClean="0">
                <a:latin typeface="Times New Roman" panose="02020603050405020304" pitchFamily="18" charset="0"/>
                <a:cs typeface="Times New Roman" panose="02020603050405020304" pitchFamily="18" charset="0"/>
              </a:rPr>
              <a:t>the LPG </a:t>
            </a:r>
            <a:r>
              <a:rPr lang="en-US" sz="2200" dirty="0">
                <a:latin typeface="Times New Roman" panose="02020603050405020304" pitchFamily="18" charset="0"/>
                <a:cs typeface="Times New Roman" panose="02020603050405020304" pitchFamily="18" charset="0"/>
              </a:rPr>
              <a:t>gas leakage is incredible in the project system. Applicable usefully </a:t>
            </a:r>
            <a:r>
              <a:rPr lang="en-US" sz="2200" dirty="0" smtClean="0">
                <a:latin typeface="Times New Roman" panose="02020603050405020304" pitchFamily="18" charset="0"/>
                <a:cs typeface="Times New Roman" panose="02020603050405020304" pitchFamily="18" charset="0"/>
              </a:rPr>
              <a:t>in the </a:t>
            </a:r>
            <a:r>
              <a:rPr lang="en-US" sz="2200" dirty="0">
                <a:latin typeface="Times New Roman" panose="02020603050405020304" pitchFamily="18" charset="0"/>
                <a:cs typeface="Times New Roman" panose="02020603050405020304" pitchFamily="18" charset="0"/>
              </a:rPr>
              <a:t>industrial and domestic purpose. In danger situations we are able </a:t>
            </a:r>
            <a:r>
              <a:rPr lang="en-US" sz="2200" dirty="0" smtClean="0">
                <a:latin typeface="Times New Roman" panose="02020603050405020304" pitchFamily="18" charset="0"/>
                <a:cs typeface="Times New Roman" panose="02020603050405020304" pitchFamily="18" charset="0"/>
              </a:rPr>
              <a:t>to save </a:t>
            </a:r>
            <a:r>
              <a:rPr lang="en-US" sz="2200" dirty="0">
                <a:latin typeface="Times New Roman" panose="02020603050405020304" pitchFamily="18" charset="0"/>
                <a:cs typeface="Times New Roman" panose="02020603050405020304" pitchFamily="18" charset="0"/>
              </a:rPr>
              <a:t>the life by using this system. An alert is indicated by the GSM </a:t>
            </a:r>
            <a:r>
              <a:rPr lang="en-US" sz="2200" dirty="0" smtClean="0">
                <a:latin typeface="Times New Roman" panose="02020603050405020304" pitchFamily="18" charset="0"/>
                <a:cs typeface="Times New Roman" panose="02020603050405020304" pitchFamily="18" charset="0"/>
              </a:rPr>
              <a:t>module. A </a:t>
            </a:r>
            <a:r>
              <a:rPr lang="en-US" sz="2200" dirty="0">
                <a:latin typeface="Times New Roman" panose="02020603050405020304" pitchFamily="18" charset="0"/>
                <a:cs typeface="Times New Roman" panose="02020603050405020304" pitchFamily="18" charset="0"/>
              </a:rPr>
              <a:t>sensor node senses gas like CO2, oxygen, propane. The estimated </a:t>
            </a:r>
            <a:r>
              <a:rPr lang="en-US" sz="2200" dirty="0" smtClean="0">
                <a:latin typeface="Times New Roman" panose="02020603050405020304" pitchFamily="18" charset="0"/>
                <a:cs typeface="Times New Roman" panose="02020603050405020304" pitchFamily="18" charset="0"/>
              </a:rPr>
              <a:t>range of </a:t>
            </a:r>
            <a:r>
              <a:rPr lang="en-US" sz="2200" dirty="0">
                <a:latin typeface="Times New Roman" panose="02020603050405020304" pitchFamily="18" charset="0"/>
                <a:cs typeface="Times New Roman" panose="02020603050405020304" pitchFamily="18" charset="0"/>
              </a:rPr>
              <a:t>transmission and consumption of power is obtained. The </a:t>
            </a:r>
            <a:r>
              <a:rPr lang="en-US" sz="2200" dirty="0" smtClean="0">
                <a:latin typeface="Times New Roman" panose="02020603050405020304" pitchFamily="18" charset="0"/>
                <a:cs typeface="Times New Roman" panose="02020603050405020304" pitchFamily="18" charset="0"/>
              </a:rPr>
              <a:t>simple procedures </a:t>
            </a:r>
            <a:r>
              <a:rPr lang="en-US" sz="2200" dirty="0">
                <a:latin typeface="Times New Roman" panose="02020603050405020304" pitchFamily="18" charset="0"/>
                <a:cs typeface="Times New Roman" panose="02020603050405020304" pitchFamily="18" charset="0"/>
              </a:rPr>
              <a:t>and Arduino UNO Micro controller area used to build </a:t>
            </a:r>
            <a:r>
              <a:rPr lang="en-US" sz="2200" dirty="0" smtClean="0">
                <a:latin typeface="Times New Roman" panose="02020603050405020304" pitchFamily="18" charset="0"/>
                <a:cs typeface="Times New Roman" panose="02020603050405020304" pitchFamily="18" charset="0"/>
              </a:rPr>
              <a:t>the </a:t>
            </a:r>
            <a:r>
              <a:rPr lang="en-IN" sz="2200" dirty="0" smtClean="0">
                <a:latin typeface="Times New Roman" panose="02020603050405020304" pitchFamily="18" charset="0"/>
                <a:cs typeface="Times New Roman" panose="02020603050405020304" pitchFamily="18" charset="0"/>
              </a:rPr>
              <a:t>sensor</a:t>
            </a:r>
            <a:r>
              <a:rPr lang="en-IN"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0882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a:t>
            </a:r>
            <a:r>
              <a:rPr lang="en-IN" sz="4000" b="1" dirty="0" smtClean="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lnSpc>
                <a:spcPct val="120000"/>
              </a:lnSpc>
              <a:buNone/>
            </a:pPr>
            <a:r>
              <a:rPr lang="en-US" sz="1900" dirty="0">
                <a:latin typeface="Times New Roman" panose="02020603050405020304" pitchFamily="18" charset="0"/>
                <a:cs typeface="Times New Roman" panose="02020603050405020304" pitchFamily="18" charset="0"/>
              </a:rPr>
              <a:t>Leakage of any kind of gas has been a concern in recent </a:t>
            </a:r>
            <a:r>
              <a:rPr lang="en-US" sz="1900" dirty="0" smtClean="0">
                <a:latin typeface="Times New Roman" panose="02020603050405020304" pitchFamily="18" charset="0"/>
                <a:cs typeface="Times New Roman" panose="02020603050405020304" pitchFamily="18" charset="0"/>
              </a:rPr>
              <a:t>years whether </a:t>
            </a:r>
            <a:r>
              <a:rPr lang="en-US" sz="1900" dirty="0">
                <a:latin typeface="Times New Roman" panose="02020603050405020304" pitchFamily="18" charset="0"/>
                <a:cs typeface="Times New Roman" panose="02020603050405020304" pitchFamily="18" charset="0"/>
              </a:rPr>
              <a:t>it is in a residential setting, a business, a cafe, or a canteen. In </a:t>
            </a:r>
            <a:r>
              <a:rPr lang="en-US" sz="1900" dirty="0" smtClean="0">
                <a:latin typeface="Times New Roman" panose="02020603050405020304" pitchFamily="18" charset="0"/>
                <a:cs typeface="Times New Roman" panose="02020603050405020304" pitchFamily="18" charset="0"/>
              </a:rPr>
              <a:t>this paper </a:t>
            </a:r>
            <a:r>
              <a:rPr lang="en-US" sz="1900" dirty="0">
                <a:latin typeface="Times New Roman" panose="02020603050405020304" pitchFamily="18" charset="0"/>
                <a:cs typeface="Times New Roman" panose="02020603050405020304" pitchFamily="18" charset="0"/>
              </a:rPr>
              <a:t>development of an </a:t>
            </a:r>
            <a:r>
              <a:rPr lang="en-US" sz="1900" dirty="0" err="1">
                <a:latin typeface="Times New Roman" panose="02020603050405020304" pitchFamily="18" charset="0"/>
                <a:cs typeface="Times New Roman" panose="02020603050405020304" pitchFamily="18" charset="0"/>
              </a:rPr>
              <a:t>IoT</a:t>
            </a:r>
            <a:r>
              <a:rPr lang="en-US" sz="1900" dirty="0">
                <a:latin typeface="Times New Roman" panose="02020603050405020304" pitchFamily="18" charset="0"/>
                <a:cs typeface="Times New Roman" panose="02020603050405020304" pitchFamily="18" charset="0"/>
              </a:rPr>
              <a:t> based gas wastage monitoring, </a:t>
            </a:r>
            <a:r>
              <a:rPr lang="en-US" sz="1900" dirty="0" smtClean="0">
                <a:latin typeface="Times New Roman" panose="02020603050405020304" pitchFamily="18" charset="0"/>
                <a:cs typeface="Times New Roman" panose="02020603050405020304" pitchFamily="18" charset="0"/>
              </a:rPr>
              <a:t>leakage detecting </a:t>
            </a:r>
            <a:r>
              <a:rPr lang="en-US" sz="1900" dirty="0">
                <a:latin typeface="Times New Roman" panose="02020603050405020304" pitchFamily="18" charset="0"/>
                <a:cs typeface="Times New Roman" panose="02020603050405020304" pitchFamily="18" charset="0"/>
              </a:rPr>
              <a:t>and alerting system is proposed. This paper elaborates </a:t>
            </a:r>
            <a:r>
              <a:rPr lang="en-US" sz="1900" dirty="0" smtClean="0">
                <a:latin typeface="Times New Roman" panose="02020603050405020304" pitchFamily="18" charset="0"/>
                <a:cs typeface="Times New Roman" panose="02020603050405020304" pitchFamily="18" charset="0"/>
              </a:rPr>
              <a:t>design such </a:t>
            </a:r>
            <a:r>
              <a:rPr lang="en-US" sz="1900" dirty="0">
                <a:latin typeface="Times New Roman" panose="02020603050405020304" pitchFamily="18" charset="0"/>
                <a:cs typeface="Times New Roman" panose="02020603050405020304" pitchFamily="18" charset="0"/>
              </a:rPr>
              <a:t>an intelligent system that will help save gas and smartly </a:t>
            </a:r>
            <a:r>
              <a:rPr lang="en-US" sz="1900" dirty="0" smtClean="0">
                <a:latin typeface="Times New Roman" panose="02020603050405020304" pitchFamily="18" charset="0"/>
                <a:cs typeface="Times New Roman" panose="02020603050405020304" pitchFamily="18" charset="0"/>
              </a:rPr>
              <a:t>prevent accidents</a:t>
            </a:r>
            <a:r>
              <a:rPr lang="en-US" sz="1900" dirty="0">
                <a:latin typeface="Times New Roman" panose="02020603050405020304" pitchFamily="18" charset="0"/>
                <a:cs typeface="Times New Roman" panose="02020603050405020304" pitchFamily="18" charset="0"/>
              </a:rPr>
              <a:t>. The system needs to be integrated with the cooker. </a:t>
            </a:r>
            <a:r>
              <a:rPr lang="en-US" sz="1900" dirty="0" smtClean="0">
                <a:latin typeface="Times New Roman" panose="02020603050405020304" pitchFamily="18" charset="0"/>
                <a:cs typeface="Times New Roman" panose="02020603050405020304" pitchFamily="18" charset="0"/>
              </a:rPr>
              <a:t>The technology </a:t>
            </a:r>
            <a:r>
              <a:rPr lang="en-US" sz="1900" dirty="0">
                <a:latin typeface="Times New Roman" panose="02020603050405020304" pitchFamily="18" charset="0"/>
                <a:cs typeface="Times New Roman" panose="02020603050405020304" pitchFamily="18" charset="0"/>
              </a:rPr>
              <a:t>includes ultrasonic sensors that determine if the cooker </a:t>
            </a:r>
            <a:r>
              <a:rPr lang="en-US" sz="1900" dirty="0" smtClean="0">
                <a:latin typeface="Times New Roman" panose="02020603050405020304" pitchFamily="18" charset="0"/>
                <a:cs typeface="Times New Roman" panose="02020603050405020304" pitchFamily="18" charset="0"/>
              </a:rPr>
              <a:t>is being </a:t>
            </a:r>
            <a:r>
              <a:rPr lang="en-US" sz="1900" dirty="0">
                <a:latin typeface="Times New Roman" panose="02020603050405020304" pitchFamily="18" charset="0"/>
                <a:cs typeface="Times New Roman" panose="02020603050405020304" pitchFamily="18" charset="0"/>
              </a:rPr>
              <a:t>utilized for cooking purposes or not. If it is discovered that the </a:t>
            </a:r>
            <a:r>
              <a:rPr lang="en-US" sz="1900" dirty="0" smtClean="0">
                <a:latin typeface="Times New Roman" panose="02020603050405020304" pitchFamily="18" charset="0"/>
                <a:cs typeface="Times New Roman" panose="02020603050405020304" pitchFamily="18" charset="0"/>
              </a:rPr>
              <a:t>cooker is </a:t>
            </a:r>
            <a:r>
              <a:rPr lang="en-US" sz="1900" dirty="0">
                <a:latin typeface="Times New Roman" panose="02020603050405020304" pitchFamily="18" charset="0"/>
                <a:cs typeface="Times New Roman" panose="02020603050405020304" pitchFamily="18" charset="0"/>
              </a:rPr>
              <a:t>not in use, the system uses an automatic switching off mechanism to </a:t>
            </a:r>
            <a:r>
              <a:rPr lang="en-US" sz="1900" dirty="0" smtClean="0">
                <a:latin typeface="Times New Roman" panose="02020603050405020304" pitchFamily="18" charset="0"/>
                <a:cs typeface="Times New Roman" panose="02020603050405020304" pitchFamily="18" charset="0"/>
              </a:rPr>
              <a:t>cut off </a:t>
            </a:r>
            <a:r>
              <a:rPr lang="en-US" sz="1900" dirty="0">
                <a:latin typeface="Times New Roman" panose="02020603050405020304" pitchFamily="18" charset="0"/>
                <a:cs typeface="Times New Roman" panose="02020603050405020304" pitchFamily="18" charset="0"/>
              </a:rPr>
              <a:t>the gas supply. The moment gas leakage will probably be </a:t>
            </a:r>
            <a:r>
              <a:rPr lang="en-US" sz="1900" dirty="0" smtClean="0">
                <a:latin typeface="Times New Roman" panose="02020603050405020304" pitchFamily="18" charset="0"/>
                <a:cs typeface="Times New Roman" panose="02020603050405020304" pitchFamily="18" charset="0"/>
              </a:rPr>
              <a:t>recognized, users </a:t>
            </a:r>
            <a:r>
              <a:rPr lang="en-US" sz="1900" dirty="0">
                <a:latin typeface="Times New Roman" panose="02020603050405020304" pitchFamily="18" charset="0"/>
                <a:cs typeface="Times New Roman" panose="02020603050405020304" pitchFamily="18" charset="0"/>
              </a:rPr>
              <a:t>will be informed via SMS through GSM, and so that user can solve </a:t>
            </a:r>
            <a:r>
              <a:rPr lang="en-US" sz="1900" dirty="0" smtClean="0">
                <a:latin typeface="Times New Roman" panose="02020603050405020304" pitchFamily="18" charset="0"/>
                <a:cs typeface="Times New Roman" panose="02020603050405020304" pitchFamily="18" charset="0"/>
              </a:rPr>
              <a:t>the issue </a:t>
            </a:r>
            <a:r>
              <a:rPr lang="en-US" sz="1900" dirty="0">
                <a:latin typeface="Times New Roman" panose="02020603050405020304" pitchFamily="18" charset="0"/>
                <a:cs typeface="Times New Roman" panose="02020603050405020304" pitchFamily="18" charset="0"/>
              </a:rPr>
              <a:t>as soon as possible. The system will monitor flame and fire </a:t>
            </a:r>
            <a:r>
              <a:rPr lang="en-US" sz="1900" dirty="0" smtClean="0">
                <a:latin typeface="Times New Roman" panose="02020603050405020304" pitchFamily="18" charset="0"/>
                <a:cs typeface="Times New Roman" panose="02020603050405020304" pitchFamily="18" charset="0"/>
              </a:rPr>
              <a:t>through flame </a:t>
            </a:r>
            <a:r>
              <a:rPr lang="en-US" sz="1900" dirty="0">
                <a:latin typeface="Times New Roman" panose="02020603050405020304" pitchFamily="18" charset="0"/>
                <a:cs typeface="Times New Roman" panose="02020603050405020304" pitchFamily="18" charset="0"/>
              </a:rPr>
              <a:t>sensor. When a fire is detected, the buzzer begins to sound. </a:t>
            </a:r>
            <a:r>
              <a:rPr lang="en-US" sz="1900" dirty="0" smtClean="0">
                <a:latin typeface="Times New Roman" panose="02020603050405020304" pitchFamily="18" charset="0"/>
                <a:cs typeface="Times New Roman" panose="02020603050405020304" pitchFamily="18" charset="0"/>
              </a:rPr>
              <a:t>Aside from </a:t>
            </a:r>
            <a:r>
              <a:rPr lang="en-US" sz="1900" dirty="0">
                <a:latin typeface="Times New Roman" panose="02020603050405020304" pitchFamily="18" charset="0"/>
                <a:cs typeface="Times New Roman" panose="02020603050405020304" pitchFamily="18" charset="0"/>
              </a:rPr>
              <a:t>that, the system also has a cloud storage capability. The usage of </a:t>
            </a:r>
            <a:r>
              <a:rPr lang="en-US" sz="1900" dirty="0" smtClean="0">
                <a:latin typeface="Times New Roman" panose="02020603050405020304" pitchFamily="18" charset="0"/>
                <a:cs typeface="Times New Roman" panose="02020603050405020304" pitchFamily="18" charset="0"/>
              </a:rPr>
              <a:t>gas for </a:t>
            </a:r>
            <a:r>
              <a:rPr lang="en-US" sz="1900" dirty="0">
                <a:latin typeface="Times New Roman" panose="02020603050405020304" pitchFamily="18" charset="0"/>
                <a:cs typeface="Times New Roman" panose="02020603050405020304" pitchFamily="18" charset="0"/>
              </a:rPr>
              <a:t>each user each day may be tracked with the aid of this cloud </a:t>
            </a:r>
            <a:r>
              <a:rPr lang="en-US" sz="1900" dirty="0" smtClean="0">
                <a:latin typeface="Times New Roman" panose="02020603050405020304" pitchFamily="18" charset="0"/>
                <a:cs typeface="Times New Roman" panose="02020603050405020304" pitchFamily="18" charset="0"/>
              </a:rPr>
              <a:t>storage solution</a:t>
            </a:r>
            <a:r>
              <a:rPr lang="en-US" sz="1900" dirty="0">
                <a:latin typeface="Times New Roman" panose="02020603050405020304" pitchFamily="18" charset="0"/>
                <a:cs typeface="Times New Roman" panose="02020603050405020304" pitchFamily="18" charset="0"/>
              </a:rPr>
              <a:t>. At the end of the day, this procedure will assist in detecting </a:t>
            </a:r>
            <a:r>
              <a:rPr lang="en-US" sz="1900" dirty="0" smtClean="0">
                <a:latin typeface="Times New Roman" panose="02020603050405020304" pitchFamily="18" charset="0"/>
                <a:cs typeface="Times New Roman" panose="02020603050405020304" pitchFamily="18" charset="0"/>
              </a:rPr>
              <a:t>per user natural </a:t>
            </a:r>
            <a:r>
              <a:rPr lang="en-US" sz="1900" dirty="0">
                <a:latin typeface="Times New Roman" panose="02020603050405020304" pitchFamily="18" charset="0"/>
                <a:cs typeface="Times New Roman" panose="02020603050405020304" pitchFamily="18" charset="0"/>
              </a:rPr>
              <a:t>gas usage. The system has been tested and it is able </a:t>
            </a:r>
            <a:r>
              <a:rPr lang="en-US" sz="1900" dirty="0" smtClean="0">
                <a:latin typeface="Times New Roman" panose="02020603050405020304" pitchFamily="18" charset="0"/>
                <a:cs typeface="Times New Roman" panose="02020603050405020304" pitchFamily="18" charset="0"/>
              </a:rPr>
              <a:t>to monitor </a:t>
            </a:r>
            <a:r>
              <a:rPr lang="en-US" sz="1900" dirty="0">
                <a:latin typeface="Times New Roman" panose="02020603050405020304" pitchFamily="18" charset="0"/>
                <a:cs typeface="Times New Roman" panose="02020603050405020304" pitchFamily="18" charset="0"/>
              </a:rPr>
              <a:t>gas wastage, leakage and send a SMS to the user. The </a:t>
            </a:r>
            <a:r>
              <a:rPr lang="en-US" sz="1900" dirty="0" smtClean="0">
                <a:latin typeface="Times New Roman" panose="02020603050405020304" pitchFamily="18" charset="0"/>
                <a:cs typeface="Times New Roman" panose="02020603050405020304" pitchFamily="18" charset="0"/>
              </a:rPr>
              <a:t>resulting performance </a:t>
            </a:r>
            <a:r>
              <a:rPr lang="en-US" sz="1900" dirty="0">
                <a:latin typeface="Times New Roman" panose="02020603050405020304" pitchFamily="18" charset="0"/>
                <a:cs typeface="Times New Roman" panose="02020603050405020304" pitchFamily="18" charset="0"/>
              </a:rPr>
              <a:t>indicated its effectiveness toward saving a significant portion</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latin typeface="Times New Roman" panose="02020603050405020304" pitchFamily="18" charset="0"/>
                <a:cs typeface="Times New Roman" panose="02020603050405020304" pitchFamily="18" charset="0"/>
              </a:rPr>
              <a:t> </a:t>
            </a:r>
            <a:r>
              <a:rPr lang="en-IN" sz="4000" b="1" dirty="0" smtClean="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Now a days the home safety detection system plays the </a:t>
            </a:r>
            <a:r>
              <a:rPr lang="en-US" sz="2200" dirty="0" smtClean="0">
                <a:latin typeface="Times New Roman" panose="02020603050405020304" pitchFamily="18" charset="0"/>
                <a:cs typeface="Times New Roman" panose="02020603050405020304" pitchFamily="18" charset="0"/>
              </a:rPr>
              <a:t>important role </a:t>
            </a:r>
            <a:r>
              <a:rPr lang="en-US" sz="2200" dirty="0">
                <a:latin typeface="Times New Roman" panose="02020603050405020304" pitchFamily="18" charset="0"/>
                <a:cs typeface="Times New Roman" panose="02020603050405020304" pitchFamily="18" charset="0"/>
              </a:rPr>
              <a:t>for the security of people. Since all the people from the home goes </a:t>
            </a:r>
            <a:r>
              <a:rPr lang="en-US" sz="2200" dirty="0" smtClean="0">
                <a:latin typeface="Times New Roman" panose="02020603050405020304" pitchFamily="18" charset="0"/>
                <a:cs typeface="Times New Roman" panose="02020603050405020304" pitchFamily="18" charset="0"/>
              </a:rPr>
              <a:t>to work </a:t>
            </a:r>
            <a:r>
              <a:rPr lang="en-US" sz="2200" dirty="0">
                <a:latin typeface="Times New Roman" panose="02020603050405020304" pitchFamily="18" charset="0"/>
                <a:cs typeface="Times New Roman" panose="02020603050405020304" pitchFamily="18" charset="0"/>
              </a:rPr>
              <a:t>on daily bases, it makes impossible to check on the </a:t>
            </a:r>
            <a:r>
              <a:rPr lang="en-US" sz="2200" dirty="0" smtClean="0">
                <a:latin typeface="Times New Roman" panose="02020603050405020304" pitchFamily="18" charset="0"/>
                <a:cs typeface="Times New Roman" panose="02020603050405020304" pitchFamily="18" charset="0"/>
              </a:rPr>
              <a:t>appliances available </a:t>
            </a:r>
            <a:r>
              <a:rPr lang="en-US" sz="2200" dirty="0">
                <a:latin typeface="Times New Roman" panose="02020603050405020304" pitchFamily="18" charset="0"/>
                <a:cs typeface="Times New Roman" panose="02020603050405020304" pitchFamily="18" charset="0"/>
              </a:rPr>
              <a:t>at home specially LPG gas cylinder, wired circuits, Etc. Since </a:t>
            </a:r>
            <a:r>
              <a:rPr lang="en-US" sz="2200" dirty="0" smtClean="0">
                <a:latin typeface="Times New Roman" panose="02020603050405020304" pitchFamily="18" charset="0"/>
                <a:cs typeface="Times New Roman" panose="02020603050405020304" pitchFamily="18" charset="0"/>
              </a:rPr>
              <a:t>last  </a:t>
            </a:r>
            <a:r>
              <a:rPr lang="en-US" sz="2200" dirty="0">
                <a:latin typeface="Times New Roman" panose="02020603050405020304" pitchFamily="18" charset="0"/>
                <a:cs typeface="Times New Roman" panose="02020603050405020304" pitchFamily="18" charset="0"/>
              </a:rPr>
              <a:t>t</a:t>
            </a:r>
            <a:r>
              <a:rPr lang="en-US" sz="2200" dirty="0" smtClean="0">
                <a:latin typeface="Times New Roman" panose="02020603050405020304" pitchFamily="18" charset="0"/>
                <a:cs typeface="Times New Roman" panose="02020603050405020304" pitchFamily="18" charset="0"/>
              </a:rPr>
              <a:t>hree </a:t>
            </a:r>
            <a:r>
              <a:rPr lang="en-US" sz="2200" dirty="0">
                <a:latin typeface="Times New Roman" panose="02020603050405020304" pitchFamily="18" charset="0"/>
                <a:cs typeface="Times New Roman" panose="02020603050405020304" pitchFamily="18" charset="0"/>
              </a:rPr>
              <a:t>years there is a tremendous hike in the demands of </a:t>
            </a:r>
            <a:r>
              <a:rPr lang="en-US" sz="2200" dirty="0" smtClean="0">
                <a:latin typeface="Times New Roman" panose="02020603050405020304" pitchFamily="18" charset="0"/>
                <a:cs typeface="Times New Roman" panose="02020603050405020304" pitchFamily="18" charset="0"/>
              </a:rPr>
              <a:t>liquefied petroleum </a:t>
            </a:r>
            <a:r>
              <a:rPr lang="en-US" sz="2200" dirty="0">
                <a:latin typeface="Times New Roman" panose="02020603050405020304" pitchFamily="18" charset="0"/>
                <a:cs typeface="Times New Roman" panose="02020603050405020304" pitchFamily="18" charset="0"/>
              </a:rPr>
              <a:t>gas (LPG) and natural gas. To meet this access amount </a:t>
            </a:r>
            <a:r>
              <a:rPr lang="en-US" sz="2200" dirty="0" smtClean="0">
                <a:latin typeface="Times New Roman" panose="02020603050405020304" pitchFamily="18" charset="0"/>
                <a:cs typeface="Times New Roman" panose="02020603050405020304" pitchFamily="18" charset="0"/>
              </a:rPr>
              <a:t>of demand </a:t>
            </a:r>
            <a:r>
              <a:rPr lang="en-US" sz="2200" dirty="0">
                <a:latin typeface="Times New Roman" panose="02020603050405020304" pitchFamily="18" charset="0"/>
                <a:cs typeface="Times New Roman" panose="02020603050405020304" pitchFamily="18" charset="0"/>
              </a:rPr>
              <a:t>for energy and replace oil or coal due to their </a:t>
            </a:r>
            <a:r>
              <a:rPr lang="en-US" sz="2200" dirty="0" smtClean="0">
                <a:latin typeface="Times New Roman" panose="02020603050405020304" pitchFamily="18" charset="0"/>
                <a:cs typeface="Times New Roman" panose="02020603050405020304" pitchFamily="18" charset="0"/>
              </a:rPr>
              <a:t>environmental disadvantage</a:t>
            </a:r>
            <a:r>
              <a:rPr lang="en-US" sz="2200" dirty="0">
                <a:latin typeface="Times New Roman" panose="02020603050405020304" pitchFamily="18" charset="0"/>
                <a:cs typeface="Times New Roman" panose="02020603050405020304" pitchFamily="18" charset="0"/>
              </a:rPr>
              <a:t>, LPG and natural gas are preferred. These gases are </a:t>
            </a:r>
            <a:r>
              <a:rPr lang="en-US" sz="2200" dirty="0" smtClean="0">
                <a:latin typeface="Times New Roman" panose="02020603050405020304" pitchFamily="18" charset="0"/>
                <a:cs typeface="Times New Roman" panose="02020603050405020304" pitchFamily="18" charset="0"/>
              </a:rPr>
              <a:t>mostly used </a:t>
            </a:r>
            <a:r>
              <a:rPr lang="en-US" sz="2200" dirty="0">
                <a:latin typeface="Times New Roman" panose="02020603050405020304" pitchFamily="18" charset="0"/>
                <a:cs typeface="Times New Roman" panose="02020603050405020304" pitchFamily="18" charset="0"/>
              </a:rPr>
              <a:t>on large scale in industry, heating, home appliances and motor </a:t>
            </a:r>
            <a:r>
              <a:rPr lang="en-US" sz="2200" dirty="0" smtClean="0">
                <a:latin typeface="Times New Roman" panose="02020603050405020304" pitchFamily="18" charset="0"/>
                <a:cs typeface="Times New Roman" panose="02020603050405020304" pitchFamily="18" charset="0"/>
              </a:rPr>
              <a:t>fuel. So </a:t>
            </a:r>
            <a:r>
              <a:rPr lang="en-US" sz="2200" dirty="0">
                <a:latin typeface="Times New Roman" panose="02020603050405020304" pitchFamily="18" charset="0"/>
                <a:cs typeface="Times New Roman" panose="02020603050405020304" pitchFamily="18" charset="0"/>
              </a:rPr>
              <a:t>as to track this leakage gas, the system includes </a:t>
            </a:r>
            <a:r>
              <a:rPr lang="en-US" sz="2200" dirty="0" smtClean="0">
                <a:latin typeface="Times New Roman" panose="02020603050405020304" pitchFamily="18" charset="0"/>
                <a:cs typeface="Times New Roman" panose="02020603050405020304" pitchFamily="18" charset="0"/>
              </a:rPr>
              <a:t>MQ2 </a:t>
            </a:r>
            <a:r>
              <a:rPr lang="en-US" sz="2200" dirty="0">
                <a:latin typeface="Times New Roman" panose="02020603050405020304" pitchFamily="18" charset="0"/>
                <a:cs typeface="Times New Roman" panose="02020603050405020304" pitchFamily="18" charset="0"/>
              </a:rPr>
              <a:t>gas sensor. </a:t>
            </a:r>
            <a:r>
              <a:rPr lang="en-US" sz="2200" dirty="0" smtClean="0">
                <a:latin typeface="Times New Roman" panose="02020603050405020304" pitchFamily="18" charset="0"/>
                <a:cs typeface="Times New Roman" panose="02020603050405020304" pitchFamily="18" charset="0"/>
              </a:rPr>
              <a:t>This sensor </a:t>
            </a:r>
            <a:r>
              <a:rPr lang="en-US" sz="2200" dirty="0">
                <a:latin typeface="Times New Roman" panose="02020603050405020304" pitchFamily="18" charset="0"/>
                <a:cs typeface="Times New Roman" panose="02020603050405020304" pitchFamily="18" charset="0"/>
              </a:rPr>
              <a:t>senses the amount of leak gas present in the </a:t>
            </a:r>
            <a:r>
              <a:rPr lang="en-US" sz="2200" dirty="0" smtClean="0">
                <a:latin typeface="Times New Roman" panose="02020603050405020304" pitchFamily="18" charset="0"/>
                <a:cs typeface="Times New Roman" panose="02020603050405020304" pitchFamily="18" charset="0"/>
              </a:rPr>
              <a:t>surrounding atmosphere</a:t>
            </a:r>
            <a:r>
              <a:rPr lang="en-US" sz="2200" dirty="0">
                <a:latin typeface="Times New Roman" panose="02020603050405020304" pitchFamily="18" charset="0"/>
                <a:cs typeface="Times New Roman" panose="02020603050405020304" pitchFamily="18" charset="0"/>
              </a:rPr>
              <a:t>. Through this, explosion or getting affected by the leakage </a:t>
            </a:r>
            <a:r>
              <a:rPr lang="en-US" sz="2200" dirty="0" smtClean="0">
                <a:latin typeface="Times New Roman" panose="02020603050405020304" pitchFamily="18" charset="0"/>
                <a:cs typeface="Times New Roman" panose="02020603050405020304" pitchFamily="18" charset="0"/>
              </a:rPr>
              <a:t>of </a:t>
            </a:r>
            <a:r>
              <a:rPr lang="en-IN" sz="2200" dirty="0" smtClean="0">
                <a:latin typeface="Times New Roman" panose="02020603050405020304" pitchFamily="18" charset="0"/>
                <a:cs typeface="Times New Roman" panose="02020603050405020304" pitchFamily="18" charset="0"/>
              </a:rPr>
              <a:t>gas </a:t>
            </a:r>
            <a:r>
              <a:rPr lang="en-IN" sz="2200" dirty="0">
                <a:latin typeface="Times New Roman" panose="02020603050405020304" pitchFamily="18" charset="0"/>
                <a:cs typeface="Times New Roman" panose="02020603050405020304" pitchFamily="18" charset="0"/>
              </a:rPr>
              <a:t>could be avoided</a:t>
            </a:r>
            <a:r>
              <a:rPr lang="en-IN" dirty="0"/>
              <a:t>.</a:t>
            </a:r>
          </a:p>
        </p:txBody>
      </p:sp>
    </p:spTree>
    <p:extLst>
      <p:ext uri="{BB962C8B-B14F-4D97-AF65-F5344CB8AC3E}">
        <p14:creationId xmlns:p14="http://schemas.microsoft.com/office/powerpoint/2010/main" val="3885896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a:t>
            </a:r>
            <a:r>
              <a:rPr lang="en-IN" sz="4000" b="1" dirty="0" smtClean="0">
                <a:latin typeface="Times New Roman" panose="02020603050405020304" pitchFamily="18" charset="0"/>
                <a:cs typeface="Times New Roman" panose="02020603050405020304" pitchFamily="18" charset="0"/>
              </a:rPr>
              <a:t>OBJECTIVE</a:t>
            </a:r>
            <a:r>
              <a:rPr lang="en-IN" sz="4000" b="1" dirty="0" smtClean="0"/>
              <a:t>  </a:t>
            </a:r>
            <a:endParaRPr lang="en-IN" sz="4000" b="1"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The design of a sensor-based automatic gas leakage detector with </a:t>
            </a:r>
            <a:r>
              <a:rPr lang="en-US" sz="2200" dirty="0" smtClean="0">
                <a:latin typeface="Times New Roman" panose="02020603050405020304" pitchFamily="18" charset="0"/>
                <a:cs typeface="Times New Roman" panose="02020603050405020304" pitchFamily="18" charset="0"/>
              </a:rPr>
              <a:t>an alert </a:t>
            </a:r>
            <a:r>
              <a:rPr lang="en-US" sz="2200" dirty="0">
                <a:latin typeface="Times New Roman" panose="02020603050405020304" pitchFamily="18" charset="0"/>
                <a:cs typeface="Times New Roman" panose="02020603050405020304" pitchFamily="18" charset="0"/>
              </a:rPr>
              <a:t>and control system has been proposed</a:t>
            </a:r>
            <a:r>
              <a:rPr lang="en-US" sz="2200" dirty="0" smtClean="0">
                <a:latin typeface="Times New Roman" panose="02020603050405020304" pitchFamily="18" charset="0"/>
                <a:cs typeface="Times New Roman" panose="02020603050405020304" pitchFamily="18" charset="0"/>
              </a:rPr>
              <a:t>. This </a:t>
            </a:r>
            <a:r>
              <a:rPr lang="en-US" sz="2200" dirty="0">
                <a:latin typeface="Times New Roman" panose="02020603050405020304" pitchFamily="18" charset="0"/>
                <a:cs typeface="Times New Roman" panose="02020603050405020304" pitchFamily="18" charset="0"/>
              </a:rPr>
              <a:t>is an affordable, </a:t>
            </a:r>
            <a:r>
              <a:rPr lang="en-US" sz="2200" dirty="0" smtClean="0">
                <a:latin typeface="Times New Roman" panose="02020603050405020304" pitchFamily="18" charset="0"/>
                <a:cs typeface="Times New Roman" panose="02020603050405020304" pitchFamily="18" charset="0"/>
              </a:rPr>
              <a:t>less power </a:t>
            </a:r>
            <a:r>
              <a:rPr lang="en-US" sz="2200" dirty="0">
                <a:latin typeface="Times New Roman" panose="02020603050405020304" pitchFamily="18" charset="0"/>
                <a:cs typeface="Times New Roman" panose="02020603050405020304" pitchFamily="18" charset="0"/>
              </a:rPr>
              <a:t>using, lightweight, portable, safe, user friendly, efficient, </a:t>
            </a:r>
            <a:r>
              <a:rPr lang="en-US" sz="2200" dirty="0" smtClean="0">
                <a:latin typeface="Times New Roman" panose="02020603050405020304" pitchFamily="18" charset="0"/>
                <a:cs typeface="Times New Roman" panose="02020603050405020304" pitchFamily="18" charset="0"/>
              </a:rPr>
              <a:t>multi featured </a:t>
            </a:r>
            <a:r>
              <a:rPr lang="en-US" sz="2200" dirty="0">
                <a:latin typeface="Times New Roman" panose="02020603050405020304" pitchFamily="18" charset="0"/>
                <a:cs typeface="Times New Roman" panose="02020603050405020304" pitchFamily="18" charset="0"/>
              </a:rPr>
              <a:t>and simple system device for detecting gas. Gas </a:t>
            </a:r>
            <a:r>
              <a:rPr lang="en-US" sz="2200" dirty="0" smtClean="0">
                <a:latin typeface="Times New Roman" panose="02020603050405020304" pitchFamily="18" charset="0"/>
                <a:cs typeface="Times New Roman" panose="02020603050405020304" pitchFamily="18" charset="0"/>
              </a:rPr>
              <a:t>leakage detection </a:t>
            </a:r>
            <a:r>
              <a:rPr lang="en-US" sz="2200" dirty="0">
                <a:latin typeface="Times New Roman" panose="02020603050405020304" pitchFamily="18" charset="0"/>
                <a:cs typeface="Times New Roman" panose="02020603050405020304" pitchFamily="18" charset="0"/>
              </a:rPr>
              <a:t>will not only provide us with significance in the health department but</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it will also lead to raise our economy, because when gas leaks it not </a:t>
            </a:r>
            <a:r>
              <a:rPr lang="en-US" sz="2200" dirty="0" smtClean="0">
                <a:latin typeface="Times New Roman" panose="02020603050405020304" pitchFamily="18" charset="0"/>
                <a:cs typeface="Times New Roman" panose="02020603050405020304" pitchFamily="18" charset="0"/>
              </a:rPr>
              <a:t>only contaminates </a:t>
            </a:r>
            <a:r>
              <a:rPr lang="en-US" sz="2200" dirty="0">
                <a:latin typeface="Times New Roman" panose="02020603050405020304" pitchFamily="18" charset="0"/>
                <a:cs typeface="Times New Roman" panose="02020603050405020304" pitchFamily="18" charset="0"/>
              </a:rPr>
              <a:t>the atmosphere, but also wastage of gases will hurt </a:t>
            </a:r>
            <a:r>
              <a:rPr lang="en-US" sz="2200" dirty="0" smtClean="0">
                <a:latin typeface="Times New Roman" panose="02020603050405020304" pitchFamily="18" charset="0"/>
                <a:cs typeface="Times New Roman" panose="02020603050405020304" pitchFamily="18" charset="0"/>
              </a:rPr>
              <a:t>our economy</a:t>
            </a:r>
            <a:r>
              <a:rPr lang="en-US" sz="2200" dirty="0">
                <a:latin typeface="Times New Roman" panose="02020603050405020304" pitchFamily="18" charset="0"/>
                <a:cs typeface="Times New Roman" panose="02020603050405020304" pitchFamily="18" charset="0"/>
              </a:rPr>
              <a:t>. The need for ensuring safety in workplaces is expected to be </a:t>
            </a:r>
            <a:r>
              <a:rPr lang="en-US" sz="2200" dirty="0" smtClean="0">
                <a:latin typeface="Times New Roman" panose="02020603050405020304" pitchFamily="18" charset="0"/>
                <a:cs typeface="Times New Roman" panose="02020603050405020304" pitchFamily="18" charset="0"/>
              </a:rPr>
              <a:t>the key </a:t>
            </a:r>
            <a:r>
              <a:rPr lang="en-US" sz="2200" dirty="0">
                <a:latin typeface="Times New Roman" panose="02020603050405020304" pitchFamily="18" charset="0"/>
                <a:cs typeface="Times New Roman" panose="02020603050405020304" pitchFamily="18" charset="0"/>
              </a:rPr>
              <a:t>driving force for the market over the coming years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51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              PROBLEM FORMULATION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Gas leakage is nothing but the leak of any gaseous molecule from </a:t>
            </a:r>
            <a:r>
              <a:rPr lang="en-US" sz="2000" dirty="0" smtClean="0">
                <a:latin typeface="Times New Roman" panose="02020603050405020304" pitchFamily="18" charset="0"/>
                <a:cs typeface="Times New Roman" panose="02020603050405020304" pitchFamily="18" charset="0"/>
              </a:rPr>
              <a:t>a stove</a:t>
            </a:r>
            <a:r>
              <a:rPr lang="en-US" sz="2000" dirty="0">
                <a:latin typeface="Times New Roman" panose="02020603050405020304" pitchFamily="18" charset="0"/>
                <a:cs typeface="Times New Roman" panose="02020603050405020304" pitchFamily="18" charset="0"/>
              </a:rPr>
              <a:t>, or a pipeline, or cylinder etc. This can occur either purposefully </a:t>
            </a:r>
            <a:r>
              <a:rPr lang="en-US" sz="2000" dirty="0" smtClean="0">
                <a:latin typeface="Times New Roman" panose="02020603050405020304" pitchFamily="18" charset="0"/>
                <a:cs typeface="Times New Roman" panose="02020603050405020304" pitchFamily="18" charset="0"/>
              </a:rPr>
              <a:t>or even </a:t>
            </a:r>
            <a:r>
              <a:rPr lang="en-US" sz="2000" dirty="0">
                <a:latin typeface="Times New Roman" panose="02020603050405020304" pitchFamily="18" charset="0"/>
                <a:cs typeface="Times New Roman" panose="02020603050405020304" pitchFamily="18" charset="0"/>
              </a:rPr>
              <a:t>unintendedly. As we are aware that these kinds of leaks </a:t>
            </a:r>
            <a:r>
              <a:rPr lang="en-US" sz="2000" dirty="0" smtClean="0">
                <a:latin typeface="Times New Roman" panose="02020603050405020304" pitchFamily="18" charset="0"/>
                <a:cs typeface="Times New Roman" panose="02020603050405020304" pitchFamily="18" charset="0"/>
              </a:rPr>
              <a:t>are dangerous </a:t>
            </a:r>
            <a:r>
              <a:rPr lang="en-US" sz="2000" dirty="0">
                <a:latin typeface="Times New Roman" panose="02020603050405020304" pitchFamily="18" charset="0"/>
                <a:cs typeface="Times New Roman" panose="02020603050405020304" pitchFamily="18" charset="0"/>
              </a:rPr>
              <a:t>to our health, and when it becomes explosive it could </a:t>
            </a:r>
            <a:r>
              <a:rPr lang="en-US" sz="2000" dirty="0" smtClean="0">
                <a:latin typeface="Times New Roman" panose="02020603050405020304" pitchFamily="18" charset="0"/>
                <a:cs typeface="Times New Roman" panose="02020603050405020304" pitchFamily="18" charset="0"/>
              </a:rPr>
              <a:t>cause great </a:t>
            </a:r>
            <a:r>
              <a:rPr lang="en-US" sz="2000" dirty="0">
                <a:latin typeface="Times New Roman" panose="02020603050405020304" pitchFamily="18" charset="0"/>
                <a:cs typeface="Times New Roman" panose="02020603050405020304" pitchFamily="18" charset="0"/>
              </a:rPr>
              <a:t>danger to the people, home, workplace, industry and the </a:t>
            </a:r>
            <a:r>
              <a:rPr lang="en-US" sz="2000" dirty="0" smtClean="0">
                <a:latin typeface="Times New Roman" panose="02020603050405020304" pitchFamily="18" charset="0"/>
                <a:cs typeface="Times New Roman" panose="02020603050405020304" pitchFamily="18" charset="0"/>
              </a:rPr>
              <a:t>environment. Few </a:t>
            </a:r>
            <a:r>
              <a:rPr lang="en-US" sz="2000" dirty="0">
                <a:latin typeface="Times New Roman" panose="02020603050405020304" pitchFamily="18" charset="0"/>
                <a:cs typeface="Times New Roman" panose="02020603050405020304" pitchFamily="18" charset="0"/>
              </a:rPr>
              <a:t>of the major incidents that took place due to gas leakage </a:t>
            </a:r>
            <a:r>
              <a:rPr lang="en-US" sz="2000" dirty="0" smtClean="0">
                <a:latin typeface="Times New Roman" panose="02020603050405020304" pitchFamily="18" charset="0"/>
                <a:cs typeface="Times New Roman" panose="02020603050405020304" pitchFamily="18" charset="0"/>
              </a:rPr>
              <a:t>include the </a:t>
            </a:r>
            <a:r>
              <a:rPr lang="en-US" sz="2000" dirty="0">
                <a:latin typeface="Times New Roman" panose="02020603050405020304" pitchFamily="18" charset="0"/>
                <a:cs typeface="Times New Roman" panose="02020603050405020304" pitchFamily="18" charset="0"/>
              </a:rPr>
              <a:t>Bhopal Disaster and the </a:t>
            </a:r>
            <a:r>
              <a:rPr lang="en-US" sz="2000" dirty="0" err="1">
                <a:latin typeface="Times New Roman" panose="02020603050405020304" pitchFamily="18" charset="0"/>
                <a:cs typeface="Times New Roman" panose="02020603050405020304" pitchFamily="18" charset="0"/>
              </a:rPr>
              <a:t>Vizag</a:t>
            </a:r>
            <a:r>
              <a:rPr lang="en-US" sz="2000" dirty="0">
                <a:latin typeface="Times New Roman" panose="02020603050405020304" pitchFamily="18" charset="0"/>
                <a:cs typeface="Times New Roman" panose="02020603050405020304" pitchFamily="18" charset="0"/>
              </a:rPr>
              <a:t> Gas leak. The Bhopal disaster is </a:t>
            </a:r>
            <a:r>
              <a:rPr lang="en-US" sz="2000" dirty="0" smtClean="0">
                <a:latin typeface="Times New Roman" panose="02020603050405020304" pitchFamily="18" charset="0"/>
                <a:cs typeface="Times New Roman" panose="02020603050405020304" pitchFamily="18" charset="0"/>
              </a:rPr>
              <a:t>known to </a:t>
            </a:r>
            <a:r>
              <a:rPr lang="en-US" sz="2000" dirty="0">
                <a:latin typeface="Times New Roman" panose="02020603050405020304" pitchFamily="18" charset="0"/>
                <a:cs typeface="Times New Roman" panose="02020603050405020304" pitchFamily="18" charset="0"/>
              </a:rPr>
              <a:t>be the worst industrial accident ever. Approximately 45 tons of </a:t>
            </a:r>
            <a:r>
              <a:rPr lang="en-US" sz="2000" dirty="0" smtClean="0">
                <a:latin typeface="Times New Roman" panose="02020603050405020304" pitchFamily="18" charset="0"/>
                <a:cs typeface="Times New Roman" panose="02020603050405020304" pitchFamily="18" charset="0"/>
              </a:rPr>
              <a:t>Methyl Isocyanate </a:t>
            </a:r>
            <a:r>
              <a:rPr lang="en-US" sz="2000" dirty="0">
                <a:latin typeface="Times New Roman" panose="02020603050405020304" pitchFamily="18" charset="0"/>
                <a:cs typeface="Times New Roman" panose="02020603050405020304" pitchFamily="18" charset="0"/>
              </a:rPr>
              <a:t>was leaked from this insecticide plant. Methyl Isocyanate is </a:t>
            </a:r>
            <a:r>
              <a:rPr lang="en-US" sz="2000" dirty="0" smtClean="0">
                <a:latin typeface="Times New Roman" panose="02020603050405020304" pitchFamily="18" charset="0"/>
                <a:cs typeface="Times New Roman" panose="02020603050405020304" pitchFamily="18" charset="0"/>
              </a:rPr>
              <a:t>an organic </a:t>
            </a:r>
            <a:r>
              <a:rPr lang="en-US" sz="2000" dirty="0">
                <a:latin typeface="Times New Roman" panose="02020603050405020304" pitchFamily="18" charset="0"/>
                <a:cs typeface="Times New Roman" panose="02020603050405020304" pitchFamily="18" charset="0"/>
              </a:rPr>
              <a:t>compound and a chemical that could come from the </a:t>
            </a:r>
            <a:r>
              <a:rPr lang="en-US" sz="2000" dirty="0" smtClean="0">
                <a:latin typeface="Times New Roman" panose="02020603050405020304" pitchFamily="18" charset="0"/>
                <a:cs typeface="Times New Roman" panose="02020603050405020304" pitchFamily="18" charset="0"/>
              </a:rPr>
              <a:t>carbamate pesticides</a:t>
            </a:r>
            <a:r>
              <a:rPr lang="en-US" sz="2000" dirty="0">
                <a:latin typeface="Times New Roman" panose="02020603050405020304" pitchFamily="18" charset="0"/>
                <a:cs typeface="Times New Roman" panose="02020603050405020304" pitchFamily="18" charset="0"/>
              </a:rPr>
              <a:t>. This colorless, poisonous and flammable liquid is </a:t>
            </a:r>
            <a:r>
              <a:rPr lang="en-US" sz="2000" dirty="0" smtClean="0">
                <a:latin typeface="Times New Roman" panose="02020603050405020304" pitchFamily="18" charset="0"/>
                <a:cs typeface="Times New Roman" panose="02020603050405020304" pitchFamily="18" charset="0"/>
              </a:rPr>
              <a:t>something that </a:t>
            </a:r>
            <a:r>
              <a:rPr lang="en-US" sz="2000" dirty="0">
                <a:latin typeface="Times New Roman" panose="02020603050405020304" pitchFamily="18" charset="0"/>
                <a:cs typeface="Times New Roman" panose="02020603050405020304" pitchFamily="18" charset="0"/>
              </a:rPr>
              <a:t>human beings have to be away </a:t>
            </a:r>
            <a:r>
              <a:rPr lang="en-US" sz="2000" dirty="0" smtClean="0">
                <a:latin typeface="Times New Roman" panose="02020603050405020304" pitchFamily="18" charset="0"/>
                <a:cs typeface="Times New Roman" panose="02020603050405020304" pitchFamily="18" charset="0"/>
              </a:rPr>
              <a:t>from. </a:t>
            </a:r>
            <a:r>
              <a:rPr lang="en-US" sz="2000" dirty="0" err="1" smtClean="0">
                <a:latin typeface="Times New Roman" panose="02020603050405020304" pitchFamily="18" charset="0"/>
                <a:cs typeface="Times New Roman" panose="02020603050405020304" pitchFamily="18" charset="0"/>
              </a:rPr>
              <a:t>Vizag</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Gas leak was a resultant of the escape of styrene that </a:t>
            </a:r>
            <a:r>
              <a:rPr lang="en-US" sz="2000" dirty="0" smtClean="0">
                <a:latin typeface="Times New Roman" panose="02020603050405020304" pitchFamily="18" charset="0"/>
                <a:cs typeface="Times New Roman" panose="02020603050405020304" pitchFamily="18" charset="0"/>
              </a:rPr>
              <a:t>were unattended </a:t>
            </a:r>
            <a:r>
              <a:rPr lang="en-US" sz="2000" dirty="0">
                <a:latin typeface="Times New Roman" panose="02020603050405020304" pitchFamily="18" charset="0"/>
                <a:cs typeface="Times New Roman" panose="02020603050405020304" pitchFamily="18" charset="0"/>
              </a:rPr>
              <a:t>for a long period. This colorless oily liquid can spread in </a:t>
            </a:r>
            <a:r>
              <a:rPr lang="en-US" sz="2000" dirty="0" smtClean="0">
                <a:latin typeface="Times New Roman" panose="02020603050405020304" pitchFamily="18" charset="0"/>
                <a:cs typeface="Times New Roman" panose="02020603050405020304" pitchFamily="18" charset="0"/>
              </a:rPr>
              <a:t>fumes. So</a:t>
            </a:r>
            <a:r>
              <a:rPr lang="en-US" sz="2000" dirty="0">
                <a:latin typeface="Times New Roman" panose="02020603050405020304" pitchFamily="18" charset="0"/>
                <a:cs typeface="Times New Roman" panose="02020603050405020304" pitchFamily="18" charset="0"/>
              </a:rPr>
              <a:t>, a detector must be made in such a way that could detect any kind </a:t>
            </a:r>
            <a:r>
              <a:rPr lang="en-US" sz="2000" dirty="0" smtClean="0">
                <a:latin typeface="Times New Roman" panose="02020603050405020304" pitchFamily="18" charset="0"/>
                <a:cs typeface="Times New Roman" panose="02020603050405020304" pitchFamily="18" charset="0"/>
              </a:rPr>
              <a:t>of gas</a:t>
            </a:r>
            <a:r>
              <a:rPr lang="en-US" sz="2000" dirty="0">
                <a:latin typeface="Times New Roman" panose="02020603050405020304" pitchFamily="18" charset="0"/>
                <a:cs typeface="Times New Roman" panose="02020603050405020304" pitchFamily="18" charset="0"/>
              </a:rPr>
              <a:t>, fume, leak, smoke etc. However harmful and dangerous it can be, </a:t>
            </a:r>
            <a:r>
              <a:rPr lang="en-US" sz="2000" dirty="0" smtClean="0">
                <a:latin typeface="Times New Roman" panose="02020603050405020304" pitchFamily="18" charset="0"/>
                <a:cs typeface="Times New Roman" panose="02020603050405020304" pitchFamily="18" charset="0"/>
              </a:rPr>
              <a:t>the detector </a:t>
            </a:r>
            <a:r>
              <a:rPr lang="en-US" sz="2000" dirty="0">
                <a:latin typeface="Times New Roman" panose="02020603050405020304" pitchFamily="18" charset="0"/>
                <a:cs typeface="Times New Roman" panose="02020603050405020304" pitchFamily="18" charset="0"/>
              </a:rPr>
              <a:t>could be attached with certain parameters that could help </a:t>
            </a:r>
            <a:r>
              <a:rPr lang="en-US" sz="2000" dirty="0" smtClean="0">
                <a:latin typeface="Times New Roman" panose="02020603050405020304" pitchFamily="18" charset="0"/>
                <a:cs typeface="Times New Roman" panose="02020603050405020304" pitchFamily="18" charset="0"/>
              </a:rPr>
              <a:t>to </a:t>
            </a:r>
            <a:r>
              <a:rPr lang="en-IN" sz="2000" dirty="0" smtClean="0">
                <a:latin typeface="Times New Roman" panose="02020603050405020304" pitchFamily="18" charset="0"/>
                <a:cs typeface="Times New Roman" panose="02020603050405020304" pitchFamily="18" charset="0"/>
              </a:rPr>
              <a:t>prevent </a:t>
            </a:r>
            <a:r>
              <a:rPr lang="en-IN" sz="2000" dirty="0">
                <a:latin typeface="Times New Roman" panose="02020603050405020304" pitchFamily="18" charset="0"/>
                <a:cs typeface="Times New Roman" panose="02020603050405020304" pitchFamily="18" charset="0"/>
              </a:rPr>
              <a:t>the issue</a:t>
            </a:r>
          </a:p>
        </p:txBody>
      </p:sp>
    </p:spTree>
    <p:extLst>
      <p:ext uri="{BB962C8B-B14F-4D97-AF65-F5344CB8AC3E}">
        <p14:creationId xmlns:p14="http://schemas.microsoft.com/office/powerpoint/2010/main" val="292082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              LIST OF COMPONENTS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200" dirty="0" smtClean="0">
                <a:latin typeface="Times New Roman" panose="02020603050405020304" pitchFamily="18" charset="0"/>
                <a:cs typeface="Times New Roman" panose="02020603050405020304" pitchFamily="18" charset="0"/>
              </a:rPr>
              <a:t>Arduino Uno R3</a:t>
            </a:r>
          </a:p>
          <a:p>
            <a:r>
              <a:rPr lang="en-IN" sz="2200" dirty="0" smtClean="0">
                <a:latin typeface="Times New Roman" panose="02020603050405020304" pitchFamily="18" charset="0"/>
                <a:cs typeface="Times New Roman" panose="02020603050405020304" pitchFamily="18" charset="0"/>
              </a:rPr>
              <a:t>Bread Board</a:t>
            </a:r>
          </a:p>
          <a:p>
            <a:r>
              <a:rPr lang="en-IN" sz="2200" dirty="0" smtClean="0">
                <a:latin typeface="Times New Roman" panose="02020603050405020304" pitchFamily="18" charset="0"/>
                <a:cs typeface="Times New Roman" panose="02020603050405020304" pitchFamily="18" charset="0"/>
              </a:rPr>
              <a:t>LED</a:t>
            </a:r>
          </a:p>
          <a:p>
            <a:r>
              <a:rPr lang="en-IN" sz="2200" dirty="0" smtClean="0">
                <a:latin typeface="Times New Roman" panose="02020603050405020304" pitchFamily="18" charset="0"/>
                <a:cs typeface="Times New Roman" panose="02020603050405020304" pitchFamily="18" charset="0"/>
              </a:rPr>
              <a:t>Resistor</a:t>
            </a:r>
          </a:p>
          <a:p>
            <a:r>
              <a:rPr lang="en-IN" sz="2200" dirty="0" smtClean="0">
                <a:latin typeface="Times New Roman" panose="02020603050405020304" pitchFamily="18" charset="0"/>
                <a:cs typeface="Times New Roman" panose="02020603050405020304" pitchFamily="18" charset="0"/>
              </a:rPr>
              <a:t>Piezo</a:t>
            </a:r>
          </a:p>
          <a:p>
            <a:r>
              <a:rPr lang="en-IN" sz="2200" dirty="0" smtClean="0">
                <a:latin typeface="Times New Roman" panose="02020603050405020304" pitchFamily="18" charset="0"/>
                <a:cs typeface="Times New Roman" panose="02020603050405020304" pitchFamily="18" charset="0"/>
              </a:rPr>
              <a:t>Gas Sensor</a:t>
            </a:r>
          </a:p>
          <a:p>
            <a:r>
              <a:rPr lang="en-IN" sz="2200" dirty="0" smtClean="0">
                <a:latin typeface="Times New Roman" panose="02020603050405020304" pitchFamily="18" charset="0"/>
                <a:cs typeface="Times New Roman" panose="02020603050405020304" pitchFamily="18" charset="0"/>
              </a:rPr>
              <a:t>LCD16*2</a:t>
            </a:r>
          </a:p>
          <a:p>
            <a:r>
              <a:rPr lang="en-IN" sz="2200" dirty="0" smtClean="0">
                <a:latin typeface="Times New Roman" panose="02020603050405020304" pitchFamily="18" charset="0"/>
                <a:cs typeface="Times New Roman" panose="02020603050405020304" pitchFamily="18" charset="0"/>
              </a:rPr>
              <a:t>Buzze</a:t>
            </a:r>
            <a:r>
              <a:rPr lang="en-IN" dirty="0" smtClean="0"/>
              <a:t>r</a:t>
            </a:r>
            <a:endParaRPr lang="en-IN" dirty="0"/>
          </a:p>
        </p:txBody>
      </p:sp>
    </p:spTree>
    <p:extLst>
      <p:ext uri="{BB962C8B-B14F-4D97-AF65-F5344CB8AC3E}">
        <p14:creationId xmlns:p14="http://schemas.microsoft.com/office/powerpoint/2010/main" val="3341157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latin typeface="Times New Roman" panose="02020603050405020304" pitchFamily="18" charset="0"/>
                <a:cs typeface="Times New Roman" panose="02020603050405020304" pitchFamily="18" charset="0"/>
              </a:rPr>
              <a:t>                 EXISTING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lnSpc>
                <a:spcPct val="120000"/>
              </a:lnSpc>
              <a:buNone/>
            </a:pPr>
            <a:r>
              <a:rPr lang="en-IN" sz="2400" dirty="0">
                <a:latin typeface="Times New Roman" panose="02020603050405020304" pitchFamily="18" charset="0"/>
                <a:cs typeface="Times New Roman" panose="02020603050405020304" pitchFamily="18" charset="0"/>
              </a:rPr>
              <a:t>A Arduino based MQ2 sensor which will detect gas leakage. We know that fire attacks due to gas leakage in </a:t>
            </a:r>
            <a:r>
              <a:rPr lang="en-IN" sz="2400" dirty="0" err="1">
                <a:latin typeface="Times New Roman" panose="02020603050405020304" pitchFamily="18" charset="0"/>
                <a:cs typeface="Times New Roman" panose="02020603050405020304" pitchFamily="18" charset="0"/>
              </a:rPr>
              <a:t>buildings,restaurants,etc</a:t>
            </a:r>
            <a:r>
              <a:rPr lang="en-IN" sz="2400" dirty="0">
                <a:latin typeface="Times New Roman" panose="02020603050405020304" pitchFamily="18" charset="0"/>
                <a:cs typeface="Times New Roman" panose="02020603050405020304" pitchFamily="18" charset="0"/>
              </a:rPr>
              <a:t> are increased severely. If the gas knob is left open accidently for few hours it only smells and does not catch fire, but it kept open for a long time, and then if there is any ignition then the gas rapidly catches fire.</a:t>
            </a:r>
          </a:p>
          <a:p>
            <a:pPr marL="0" indent="0" algn="just">
              <a:lnSpc>
                <a:spcPct val="120000"/>
              </a:lnSpc>
              <a:buNone/>
            </a:pPr>
            <a:r>
              <a:rPr lang="en-IN" sz="2400" dirty="0">
                <a:latin typeface="Times New Roman" panose="02020603050405020304" pitchFamily="18" charset="0"/>
                <a:cs typeface="Times New Roman" panose="02020603050405020304" pitchFamily="18" charset="0"/>
              </a:rPr>
              <a:t>In vehicles where we use CNG, if there is any leakage then there is also some possibility of the vehicle catching fire. The sensor in the circuit will sense the leakage, if the leakage is of high intensity it will put the alarm or the buzzer on so  the owner will be alert so as to take precaution measures to minimise the possibility to catch fire or any loss to life or property.</a:t>
            </a:r>
          </a:p>
          <a:p>
            <a:pPr marL="0" indent="0" algn="just">
              <a:lnSpc>
                <a:spcPct val="120000"/>
              </a:lnSpc>
              <a:buNone/>
            </a:pPr>
            <a:r>
              <a:rPr lang="en-IN" sz="2400" dirty="0">
                <a:latin typeface="Times New Roman" panose="02020603050405020304" pitchFamily="18" charset="0"/>
                <a:cs typeface="Times New Roman" panose="02020603050405020304" pitchFamily="18" charset="0"/>
              </a:rPr>
              <a:t>This is a Robust Gas Sensor suitable for sensing LPG, Smoke, Alcohol, </a:t>
            </a:r>
            <a:r>
              <a:rPr lang="en-IN" sz="2400" dirty="0" err="1">
                <a:latin typeface="Times New Roman" panose="02020603050405020304" pitchFamily="18" charset="0"/>
                <a:cs typeface="Times New Roman" panose="02020603050405020304" pitchFamily="18" charset="0"/>
              </a:rPr>
              <a:t>Popane</a:t>
            </a:r>
            <a:r>
              <a:rPr lang="en-IN" sz="2400" dirty="0">
                <a:latin typeface="Times New Roman" panose="02020603050405020304" pitchFamily="18" charset="0"/>
                <a:cs typeface="Times New Roman" panose="02020603050405020304" pitchFamily="18" charset="0"/>
              </a:rPr>
              <a:t>, Hydrogen, Methane and Carbon Monoxide concentrations in the air.</a:t>
            </a:r>
          </a:p>
          <a:p>
            <a:pPr marL="0" indent="0" algn="just">
              <a:lnSpc>
                <a:spcPct val="120000"/>
              </a:lnSpc>
              <a:buNone/>
            </a:pPr>
            <a:r>
              <a:rPr lang="en-IN" sz="2400" dirty="0">
                <a:latin typeface="Times New Roman" panose="02020603050405020304" pitchFamily="18" charset="0"/>
                <a:cs typeface="Times New Roman" panose="02020603050405020304" pitchFamily="18" charset="0"/>
              </a:rPr>
              <a:t>If you are planning on creating an indoor air quality monitoring system; breath checker or early fire detection system, MQ2 Gas Sensor Module is a great choice. MQ2 is one of the commonly used gas sensors in MQ sensor series.</a:t>
            </a:r>
          </a:p>
          <a:p>
            <a:endParaRPr lang="en-IN" dirty="0"/>
          </a:p>
        </p:txBody>
      </p:sp>
    </p:spTree>
    <p:extLst>
      <p:ext uri="{BB962C8B-B14F-4D97-AF65-F5344CB8AC3E}">
        <p14:creationId xmlns:p14="http://schemas.microsoft.com/office/powerpoint/2010/main" val="399760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4000" dirty="0" smtClean="0">
                <a:latin typeface="Times New Roman" panose="02020603050405020304" pitchFamily="18" charset="0"/>
                <a:cs typeface="Times New Roman" panose="02020603050405020304" pitchFamily="18" charset="0"/>
              </a:rPr>
              <a:t>PROPOSED SOLUTION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Arduino UNO (Atmega-328) is the main unit of the system </a:t>
            </a:r>
            <a:r>
              <a:rPr lang="en-US" sz="2200" dirty="0" smtClean="0">
                <a:latin typeface="Times New Roman" panose="02020603050405020304" pitchFamily="18" charset="0"/>
                <a:cs typeface="Times New Roman" panose="02020603050405020304" pitchFamily="18" charset="0"/>
              </a:rPr>
              <a:t>which performs </a:t>
            </a:r>
            <a:r>
              <a:rPr lang="en-US" sz="2200" dirty="0">
                <a:latin typeface="Times New Roman" panose="02020603050405020304" pitchFamily="18" charset="0"/>
                <a:cs typeface="Times New Roman" panose="02020603050405020304" pitchFamily="18" charset="0"/>
              </a:rPr>
              <a:t>the following tasks. A signal conditioning of the Arduino UNO </a:t>
            </a:r>
            <a:r>
              <a:rPr lang="en-US" sz="2200" dirty="0" smtClean="0">
                <a:latin typeface="Times New Roman" panose="02020603050405020304" pitchFamily="18" charset="0"/>
                <a:cs typeface="Times New Roman" panose="02020603050405020304" pitchFamily="18" charset="0"/>
              </a:rPr>
              <a:t>is done </a:t>
            </a:r>
            <a:r>
              <a:rPr lang="en-US" sz="2200" dirty="0">
                <a:latin typeface="Times New Roman" panose="02020603050405020304" pitchFamily="18" charset="0"/>
                <a:cs typeface="Times New Roman" panose="02020603050405020304" pitchFamily="18" charset="0"/>
              </a:rPr>
              <a:t>by output signal of the sensor, provided input to Arduino. </a:t>
            </a:r>
            <a:r>
              <a:rPr lang="en-US" sz="2200" dirty="0" smtClean="0">
                <a:latin typeface="Times New Roman" panose="02020603050405020304" pitchFamily="18" charset="0"/>
                <a:cs typeface="Times New Roman" panose="02020603050405020304" pitchFamily="18" charset="0"/>
              </a:rPr>
              <a:t>The detection </a:t>
            </a:r>
            <a:r>
              <a:rPr lang="en-US" sz="2200" dirty="0">
                <a:latin typeface="Times New Roman" panose="02020603050405020304" pitchFamily="18" charset="0"/>
                <a:cs typeface="Times New Roman" panose="02020603050405020304" pitchFamily="18" charset="0"/>
              </a:rPr>
              <a:t>results displayed on LCD. Indicates the people of danger in </a:t>
            </a:r>
            <a:r>
              <a:rPr lang="en-US" sz="2200" dirty="0" smtClean="0">
                <a:latin typeface="Times New Roman" panose="02020603050405020304" pitchFamily="18" charset="0"/>
                <a:cs typeface="Times New Roman" panose="02020603050405020304" pitchFamily="18" charset="0"/>
              </a:rPr>
              <a:t>work place</a:t>
            </a:r>
            <a:r>
              <a:rPr lang="en-US" sz="2200" dirty="0">
                <a:latin typeface="Times New Roman" panose="02020603050405020304" pitchFamily="18" charset="0"/>
                <a:cs typeface="Times New Roman" panose="02020603050405020304" pitchFamily="18" charset="0"/>
              </a:rPr>
              <a:t>, factory, home. Buzzer activity with beep(siren) sound is made. Also</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send alert SMS to the in charge of the plant whose number is saved in </a:t>
            </a:r>
            <a:r>
              <a:rPr lang="en-US" sz="2200" dirty="0" smtClean="0">
                <a:latin typeface="Times New Roman" panose="02020603050405020304" pitchFamily="18" charset="0"/>
                <a:cs typeface="Times New Roman" panose="02020603050405020304" pitchFamily="18" charset="0"/>
              </a:rPr>
              <a:t>SIM card </a:t>
            </a:r>
            <a:r>
              <a:rPr lang="en-US" sz="2200" dirty="0">
                <a:latin typeface="Times New Roman" panose="02020603050405020304" pitchFamily="18" charset="0"/>
                <a:cs typeface="Times New Roman" panose="02020603050405020304" pitchFamily="18" charset="0"/>
              </a:rPr>
              <a:t>by using GSM modem. The SMS received depends upon the leak </a:t>
            </a:r>
            <a:r>
              <a:rPr lang="en-US" sz="2200" dirty="0" smtClean="0">
                <a:latin typeface="Times New Roman" panose="02020603050405020304" pitchFamily="18" charset="0"/>
                <a:cs typeface="Times New Roman" panose="02020603050405020304" pitchFamily="18" charset="0"/>
              </a:rPr>
              <a:t>of gas </a:t>
            </a:r>
            <a:r>
              <a:rPr lang="en-US" sz="2200" dirty="0">
                <a:latin typeface="Times New Roman" panose="02020603050405020304" pitchFamily="18" charset="0"/>
                <a:cs typeface="Times New Roman" panose="02020603050405020304" pitchFamily="18" charset="0"/>
              </a:rPr>
              <a:t>in the detection area of the sensor.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00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anose="02020603050405020304" pitchFamily="18" charset="0"/>
                <a:cs typeface="Times New Roman" panose="02020603050405020304" pitchFamily="18" charset="0"/>
              </a:rPr>
              <a:t>           DATA FLOW DIAGRAM</a:t>
            </a:r>
            <a:endParaRPr lang="en-IN" sz="4000" b="1" dirty="0">
              <a:latin typeface="Times New Roman" panose="02020603050405020304" pitchFamily="18" charset="0"/>
              <a:cs typeface="Times New Roman" panose="02020603050405020304" pitchFamily="18" charset="0"/>
            </a:endParaRPr>
          </a:p>
        </p:txBody>
      </p:sp>
      <p:pic>
        <p:nvPicPr>
          <p:cNvPr id="53" name="Content Placeholder 52"/>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3575" y="1761539"/>
            <a:ext cx="3514996" cy="3698735"/>
          </a:xfrm>
          <a:prstGeom prst="rect">
            <a:avLst/>
          </a:prstGeom>
          <a:noFill/>
          <a:ln>
            <a:noFill/>
          </a:ln>
        </p:spPr>
      </p:pic>
      <p:pic>
        <p:nvPicPr>
          <p:cNvPr id="54" name="Picture 53"/>
          <p:cNvPicPr>
            <a:picLocks noChangeAspect="1"/>
          </p:cNvPicPr>
          <p:nvPr/>
        </p:nvPicPr>
        <p:blipFill>
          <a:blip r:embed="rId3"/>
          <a:stretch>
            <a:fillRect/>
          </a:stretch>
        </p:blipFill>
        <p:spPr>
          <a:xfrm>
            <a:off x="5367745" y="1761539"/>
            <a:ext cx="5149271" cy="3800239"/>
          </a:xfrm>
          <a:prstGeom prst="rect">
            <a:avLst/>
          </a:prstGeom>
        </p:spPr>
      </p:pic>
    </p:spTree>
    <p:extLst>
      <p:ext uri="{BB962C8B-B14F-4D97-AF65-F5344CB8AC3E}">
        <p14:creationId xmlns:p14="http://schemas.microsoft.com/office/powerpoint/2010/main" val="3996085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1547</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Gas Leakage Monitoring and Alerting System</vt:lpstr>
      <vt:lpstr>                                   ABSTRACT</vt:lpstr>
      <vt:lpstr>                  INTRODUCTION</vt:lpstr>
      <vt:lpstr>                                 OBJECTIVE  </vt:lpstr>
      <vt:lpstr>              PROBLEM FORMULATION</vt:lpstr>
      <vt:lpstr>              LIST OF COMPONENTS</vt:lpstr>
      <vt:lpstr>                 EXISTING SYSTEM</vt:lpstr>
      <vt:lpstr>             PROPOSED SOLUTION</vt:lpstr>
      <vt:lpstr>           DATA FLOW DIAGRAM</vt:lpstr>
      <vt:lpstr>                 CIRCUIT DIAGRAM</vt:lpstr>
      <vt:lpstr>             SOLUTION STATEMENT</vt:lpstr>
      <vt:lpstr>                  FUTURE SCOPE</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Leakage Monitoring and Alerting System</dc:title>
  <dc:creator>ELCOT</dc:creator>
  <cp:lastModifiedBy>ELCOT</cp:lastModifiedBy>
  <cp:revision>7</cp:revision>
  <dcterms:created xsi:type="dcterms:W3CDTF">2022-11-19T14:40:43Z</dcterms:created>
  <dcterms:modified xsi:type="dcterms:W3CDTF">2022-11-19T15:38:30Z</dcterms:modified>
</cp:coreProperties>
</file>