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F5BC975-D7D0-4BAE-B415-62BE34A4FD23}"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312DD-418E-4662-BB6A-316E1184976B}" type="slidenum">
              <a:rPr lang="en-IN" smtClean="0"/>
              <a:t>‹#›</a:t>
            </a:fld>
            <a:endParaRPr lang="en-IN"/>
          </a:p>
        </p:txBody>
      </p:sp>
    </p:spTree>
    <p:extLst>
      <p:ext uri="{BB962C8B-B14F-4D97-AF65-F5344CB8AC3E}">
        <p14:creationId xmlns:p14="http://schemas.microsoft.com/office/powerpoint/2010/main" val="128369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5BC975-D7D0-4BAE-B415-62BE34A4FD23}"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312DD-418E-4662-BB6A-316E1184976B}" type="slidenum">
              <a:rPr lang="en-IN" smtClean="0"/>
              <a:t>‹#›</a:t>
            </a:fld>
            <a:endParaRPr lang="en-IN"/>
          </a:p>
        </p:txBody>
      </p:sp>
    </p:spTree>
    <p:extLst>
      <p:ext uri="{BB962C8B-B14F-4D97-AF65-F5344CB8AC3E}">
        <p14:creationId xmlns:p14="http://schemas.microsoft.com/office/powerpoint/2010/main" val="2360297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5BC975-D7D0-4BAE-B415-62BE34A4FD23}"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312DD-418E-4662-BB6A-316E1184976B}" type="slidenum">
              <a:rPr lang="en-IN" smtClean="0"/>
              <a:t>‹#›</a:t>
            </a:fld>
            <a:endParaRPr lang="en-IN"/>
          </a:p>
        </p:txBody>
      </p:sp>
    </p:spTree>
    <p:extLst>
      <p:ext uri="{BB962C8B-B14F-4D97-AF65-F5344CB8AC3E}">
        <p14:creationId xmlns:p14="http://schemas.microsoft.com/office/powerpoint/2010/main" val="1448095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5BC975-D7D0-4BAE-B415-62BE34A4FD23}"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312DD-418E-4662-BB6A-316E1184976B}" type="slidenum">
              <a:rPr lang="en-IN" smtClean="0"/>
              <a:t>‹#›</a:t>
            </a:fld>
            <a:endParaRPr lang="en-IN"/>
          </a:p>
        </p:txBody>
      </p:sp>
    </p:spTree>
    <p:extLst>
      <p:ext uri="{BB962C8B-B14F-4D97-AF65-F5344CB8AC3E}">
        <p14:creationId xmlns:p14="http://schemas.microsoft.com/office/powerpoint/2010/main" val="3422713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5BC975-D7D0-4BAE-B415-62BE34A4FD23}"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312DD-418E-4662-BB6A-316E1184976B}" type="slidenum">
              <a:rPr lang="en-IN" smtClean="0"/>
              <a:t>‹#›</a:t>
            </a:fld>
            <a:endParaRPr lang="en-IN"/>
          </a:p>
        </p:txBody>
      </p:sp>
    </p:spTree>
    <p:extLst>
      <p:ext uri="{BB962C8B-B14F-4D97-AF65-F5344CB8AC3E}">
        <p14:creationId xmlns:p14="http://schemas.microsoft.com/office/powerpoint/2010/main" val="1223179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F5BC975-D7D0-4BAE-B415-62BE34A4FD23}"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312DD-418E-4662-BB6A-316E1184976B}" type="slidenum">
              <a:rPr lang="en-IN" smtClean="0"/>
              <a:t>‹#›</a:t>
            </a:fld>
            <a:endParaRPr lang="en-IN"/>
          </a:p>
        </p:txBody>
      </p:sp>
    </p:spTree>
    <p:extLst>
      <p:ext uri="{BB962C8B-B14F-4D97-AF65-F5344CB8AC3E}">
        <p14:creationId xmlns:p14="http://schemas.microsoft.com/office/powerpoint/2010/main" val="3784087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F5BC975-D7D0-4BAE-B415-62BE34A4FD23}" type="datetimeFigureOut">
              <a:rPr lang="en-IN" smtClean="0"/>
              <a:t>26-11-2022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6312DD-418E-4662-BB6A-316E1184976B}" type="slidenum">
              <a:rPr lang="en-IN" smtClean="0"/>
              <a:t>‹#›</a:t>
            </a:fld>
            <a:endParaRPr lang="en-IN"/>
          </a:p>
        </p:txBody>
      </p:sp>
    </p:spTree>
    <p:extLst>
      <p:ext uri="{BB962C8B-B14F-4D97-AF65-F5344CB8AC3E}">
        <p14:creationId xmlns:p14="http://schemas.microsoft.com/office/powerpoint/2010/main" val="3912126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F5BC975-D7D0-4BAE-B415-62BE34A4FD23}" type="datetimeFigureOut">
              <a:rPr lang="en-IN" smtClean="0"/>
              <a:t>26-11-2022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6312DD-418E-4662-BB6A-316E1184976B}" type="slidenum">
              <a:rPr lang="en-IN" smtClean="0"/>
              <a:t>‹#›</a:t>
            </a:fld>
            <a:endParaRPr lang="en-IN"/>
          </a:p>
        </p:txBody>
      </p:sp>
    </p:spTree>
    <p:extLst>
      <p:ext uri="{BB962C8B-B14F-4D97-AF65-F5344CB8AC3E}">
        <p14:creationId xmlns:p14="http://schemas.microsoft.com/office/powerpoint/2010/main" val="894377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5BC975-D7D0-4BAE-B415-62BE34A4FD23}" type="datetimeFigureOut">
              <a:rPr lang="en-IN" smtClean="0"/>
              <a:t>26-11-2022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6312DD-418E-4662-BB6A-316E1184976B}" type="slidenum">
              <a:rPr lang="en-IN" smtClean="0"/>
              <a:t>‹#›</a:t>
            </a:fld>
            <a:endParaRPr lang="en-IN"/>
          </a:p>
        </p:txBody>
      </p:sp>
    </p:spTree>
    <p:extLst>
      <p:ext uri="{BB962C8B-B14F-4D97-AF65-F5344CB8AC3E}">
        <p14:creationId xmlns:p14="http://schemas.microsoft.com/office/powerpoint/2010/main" val="2123108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5BC975-D7D0-4BAE-B415-62BE34A4FD23}"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312DD-418E-4662-BB6A-316E1184976B}" type="slidenum">
              <a:rPr lang="en-IN" smtClean="0"/>
              <a:t>‹#›</a:t>
            </a:fld>
            <a:endParaRPr lang="en-IN"/>
          </a:p>
        </p:txBody>
      </p:sp>
    </p:spTree>
    <p:extLst>
      <p:ext uri="{BB962C8B-B14F-4D97-AF65-F5344CB8AC3E}">
        <p14:creationId xmlns:p14="http://schemas.microsoft.com/office/powerpoint/2010/main" val="881588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5BC975-D7D0-4BAE-B415-62BE34A4FD23}"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312DD-418E-4662-BB6A-316E1184976B}" type="slidenum">
              <a:rPr lang="en-IN" smtClean="0"/>
              <a:t>‹#›</a:t>
            </a:fld>
            <a:endParaRPr lang="en-IN"/>
          </a:p>
        </p:txBody>
      </p:sp>
    </p:spTree>
    <p:extLst>
      <p:ext uri="{BB962C8B-B14F-4D97-AF65-F5344CB8AC3E}">
        <p14:creationId xmlns:p14="http://schemas.microsoft.com/office/powerpoint/2010/main" val="27960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5BC975-D7D0-4BAE-B415-62BE34A4FD23}" type="datetimeFigureOut">
              <a:rPr lang="en-IN" smtClean="0"/>
              <a:t>26-11-2022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6312DD-418E-4662-BB6A-316E1184976B}" type="slidenum">
              <a:rPr lang="en-IN" smtClean="0"/>
              <a:t>‹#›</a:t>
            </a:fld>
            <a:endParaRPr lang="en-IN"/>
          </a:p>
        </p:txBody>
      </p:sp>
    </p:spTree>
    <p:extLst>
      <p:ext uri="{BB962C8B-B14F-4D97-AF65-F5344CB8AC3E}">
        <p14:creationId xmlns:p14="http://schemas.microsoft.com/office/powerpoint/2010/main" val="1179402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youtu.be/zHNrpLN6rhU"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9656" y="323873"/>
            <a:ext cx="9144000" cy="2387600"/>
          </a:xfrm>
        </p:spPr>
        <p:txBody>
          <a:bodyPr>
            <a:normAutofit/>
          </a:bodyPr>
          <a:lstStyle/>
          <a:p>
            <a:r>
              <a:rPr lang="en-US" sz="4000" b="1" dirty="0" smtClean="0">
                <a:latin typeface="Arial Black" panose="020B0A04020102020204" pitchFamily="34" charset="0"/>
              </a:rPr>
              <a:t>RETAIL STORE STOCK INVENTORY ANALYTICS</a:t>
            </a:r>
            <a:br>
              <a:rPr lang="en-US" sz="4000" b="1" dirty="0" smtClean="0">
                <a:latin typeface="Arial Black" panose="020B0A04020102020204" pitchFamily="34" charset="0"/>
              </a:rPr>
            </a:br>
            <a:r>
              <a:rPr lang="en-US" sz="4000" b="1" dirty="0">
                <a:latin typeface="Arial Black" panose="020B0A04020102020204" pitchFamily="34" charset="0"/>
              </a:rPr>
              <a:t/>
            </a:r>
            <a:br>
              <a:rPr lang="en-US" sz="4000" b="1" dirty="0">
                <a:latin typeface="Arial Black" panose="020B0A04020102020204" pitchFamily="34" charset="0"/>
              </a:rPr>
            </a:br>
            <a:r>
              <a:rPr lang="en-US" sz="2800" b="1" dirty="0" smtClean="0">
                <a:latin typeface="Bahnschrift SemiBold" panose="020B0502040204020203" pitchFamily="34" charset="0"/>
              </a:rPr>
              <a:t>DOMAIN : DATA ANALYTICS</a:t>
            </a:r>
            <a:endParaRPr lang="en-IN" sz="2800" b="1" dirty="0">
              <a:latin typeface="Bahnschrift SemiBold" panose="020B0502040204020203" pitchFamily="34" charset="0"/>
            </a:endParaRPr>
          </a:p>
        </p:txBody>
      </p:sp>
      <p:sp>
        <p:nvSpPr>
          <p:cNvPr id="3" name="Subtitle 2"/>
          <p:cNvSpPr>
            <a:spLocks noGrp="1"/>
          </p:cNvSpPr>
          <p:nvPr>
            <p:ph type="subTitle" idx="1"/>
          </p:nvPr>
        </p:nvSpPr>
        <p:spPr>
          <a:xfrm>
            <a:off x="1524000" y="3602037"/>
            <a:ext cx="9144000" cy="2193455"/>
          </a:xfrm>
        </p:spPr>
        <p:txBody>
          <a:bodyPr>
            <a:normAutofit fontScale="92500" lnSpcReduction="20000"/>
          </a:bodyPr>
          <a:lstStyle/>
          <a:p>
            <a:r>
              <a:rPr lang="en-US" dirty="0" smtClean="0"/>
              <a:t>Team Members:</a:t>
            </a:r>
          </a:p>
          <a:p>
            <a:endParaRPr lang="en-US" dirty="0" smtClean="0"/>
          </a:p>
          <a:p>
            <a:r>
              <a:rPr lang="en-US" dirty="0" smtClean="0"/>
              <a:t>AKASH A                          -     951219104001</a:t>
            </a:r>
          </a:p>
          <a:p>
            <a:r>
              <a:rPr lang="en-US" dirty="0" smtClean="0"/>
              <a:t>ASWIN S                          -     951219104004</a:t>
            </a:r>
          </a:p>
          <a:p>
            <a:r>
              <a:rPr lang="en-US" dirty="0" smtClean="0"/>
              <a:t>KOTHAR MASTHAN N   -     951219104023</a:t>
            </a:r>
          </a:p>
          <a:p>
            <a:r>
              <a:rPr lang="en-US" dirty="0" smtClean="0"/>
              <a:t>VIJAY M                            -     951219104059</a:t>
            </a:r>
            <a:endParaRPr lang="en-IN" dirty="0"/>
          </a:p>
        </p:txBody>
      </p:sp>
    </p:spTree>
    <p:extLst>
      <p:ext uri="{BB962C8B-B14F-4D97-AF65-F5344CB8AC3E}">
        <p14:creationId xmlns:p14="http://schemas.microsoft.com/office/powerpoint/2010/main" val="343670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a:t>
            </a:r>
            <a:r>
              <a:rPr lang="en-US" b="1" dirty="0" smtClean="0"/>
              <a:t>Statement:</a:t>
            </a:r>
            <a:endParaRPr lang="en-IN" b="1" dirty="0"/>
          </a:p>
        </p:txBody>
      </p:sp>
      <p:sp>
        <p:nvSpPr>
          <p:cNvPr id="3" name="Content Placeholder 2"/>
          <p:cNvSpPr>
            <a:spLocks noGrp="1"/>
          </p:cNvSpPr>
          <p:nvPr>
            <p:ph idx="1"/>
          </p:nvPr>
        </p:nvSpPr>
        <p:spPr>
          <a:xfrm>
            <a:off x="735169" y="1941535"/>
            <a:ext cx="10515600" cy="4351338"/>
          </a:xfrm>
        </p:spPr>
        <p:txBody>
          <a:bodyPr>
            <a:normAutofit/>
          </a:bodyPr>
          <a:lstStyle/>
          <a:p>
            <a:pPr marL="0" indent="0">
              <a:buNone/>
            </a:pPr>
            <a:r>
              <a:rPr lang="en-US" sz="3200" dirty="0"/>
              <a:t>The problem faced by the Retail Store is they </a:t>
            </a:r>
            <a:r>
              <a:rPr lang="en-US" sz="3200" dirty="0" smtClean="0"/>
              <a:t>do </a:t>
            </a:r>
            <a:r>
              <a:rPr lang="en-US" sz="3200" dirty="0"/>
              <a:t>not have any System to record and keep </a:t>
            </a:r>
            <a:r>
              <a:rPr lang="en-US" sz="3200" dirty="0" smtClean="0"/>
              <a:t>their </a:t>
            </a:r>
            <a:r>
              <a:rPr lang="en-US" sz="3200" dirty="0"/>
              <a:t>Inventory data. It is difficult for the </a:t>
            </a:r>
            <a:r>
              <a:rPr lang="en-US" sz="3200" dirty="0" smtClean="0"/>
              <a:t>admin </a:t>
            </a:r>
            <a:r>
              <a:rPr lang="en-US" sz="3200" dirty="0"/>
              <a:t>to record the inventory data quickly </a:t>
            </a:r>
            <a:r>
              <a:rPr lang="en-US" sz="3200" dirty="0" smtClean="0"/>
              <a:t>and </a:t>
            </a:r>
            <a:r>
              <a:rPr lang="en-US" sz="3200" dirty="0"/>
              <a:t>safely because they only keep it in the </a:t>
            </a:r>
            <a:r>
              <a:rPr lang="en-US" sz="3200" dirty="0" smtClean="0"/>
              <a:t>logbook </a:t>
            </a:r>
            <a:r>
              <a:rPr lang="en-US" sz="3200" dirty="0"/>
              <a:t>and not properly organized</a:t>
            </a:r>
            <a:endParaRPr lang="en-IN" sz="3200" dirty="0"/>
          </a:p>
        </p:txBody>
      </p:sp>
    </p:spTree>
    <p:extLst>
      <p:ext uri="{BB962C8B-B14F-4D97-AF65-F5344CB8AC3E}">
        <p14:creationId xmlns:p14="http://schemas.microsoft.com/office/powerpoint/2010/main" val="2773254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9701"/>
            <a:ext cx="10515600" cy="2360389"/>
          </a:xfrm>
        </p:spPr>
        <p:txBody>
          <a:bodyPr/>
          <a:lstStyle/>
          <a:p>
            <a:r>
              <a:rPr lang="en-US" b="1" dirty="0" smtClean="0"/>
              <a:t>Proposed </a:t>
            </a:r>
            <a:r>
              <a:rPr lang="en-US" b="1" dirty="0" smtClean="0"/>
              <a:t>Solution:</a:t>
            </a:r>
            <a:endParaRPr lang="en-IN"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61308152"/>
              </p:ext>
            </p:extLst>
          </p:nvPr>
        </p:nvGraphicFramePr>
        <p:xfrm>
          <a:off x="838200" y="837127"/>
          <a:ext cx="10515600" cy="5940378"/>
        </p:xfrm>
        <a:graphic>
          <a:graphicData uri="http://schemas.openxmlformats.org/drawingml/2006/table">
            <a:tbl>
              <a:tblPr firstRow="1" bandRow="1">
                <a:tableStyleId>{5C22544A-7EE6-4342-B048-85BDC9FD1C3A}</a:tableStyleId>
              </a:tblPr>
              <a:tblGrid>
                <a:gridCol w="1183783"/>
                <a:gridCol w="3709116"/>
                <a:gridCol w="5622701"/>
              </a:tblGrid>
              <a:tr h="509991">
                <a:tc>
                  <a:txBody>
                    <a:bodyPr/>
                    <a:lstStyle/>
                    <a:p>
                      <a:r>
                        <a:rPr lang="en-IN" dirty="0" smtClean="0">
                          <a:solidFill>
                            <a:schemeClr val="tx1"/>
                          </a:solidFill>
                        </a:rPr>
                        <a:t>S.NO</a:t>
                      </a:r>
                      <a:endParaRPr lang="en-IN" dirty="0">
                        <a:solidFill>
                          <a:schemeClr val="tx1"/>
                        </a:solidFill>
                      </a:endParaRPr>
                    </a:p>
                  </a:txBody>
                  <a:tcPr>
                    <a:solidFill>
                      <a:schemeClr val="bg1">
                        <a:lumMod val="95000"/>
                      </a:schemeClr>
                    </a:solidFill>
                  </a:tcPr>
                </a:tc>
                <a:tc>
                  <a:txBody>
                    <a:bodyPr/>
                    <a:lstStyle/>
                    <a:p>
                      <a:r>
                        <a:rPr lang="en-IN" dirty="0" smtClean="0">
                          <a:solidFill>
                            <a:schemeClr val="tx1"/>
                          </a:solidFill>
                        </a:rPr>
                        <a:t>                   PARAMETER</a:t>
                      </a:r>
                      <a:endParaRPr lang="en-IN" dirty="0"/>
                    </a:p>
                  </a:txBody>
                  <a:tcPr>
                    <a:solidFill>
                      <a:schemeClr val="bg1">
                        <a:lumMod val="95000"/>
                      </a:schemeClr>
                    </a:solidFill>
                  </a:tcPr>
                </a:tc>
                <a:tc>
                  <a:txBody>
                    <a:bodyPr/>
                    <a:lstStyle/>
                    <a:p>
                      <a:r>
                        <a:rPr lang="en-IN" dirty="0" smtClean="0">
                          <a:solidFill>
                            <a:schemeClr val="tx1"/>
                          </a:solidFill>
                        </a:rPr>
                        <a:t>                                       DESCRIPTION</a:t>
                      </a:r>
                      <a:endParaRPr lang="en-IN" dirty="0">
                        <a:solidFill>
                          <a:schemeClr val="tx1"/>
                        </a:solidFill>
                      </a:endParaRPr>
                    </a:p>
                  </a:txBody>
                  <a:tcPr>
                    <a:solidFill>
                      <a:schemeClr val="bg1">
                        <a:lumMod val="95000"/>
                      </a:schemeClr>
                    </a:solidFill>
                  </a:tcPr>
                </a:tc>
              </a:tr>
              <a:tr h="918209">
                <a:tc>
                  <a:txBody>
                    <a:bodyPr/>
                    <a:lstStyle/>
                    <a:p>
                      <a:r>
                        <a:rPr lang="en-IN" dirty="0" smtClean="0"/>
                        <a:t> </a:t>
                      </a:r>
                      <a:r>
                        <a:rPr lang="en-IN" baseline="0" dirty="0" smtClean="0"/>
                        <a:t>  1.</a:t>
                      </a:r>
                      <a:endParaRPr lang="en-IN" dirty="0"/>
                    </a:p>
                  </a:txBody>
                  <a:tcPr/>
                </a:tc>
                <a:tc>
                  <a:txBody>
                    <a:bodyPr/>
                    <a:lstStyle/>
                    <a:p>
                      <a:r>
                        <a:rPr lang="en-IN" dirty="0" smtClean="0"/>
                        <a:t>Problem statement(problem not to</a:t>
                      </a:r>
                      <a:r>
                        <a:rPr lang="en-IN" baseline="0" dirty="0" smtClean="0"/>
                        <a:t> be solved)</a:t>
                      </a:r>
                      <a:endParaRPr lang="en-IN" dirty="0"/>
                    </a:p>
                  </a:txBody>
                  <a:tcPr/>
                </a:tc>
                <a:tc>
                  <a:txBody>
                    <a:bodyPr/>
                    <a:lstStyle/>
                    <a:p>
                      <a:r>
                        <a:rPr lang="en-IN" sz="1400" b="0" i="0" u="none" strike="noStrike" kern="1200" baseline="0" dirty="0" smtClean="0">
                          <a:solidFill>
                            <a:schemeClr val="dk1"/>
                          </a:solidFill>
                          <a:latin typeface="+mn-lt"/>
                          <a:ea typeface="+mn-ea"/>
                          <a:cs typeface="+mn-cs"/>
                        </a:rPr>
                        <a:t> </a:t>
                      </a:r>
                      <a:r>
                        <a:rPr lang="en-US" sz="1400" b="0" i="0" u="none" strike="noStrike" kern="1200" baseline="0" dirty="0" smtClean="0">
                          <a:solidFill>
                            <a:schemeClr val="dk1"/>
                          </a:solidFill>
                          <a:latin typeface="+mn-lt"/>
                          <a:ea typeface="+mn-ea"/>
                          <a:cs typeface="+mn-cs"/>
                        </a:rPr>
                        <a:t>The problem faced by the Retail Store is they do not have any System to record and keep their Inventory data. It is difficult for the admin to record the inventory data quickly and safely because they only keep it in the logbook and not properly organized</a:t>
                      </a:r>
                      <a:r>
                        <a:rPr lang="en-US" sz="1000" b="0" i="0" u="none" strike="noStrike" kern="1200" baseline="0" dirty="0" smtClean="0">
                          <a:solidFill>
                            <a:schemeClr val="dk1"/>
                          </a:solidFill>
                          <a:latin typeface="+mn-lt"/>
                          <a:ea typeface="+mn-ea"/>
                          <a:cs typeface="+mn-cs"/>
                        </a:rPr>
                        <a:t>. </a:t>
                      </a:r>
                    </a:p>
                  </a:txBody>
                  <a:tcPr/>
                </a:tc>
              </a:tr>
              <a:tr h="918209">
                <a:tc>
                  <a:txBody>
                    <a:bodyPr/>
                    <a:lstStyle/>
                    <a:p>
                      <a:r>
                        <a:rPr lang="en-IN" dirty="0" smtClean="0"/>
                        <a:t>   2.</a:t>
                      </a:r>
                      <a:endParaRPr lang="en-IN" dirty="0"/>
                    </a:p>
                  </a:txBody>
                  <a:tcPr/>
                </a:tc>
                <a:tc>
                  <a:txBody>
                    <a:bodyPr/>
                    <a:lstStyle/>
                    <a:p>
                      <a:r>
                        <a:rPr lang="en-IN" dirty="0" smtClean="0"/>
                        <a:t>Idea</a:t>
                      </a:r>
                      <a:r>
                        <a:rPr lang="en-IN" baseline="0" dirty="0" smtClean="0"/>
                        <a:t> / Solution Description</a:t>
                      </a:r>
                      <a:endParaRPr lang="en-IN" dirty="0"/>
                    </a:p>
                  </a:txBody>
                  <a:tcPr/>
                </a:tc>
                <a:tc>
                  <a:txBody>
                    <a:bodyPr/>
                    <a:lstStyle/>
                    <a:p>
                      <a:pPr marL="342900" indent="-342900">
                        <a:buFont typeface="+mj-lt"/>
                        <a:buAutoNum type="arabicPeriod"/>
                      </a:pPr>
                      <a:r>
                        <a:rPr lang="en-IN" sz="1400" b="0" i="0" u="none" strike="noStrike" kern="1200" baseline="0" dirty="0" smtClean="0">
                          <a:solidFill>
                            <a:schemeClr val="dk1"/>
                          </a:solidFill>
                          <a:latin typeface="+mn-lt"/>
                          <a:ea typeface="+mn-ea"/>
                          <a:cs typeface="+mn-cs"/>
                        </a:rPr>
                        <a:t>Set minimum Stock levels. </a:t>
                      </a:r>
                    </a:p>
                    <a:p>
                      <a:pPr marL="342900" indent="-342900">
                        <a:buFont typeface="+mj-lt"/>
                        <a:buAutoNum type="arabicPeriod"/>
                      </a:pPr>
                      <a:r>
                        <a:rPr lang="en-IN" sz="1400" b="0" i="0" u="none" strike="noStrike" kern="1200" baseline="0" dirty="0" smtClean="0">
                          <a:solidFill>
                            <a:schemeClr val="dk1"/>
                          </a:solidFill>
                          <a:latin typeface="+mn-lt"/>
                          <a:ea typeface="+mn-ea"/>
                          <a:cs typeface="+mn-cs"/>
                        </a:rPr>
                        <a:t>Understand Your supply chain. </a:t>
                      </a:r>
                    </a:p>
                    <a:p>
                      <a:pPr marL="342900" indent="-342900">
                        <a:buFont typeface="+mj-lt"/>
                        <a:buAutoNum type="arabicPeriod"/>
                      </a:pPr>
                      <a:r>
                        <a:rPr lang="en-IN" sz="1400" b="0" i="0" u="none" strike="noStrike" kern="1200" baseline="0" dirty="0" smtClean="0">
                          <a:solidFill>
                            <a:schemeClr val="dk1"/>
                          </a:solidFill>
                          <a:latin typeface="+mn-lt"/>
                          <a:ea typeface="+mn-ea"/>
                          <a:cs typeface="+mn-cs"/>
                        </a:rPr>
                        <a:t>Minimum Shrinkage. </a:t>
                      </a:r>
                    </a:p>
                    <a:p>
                      <a:pPr marL="342900" indent="-342900">
                        <a:buFont typeface="+mj-lt"/>
                        <a:buAutoNum type="arabicPeriod"/>
                      </a:pPr>
                      <a:r>
                        <a:rPr lang="en-US" sz="1400" b="0" i="0" u="none" strike="noStrike" kern="1200" baseline="0" dirty="0" smtClean="0">
                          <a:solidFill>
                            <a:schemeClr val="dk1"/>
                          </a:solidFill>
                          <a:latin typeface="+mn-lt"/>
                          <a:ea typeface="+mn-ea"/>
                          <a:cs typeface="+mn-cs"/>
                        </a:rPr>
                        <a:t>Move Slow and Absolute inventory out. </a:t>
                      </a:r>
                      <a:endParaRPr lang="en-IN" sz="1400" b="0" i="0" u="none" strike="noStrike" kern="1200" baseline="0" dirty="0" smtClean="0">
                        <a:solidFill>
                          <a:schemeClr val="dk1"/>
                        </a:solidFill>
                        <a:latin typeface="+mn-lt"/>
                        <a:ea typeface="+mn-ea"/>
                        <a:cs typeface="+mn-cs"/>
                      </a:endParaRPr>
                    </a:p>
                  </a:txBody>
                  <a:tcPr/>
                </a:tc>
              </a:tr>
              <a:tr h="622013">
                <a:tc>
                  <a:txBody>
                    <a:bodyPr/>
                    <a:lstStyle/>
                    <a:p>
                      <a:r>
                        <a:rPr lang="en-IN" dirty="0" smtClean="0"/>
                        <a:t> </a:t>
                      </a:r>
                      <a:r>
                        <a:rPr lang="en-IN" baseline="0" dirty="0" smtClean="0"/>
                        <a:t>  3.</a:t>
                      </a:r>
                      <a:endParaRPr lang="en-IN" dirty="0"/>
                    </a:p>
                  </a:txBody>
                  <a:tcPr/>
                </a:tc>
                <a:tc>
                  <a:txBody>
                    <a:bodyPr/>
                    <a:lstStyle/>
                    <a:p>
                      <a:r>
                        <a:rPr lang="en-IN" dirty="0" smtClean="0"/>
                        <a:t>Novelty</a:t>
                      </a:r>
                      <a:r>
                        <a:rPr lang="en-IN" baseline="0" dirty="0" smtClean="0"/>
                        <a:t> / Uniqueness</a:t>
                      </a:r>
                      <a:endParaRPr lang="en-IN" dirty="0"/>
                    </a:p>
                  </a:txBody>
                  <a:tcPr/>
                </a:tc>
                <a:tc>
                  <a:txBody>
                    <a:bodyPr/>
                    <a:lstStyle/>
                    <a:p>
                      <a:r>
                        <a:rPr lang="en-US" sz="1800" b="0" i="0" u="none" strike="noStrike" kern="1200" baseline="0" dirty="0" smtClean="0">
                          <a:solidFill>
                            <a:schemeClr val="dk1"/>
                          </a:solidFill>
                          <a:latin typeface="+mn-lt"/>
                          <a:ea typeface="+mn-ea"/>
                          <a:cs typeface="+mn-cs"/>
                        </a:rPr>
                        <a:t> </a:t>
                      </a:r>
                      <a:r>
                        <a:rPr lang="en-US" sz="1400" b="0" i="0" u="none" strike="noStrike" kern="1200" baseline="0" dirty="0" smtClean="0">
                          <a:solidFill>
                            <a:schemeClr val="dk1"/>
                          </a:solidFill>
                          <a:latin typeface="+mn-lt"/>
                          <a:ea typeface="+mn-ea"/>
                          <a:cs typeface="+mn-cs"/>
                        </a:rPr>
                        <a:t>Correct</a:t>
                      </a:r>
                      <a:r>
                        <a:rPr lang="en-US" sz="1800" b="0" i="0" u="none" strike="noStrike" kern="1200" baseline="0" dirty="0" smtClean="0">
                          <a:solidFill>
                            <a:schemeClr val="dk1"/>
                          </a:solidFill>
                          <a:latin typeface="+mn-lt"/>
                          <a:ea typeface="+mn-ea"/>
                          <a:cs typeface="+mn-cs"/>
                        </a:rPr>
                        <a:t> or defective items are not sent to customers when inventory is managed and controlled effectively.</a:t>
                      </a:r>
                    </a:p>
                  </a:txBody>
                  <a:tcPr/>
                </a:tc>
              </a:tr>
              <a:tr h="918209">
                <a:tc>
                  <a:txBody>
                    <a:bodyPr/>
                    <a:lstStyle/>
                    <a:p>
                      <a:r>
                        <a:rPr lang="en-IN" dirty="0" smtClean="0"/>
                        <a:t>  </a:t>
                      </a:r>
                      <a:r>
                        <a:rPr lang="en-IN" baseline="0" dirty="0" smtClean="0"/>
                        <a:t> 4.</a:t>
                      </a:r>
                      <a:endParaRPr lang="en-IN" dirty="0"/>
                    </a:p>
                  </a:txBody>
                  <a:tcPr/>
                </a:tc>
                <a:tc>
                  <a:txBody>
                    <a:bodyPr/>
                    <a:lstStyle/>
                    <a:p>
                      <a:r>
                        <a:rPr lang="en-IN" dirty="0" smtClean="0"/>
                        <a:t>Social</a:t>
                      </a:r>
                      <a:r>
                        <a:rPr lang="en-IN" baseline="0" dirty="0" smtClean="0"/>
                        <a:t> Impact / Customer satisfaction</a:t>
                      </a:r>
                      <a:endParaRPr lang="en-IN" dirty="0"/>
                    </a:p>
                  </a:txBody>
                  <a:tcPr/>
                </a:tc>
                <a:tc>
                  <a:txBody>
                    <a:bodyPr/>
                    <a:lstStyle/>
                    <a:p>
                      <a:r>
                        <a:rPr lang="en-US" sz="1400" b="0" i="0" u="none" strike="noStrike" kern="1200" baseline="0" dirty="0" smtClean="0">
                          <a:solidFill>
                            <a:schemeClr val="dk1"/>
                          </a:solidFill>
                          <a:latin typeface="+mn-lt"/>
                          <a:ea typeface="+mn-ea"/>
                          <a:cs typeface="+mn-cs"/>
                        </a:rPr>
                        <a:t>It allows a business to answer the Questions of their customers about the product, which could lead them to purchase a item. Having visibility of the activities of your own inventory gives your customers support data they need.</a:t>
                      </a:r>
                    </a:p>
                  </a:txBody>
                  <a:tcPr/>
                </a:tc>
              </a:tr>
              <a:tr h="509991">
                <a:tc>
                  <a:txBody>
                    <a:bodyPr/>
                    <a:lstStyle/>
                    <a:p>
                      <a:r>
                        <a:rPr lang="en-IN" dirty="0" smtClean="0"/>
                        <a:t>   5.</a:t>
                      </a:r>
                      <a:endParaRPr lang="en-IN" dirty="0"/>
                    </a:p>
                  </a:txBody>
                  <a:tcPr/>
                </a:tc>
                <a:tc>
                  <a:txBody>
                    <a:bodyPr/>
                    <a:lstStyle/>
                    <a:p>
                      <a:r>
                        <a:rPr lang="en-IN" dirty="0" smtClean="0"/>
                        <a:t>Business model /Revenue model</a:t>
                      </a:r>
                      <a:endParaRPr lang="en-IN" dirty="0"/>
                    </a:p>
                  </a:txBody>
                  <a:tcPr/>
                </a:tc>
                <a:tc>
                  <a:txBody>
                    <a:bodyPr/>
                    <a:lstStyle/>
                    <a:p>
                      <a:r>
                        <a:rPr lang="en-US" sz="1400" b="0" i="0" u="none" strike="noStrike" kern="1200" baseline="0" dirty="0" smtClean="0">
                          <a:solidFill>
                            <a:schemeClr val="dk1"/>
                          </a:solidFill>
                          <a:latin typeface="+mn-lt"/>
                          <a:ea typeface="+mn-ea"/>
                          <a:cs typeface="+mn-cs"/>
                        </a:rPr>
                        <a:t>The most popular inventory control models are Economic Order Quantity(EOQ),Inventory production Quantity and ABC Analysis.</a:t>
                      </a:r>
                    </a:p>
                  </a:txBody>
                  <a:tcPr/>
                </a:tc>
              </a:tr>
              <a:tr h="1437507">
                <a:tc>
                  <a:txBody>
                    <a:bodyPr/>
                    <a:lstStyle/>
                    <a:p>
                      <a:r>
                        <a:rPr lang="en-IN" dirty="0" smtClean="0"/>
                        <a:t>  </a:t>
                      </a:r>
                      <a:r>
                        <a:rPr lang="en-IN" baseline="0" dirty="0" smtClean="0"/>
                        <a:t> 6.</a:t>
                      </a:r>
                      <a:endParaRPr lang="en-IN" dirty="0"/>
                    </a:p>
                  </a:txBody>
                  <a:tcPr/>
                </a:tc>
                <a:tc>
                  <a:txBody>
                    <a:bodyPr/>
                    <a:lstStyle/>
                    <a:p>
                      <a:r>
                        <a:rPr lang="en-IN" dirty="0" smtClean="0"/>
                        <a:t>Scalability of the solution</a:t>
                      </a:r>
                      <a:endParaRPr lang="en-IN" dirty="0"/>
                    </a:p>
                  </a:txBody>
                  <a:tcPr/>
                </a:tc>
                <a:tc>
                  <a:txBody>
                    <a:bodyPr/>
                    <a:lstStyle/>
                    <a:p>
                      <a:pPr marL="342900" indent="-342900">
                        <a:buFont typeface="+mj-lt"/>
                        <a:buAutoNum type="arabicPeriod"/>
                      </a:pPr>
                      <a:r>
                        <a:rPr lang="en-IN" sz="1400" b="0" i="0" u="none" strike="noStrike" kern="1200" baseline="0" dirty="0" smtClean="0">
                          <a:solidFill>
                            <a:schemeClr val="dk1"/>
                          </a:solidFill>
                          <a:latin typeface="+mn-lt"/>
                          <a:ea typeface="+mn-ea"/>
                          <a:cs typeface="+mn-cs"/>
                        </a:rPr>
                        <a:t>Invest in Software </a:t>
                      </a:r>
                    </a:p>
                    <a:p>
                      <a:pPr marL="342900" indent="-342900">
                        <a:buFont typeface="+mj-lt"/>
                        <a:buAutoNum type="arabicPeriod"/>
                      </a:pPr>
                      <a:r>
                        <a:rPr lang="en-IN" sz="1400" b="0" i="0" u="none" strike="noStrike" kern="1200" baseline="0" dirty="0" smtClean="0">
                          <a:solidFill>
                            <a:schemeClr val="dk1"/>
                          </a:solidFill>
                          <a:latin typeface="+mn-lt"/>
                          <a:ea typeface="+mn-ea"/>
                          <a:cs typeface="+mn-cs"/>
                        </a:rPr>
                        <a:t>Save money on Storage </a:t>
                      </a:r>
                    </a:p>
                    <a:p>
                      <a:pPr marL="342900" indent="-342900">
                        <a:buFont typeface="+mj-lt"/>
                        <a:buAutoNum type="arabicPeriod"/>
                      </a:pPr>
                      <a:r>
                        <a:rPr lang="en-IN" sz="1400" b="0" i="0" u="none" strike="noStrike" kern="1200" baseline="0" dirty="0" smtClean="0">
                          <a:solidFill>
                            <a:schemeClr val="dk1"/>
                          </a:solidFill>
                          <a:latin typeface="+mn-lt"/>
                          <a:ea typeface="+mn-ea"/>
                          <a:cs typeface="+mn-cs"/>
                        </a:rPr>
                        <a:t>Utilize Automation </a:t>
                      </a:r>
                    </a:p>
                    <a:p>
                      <a:pPr marL="342900" indent="-342900">
                        <a:buFont typeface="+mj-lt"/>
                        <a:buAutoNum type="arabicPeriod"/>
                      </a:pPr>
                      <a:r>
                        <a:rPr lang="en-IN" sz="1400" b="0" i="0" u="none" strike="noStrike" kern="1200" baseline="0" dirty="0" smtClean="0">
                          <a:solidFill>
                            <a:schemeClr val="dk1"/>
                          </a:solidFill>
                          <a:latin typeface="+mn-lt"/>
                          <a:ea typeface="+mn-ea"/>
                          <a:cs typeface="+mn-cs"/>
                        </a:rPr>
                        <a:t>Avoid </a:t>
                      </a:r>
                      <a:r>
                        <a:rPr lang="en-IN" sz="1400" b="0" i="0" u="none" strike="noStrike" kern="1200" baseline="0" dirty="0" err="1" smtClean="0">
                          <a:solidFill>
                            <a:schemeClr val="dk1"/>
                          </a:solidFill>
                          <a:latin typeface="+mn-lt"/>
                          <a:ea typeface="+mn-ea"/>
                          <a:cs typeface="+mn-cs"/>
                        </a:rPr>
                        <a:t>Deadstock</a:t>
                      </a:r>
                      <a:r>
                        <a:rPr lang="en-IN" sz="1400" b="0" i="0" u="none" strike="noStrike" kern="1200" baseline="0" dirty="0" smtClean="0">
                          <a:solidFill>
                            <a:schemeClr val="dk1"/>
                          </a:solidFill>
                          <a:latin typeface="+mn-lt"/>
                          <a:ea typeface="+mn-ea"/>
                          <a:cs typeface="+mn-cs"/>
                        </a:rPr>
                        <a:t> </a:t>
                      </a:r>
                    </a:p>
                    <a:p>
                      <a:pPr marL="342900" indent="-342900">
                        <a:buFont typeface="+mj-lt"/>
                        <a:buAutoNum type="arabicPeriod"/>
                      </a:pPr>
                      <a:r>
                        <a:rPr lang="en-IN" sz="1400" b="0" i="0" u="none" strike="noStrike" kern="1200" baseline="0" dirty="0" smtClean="0">
                          <a:solidFill>
                            <a:schemeClr val="dk1"/>
                          </a:solidFill>
                          <a:latin typeface="+mn-lt"/>
                          <a:ea typeface="+mn-ea"/>
                          <a:cs typeface="+mn-cs"/>
                        </a:rPr>
                        <a:t>Regular Auditing </a:t>
                      </a:r>
                    </a:p>
                  </a:txBody>
                  <a:tcPr/>
                </a:tc>
              </a:tr>
            </a:tbl>
          </a:graphicData>
        </a:graphic>
      </p:graphicFrame>
    </p:spTree>
    <p:extLst>
      <p:ext uri="{BB962C8B-B14F-4D97-AF65-F5344CB8AC3E}">
        <p14:creationId xmlns:p14="http://schemas.microsoft.com/office/powerpoint/2010/main" val="1799637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 </a:t>
            </a:r>
            <a:r>
              <a:rPr lang="en-US" b="1" dirty="0" smtClean="0"/>
              <a:t>Architecture:</a:t>
            </a:r>
            <a:endParaRPr lang="en-IN" b="1" dirty="0"/>
          </a:p>
        </p:txBody>
      </p:sp>
      <p:sp>
        <p:nvSpPr>
          <p:cNvPr id="3" name="Content Placeholder 2"/>
          <p:cNvSpPr>
            <a:spLocks noGrp="1"/>
          </p:cNvSpPr>
          <p:nvPr>
            <p:ph idx="1"/>
          </p:nvPr>
        </p:nvSpPr>
        <p:spPr/>
        <p:txBody>
          <a:bodyPr/>
          <a:lstStyle/>
          <a:p>
            <a:pPr marL="0" indent="0">
              <a:buNone/>
            </a:pPr>
            <a:r>
              <a:rPr lang="en-IN" dirty="0" smtClean="0"/>
              <a:t> </a:t>
            </a:r>
            <a:endParaRPr lang="en-IN" dirty="0"/>
          </a:p>
          <a:p>
            <a:r>
              <a:rPr lang="en-US" dirty="0"/>
              <a:t>This data-set contains a lot of historical sales data of a Brazilian top retailer </a:t>
            </a:r>
          </a:p>
          <a:p>
            <a:r>
              <a:rPr lang="en-US" dirty="0" smtClean="0"/>
              <a:t> </a:t>
            </a:r>
            <a:r>
              <a:rPr lang="en-US" dirty="0"/>
              <a:t>The problem faced by the company is they do not have any systematic system to record and keep their inventory data. </a:t>
            </a:r>
          </a:p>
          <a:p>
            <a:r>
              <a:rPr lang="en-US" dirty="0" smtClean="0"/>
              <a:t> </a:t>
            </a:r>
            <a:r>
              <a:rPr lang="en-US" dirty="0"/>
              <a:t>Dashboard showcases the whole analysis of the inventory stock details to maintain them without manual interpretation. Using this, the company will be more </a:t>
            </a:r>
            <a:r>
              <a:rPr lang="en-US" dirty="0" err="1"/>
              <a:t>organised</a:t>
            </a:r>
            <a:r>
              <a:rPr lang="en-US" dirty="0"/>
              <a:t> and tracking can be easily done. </a:t>
            </a:r>
          </a:p>
          <a:p>
            <a:pPr marL="0" indent="0">
              <a:buNone/>
            </a:pPr>
            <a:endParaRPr lang="en-IN" dirty="0"/>
          </a:p>
        </p:txBody>
      </p:sp>
    </p:spTree>
    <p:extLst>
      <p:ext uri="{BB962C8B-B14F-4D97-AF65-F5344CB8AC3E}">
        <p14:creationId xmlns:p14="http://schemas.microsoft.com/office/powerpoint/2010/main" val="1639118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Technical </a:t>
            </a:r>
            <a:r>
              <a:rPr lang="en-US" b="1" dirty="0" smtClean="0"/>
              <a:t>Architecture:</a:t>
            </a:r>
            <a:endParaRPr lang="en-IN" b="1" dirty="0"/>
          </a:p>
        </p:txBody>
      </p:sp>
      <p:pic>
        <p:nvPicPr>
          <p:cNvPr id="4" name="Content Placeholder 3"/>
          <p:cNvPicPr>
            <a:picLocks noGrp="1" noChangeAspect="1"/>
          </p:cNvPicPr>
          <p:nvPr>
            <p:ph idx="1"/>
          </p:nvPr>
        </p:nvPicPr>
        <p:blipFill>
          <a:blip r:embed="rId2"/>
          <a:stretch>
            <a:fillRect/>
          </a:stretch>
        </p:blipFill>
        <p:spPr>
          <a:xfrm>
            <a:off x="1916703" y="1825625"/>
            <a:ext cx="8358594" cy="4351338"/>
          </a:xfrm>
          <a:prstGeom prst="rect">
            <a:avLst/>
          </a:prstGeom>
        </p:spPr>
      </p:pic>
    </p:spTree>
    <p:extLst>
      <p:ext uri="{BB962C8B-B14F-4D97-AF65-F5344CB8AC3E}">
        <p14:creationId xmlns:p14="http://schemas.microsoft.com/office/powerpoint/2010/main" val="1841991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Functional </a:t>
            </a:r>
            <a:r>
              <a:rPr lang="en-US" b="1" dirty="0" smtClean="0"/>
              <a:t>Requirement:</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27318"/>
            <a:ext cx="10108842" cy="3262867"/>
          </a:xfrm>
        </p:spPr>
      </p:pic>
    </p:spTree>
    <p:extLst>
      <p:ext uri="{BB962C8B-B14F-4D97-AF65-F5344CB8AC3E}">
        <p14:creationId xmlns:p14="http://schemas.microsoft.com/office/powerpoint/2010/main" val="1394691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9270" y="503582"/>
            <a:ext cx="5141843" cy="959570"/>
          </a:xfrm>
        </p:spPr>
        <p:txBody>
          <a:bodyPr>
            <a:normAutofit/>
          </a:bodyPr>
          <a:lstStyle/>
          <a:p>
            <a:r>
              <a:rPr lang="en-US" sz="4400" b="1" dirty="0" smtClean="0"/>
              <a:t>Video </a:t>
            </a:r>
            <a:r>
              <a:rPr lang="en-US" sz="4400" b="1" dirty="0" smtClean="0"/>
              <a:t>Demo:               </a:t>
            </a:r>
            <a:endParaRPr lang="en-IN" sz="4400" b="1" dirty="0"/>
          </a:p>
        </p:txBody>
      </p:sp>
      <p:sp>
        <p:nvSpPr>
          <p:cNvPr id="5" name="Subtitle 4"/>
          <p:cNvSpPr>
            <a:spLocks noGrp="1"/>
          </p:cNvSpPr>
          <p:nvPr>
            <p:ph type="subTitle" idx="1"/>
          </p:nvPr>
        </p:nvSpPr>
        <p:spPr>
          <a:xfrm>
            <a:off x="1524000" y="2215167"/>
            <a:ext cx="9144000" cy="3928056"/>
          </a:xfrm>
        </p:spPr>
        <p:txBody>
          <a:bodyPr>
            <a:normAutofit/>
          </a:bodyPr>
          <a:lstStyle/>
          <a:p>
            <a:r>
              <a:rPr lang="en-IN" b="1" dirty="0" err="1" smtClean="0"/>
              <a:t>Youtube</a:t>
            </a:r>
            <a:r>
              <a:rPr lang="en-IN" b="1" dirty="0" smtClean="0"/>
              <a:t> video link :</a:t>
            </a:r>
          </a:p>
          <a:p>
            <a:r>
              <a:rPr lang="en-IN" dirty="0"/>
              <a:t> </a:t>
            </a:r>
            <a:r>
              <a:rPr lang="en-IN" u="sng" dirty="0">
                <a:hlinkClick r:id="rId2"/>
              </a:rPr>
              <a:t>https://</a:t>
            </a:r>
            <a:r>
              <a:rPr lang="en-IN" u="sng" dirty="0" smtClean="0">
                <a:hlinkClick r:id="rId2"/>
              </a:rPr>
              <a:t>youtu.be/zHNrpLN6rhU</a:t>
            </a:r>
            <a:endParaRPr lang="en-IN" u="sng" dirty="0" smtClean="0"/>
          </a:p>
          <a:p>
            <a:endParaRPr lang="en-IN" dirty="0"/>
          </a:p>
          <a:p>
            <a:r>
              <a:rPr lang="en-IN" b="1" dirty="0" smtClean="0"/>
              <a:t>Google Drive video link:</a:t>
            </a:r>
          </a:p>
          <a:p>
            <a:r>
              <a:rPr lang="en-IN" u="sng" dirty="0">
                <a:solidFill>
                  <a:schemeClr val="accent1"/>
                </a:solidFill>
              </a:rPr>
              <a:t>https://drive.google.com/folderview?id=1HNIh5ajjndY_HlOpBT0svVOgO2N0zLr4</a:t>
            </a:r>
            <a:endParaRPr lang="en-IN" u="sng" dirty="0" smtClean="0">
              <a:solidFill>
                <a:schemeClr val="accent1"/>
              </a:solidFill>
            </a:endParaRPr>
          </a:p>
          <a:p>
            <a:endParaRPr lang="en-IN" u="sng" dirty="0"/>
          </a:p>
        </p:txBody>
      </p:sp>
    </p:spTree>
    <p:extLst>
      <p:ext uri="{BB962C8B-B14F-4D97-AF65-F5344CB8AC3E}">
        <p14:creationId xmlns:p14="http://schemas.microsoft.com/office/powerpoint/2010/main" val="375910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Future </a:t>
            </a:r>
            <a:r>
              <a:rPr lang="en-US" b="1" dirty="0" smtClean="0"/>
              <a:t>Scope:</a:t>
            </a:r>
            <a:endParaRPr lang="en-IN" b="1" dirty="0"/>
          </a:p>
        </p:txBody>
      </p:sp>
      <p:sp>
        <p:nvSpPr>
          <p:cNvPr id="3" name="Content Placeholder 2"/>
          <p:cNvSpPr>
            <a:spLocks noGrp="1"/>
          </p:cNvSpPr>
          <p:nvPr>
            <p:ph idx="1"/>
          </p:nvPr>
        </p:nvSpPr>
        <p:spPr>
          <a:xfrm>
            <a:off x="838200" y="1868557"/>
            <a:ext cx="10515600" cy="4308406"/>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Dynamic Demand: People’s buying patterns will continue to change as they react to the </a:t>
            </a:r>
            <a:r>
              <a:rPr lang="en-US" dirty="0" smtClean="0">
                <a:latin typeface="Times New Roman" panose="02020603050405020304" pitchFamily="18" charset="0"/>
                <a:cs typeface="Times New Roman" panose="02020603050405020304" pitchFamily="18" charset="0"/>
              </a:rPr>
              <a:t>unpredictability.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Digital Inspiration: Consumers will continue to look for ideas and shopping inspiration </a:t>
            </a:r>
            <a:r>
              <a:rPr lang="en-US" dirty="0" smtClean="0">
                <a:latin typeface="Times New Roman" panose="02020603050405020304" pitchFamily="18" charset="0"/>
                <a:cs typeface="Times New Roman" panose="02020603050405020304" pitchFamily="18" charset="0"/>
              </a:rPr>
              <a:t>online.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Convenience: People will continue to experiment with new ways of shopping with a focus on </a:t>
            </a:r>
            <a:r>
              <a:rPr lang="en-US" dirty="0" smtClean="0">
                <a:latin typeface="Times New Roman" panose="02020603050405020304" pitchFamily="18" charset="0"/>
                <a:cs typeface="Times New Roman" panose="02020603050405020304" pitchFamily="18" charset="0"/>
              </a:rPr>
              <a:t>convenience.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Smart spending: Consumers will continue to spend in a discerning </a:t>
            </a:r>
            <a:r>
              <a:rPr lang="en-US" dirty="0" smtClean="0">
                <a:latin typeface="Times New Roman" panose="02020603050405020304" pitchFamily="18" charset="0"/>
                <a:cs typeface="Times New Roman" panose="02020603050405020304" pitchFamily="18" charset="0"/>
              </a:rPr>
              <a:t>manner.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808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456</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Bahnschrift SemiBold</vt:lpstr>
      <vt:lpstr>Calibri</vt:lpstr>
      <vt:lpstr>Calibri Light</vt:lpstr>
      <vt:lpstr>Times New Roman</vt:lpstr>
      <vt:lpstr>Wingdings</vt:lpstr>
      <vt:lpstr>Office Theme</vt:lpstr>
      <vt:lpstr>RETAIL STORE STOCK INVENTORY ANALYTICS  DOMAIN : DATA ANALYTICS</vt:lpstr>
      <vt:lpstr>Problem Statement:</vt:lpstr>
      <vt:lpstr>Proposed Solution:</vt:lpstr>
      <vt:lpstr>Solution Architecture:</vt:lpstr>
      <vt:lpstr>Technical Architecture:</vt:lpstr>
      <vt:lpstr>Functional Requirement:</vt:lpstr>
      <vt:lpstr>Video Demo:               </vt:lpstr>
      <vt:lpstr>Future Scope: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JONA</dc:creator>
  <cp:lastModifiedBy>admin</cp:lastModifiedBy>
  <cp:revision>10</cp:revision>
  <dcterms:created xsi:type="dcterms:W3CDTF">2022-11-22T08:35:15Z</dcterms:created>
  <dcterms:modified xsi:type="dcterms:W3CDTF">2022-11-26T07:23:43Z</dcterms:modified>
</cp:coreProperties>
</file>