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C88A97-3B00-46DB-9C59-7B8E39AF0E1C}"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48C625-77CF-438D-92DB-5A9631CDEF6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88A97-3B00-46DB-9C59-7B8E39AF0E1C}"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48C625-77CF-438D-92DB-5A9631CDEF6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88A97-3B00-46DB-9C59-7B8E39AF0E1C}"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48C625-77CF-438D-92DB-5A9631CDEF6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88A97-3B00-46DB-9C59-7B8E39AF0E1C}"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48C625-77CF-438D-92DB-5A9631CDEF6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C88A97-3B00-46DB-9C59-7B8E39AF0E1C}"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48C625-77CF-438D-92DB-5A9631CDEF6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C88A97-3B00-46DB-9C59-7B8E39AF0E1C}" type="datetimeFigureOut">
              <a:rPr lang="en-US" smtClean="0"/>
              <a:t>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48C625-77CF-438D-92DB-5A9631CDEF6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C88A97-3B00-46DB-9C59-7B8E39AF0E1C}" type="datetimeFigureOut">
              <a:rPr lang="en-US" smtClean="0"/>
              <a:t>10/7/2022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48C625-77CF-438D-92DB-5A9631CDEF6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C88A97-3B00-46DB-9C59-7B8E39AF0E1C}" type="datetimeFigureOut">
              <a:rPr lang="en-US" smtClean="0"/>
              <a:t>10/7/2022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48C625-77CF-438D-92DB-5A9631CDEF6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88A97-3B00-46DB-9C59-7B8E39AF0E1C}" type="datetimeFigureOut">
              <a:rPr lang="en-US" smtClean="0"/>
              <a:t>10/7/2022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48C625-77CF-438D-92DB-5A9631CDEF6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88A97-3B00-46DB-9C59-7B8E39AF0E1C}" type="datetimeFigureOut">
              <a:rPr lang="en-US" smtClean="0"/>
              <a:t>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48C625-77CF-438D-92DB-5A9631CDEF6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88A97-3B00-46DB-9C59-7B8E39AF0E1C}" type="datetimeFigureOut">
              <a:rPr lang="en-US" smtClean="0"/>
              <a:t>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48C625-77CF-438D-92DB-5A9631CDEF6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C88A97-3B00-46DB-9C59-7B8E39AF0E1C}" type="datetimeFigureOut">
              <a:rPr lang="en-US" smtClean="0"/>
              <a:t>10/7/2022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48C625-77CF-438D-92DB-5A9631CDEF6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600" y="152400"/>
            <a:ext cx="4896469" cy="523220"/>
          </a:xfrm>
          <a:prstGeom prst="rect">
            <a:avLst/>
          </a:prstGeom>
        </p:spPr>
        <p:txBody>
          <a:bodyPr wrap="none">
            <a:spAutoFit/>
          </a:bodyPr>
          <a:lstStyle/>
          <a:p>
            <a:r>
              <a:rPr lang="en-US" sz="2800" dirty="0" smtClean="0">
                <a:solidFill>
                  <a:srgbClr val="FF0000"/>
                </a:solidFill>
                <a:latin typeface="Rockwell Extra Bold" pitchFamily="18" charset="0"/>
              </a:rPr>
              <a:t>LITERATURE</a:t>
            </a:r>
            <a:r>
              <a:rPr lang="en-US" dirty="0" smtClean="0">
                <a:solidFill>
                  <a:srgbClr val="FF0000"/>
                </a:solidFill>
                <a:latin typeface="Rockwell Extra Bold" pitchFamily="18" charset="0"/>
              </a:rPr>
              <a:t> </a:t>
            </a:r>
            <a:r>
              <a:rPr lang="en-US" sz="2800" dirty="0" smtClean="0">
                <a:solidFill>
                  <a:srgbClr val="FF0000"/>
                </a:solidFill>
                <a:latin typeface="Rockwell Extra Bold" pitchFamily="18" charset="0"/>
              </a:rPr>
              <a:t>SURVEY     </a:t>
            </a:r>
            <a:endParaRPr lang="en-US" sz="2800" dirty="0">
              <a:solidFill>
                <a:srgbClr val="FF0000"/>
              </a:solidFill>
              <a:latin typeface="Rockwell Extra Bold" pitchFamily="18" charset="0"/>
            </a:endParaRPr>
          </a:p>
        </p:txBody>
      </p:sp>
      <p:sp>
        <p:nvSpPr>
          <p:cNvPr id="3" name="Rectangle 2"/>
          <p:cNvSpPr/>
          <p:nvPr/>
        </p:nvSpPr>
        <p:spPr>
          <a:xfrm>
            <a:off x="990600" y="685800"/>
            <a:ext cx="6629400" cy="3693319"/>
          </a:xfrm>
          <a:prstGeom prst="rect">
            <a:avLst/>
          </a:prstGeom>
        </p:spPr>
        <p:txBody>
          <a:bodyPr wrap="square">
            <a:spAutoFit/>
          </a:bodyPr>
          <a:lstStyle/>
          <a:p>
            <a:r>
              <a:rPr lang="en-US" dirty="0" smtClean="0">
                <a:latin typeface="Tw Cen MT Condensed Extra Bold" pitchFamily="34" charset="0"/>
                <a:ea typeface="BatangChe" pitchFamily="49" charset="-127"/>
              </a:rPr>
              <a:t>DOMAIN: IOT</a:t>
            </a:r>
          </a:p>
          <a:p>
            <a:endParaRPr lang="en-US" dirty="0" smtClean="0">
              <a:latin typeface="Tw Cen MT Condensed Extra Bold" pitchFamily="34" charset="0"/>
              <a:ea typeface="BatangChe" pitchFamily="49" charset="-127"/>
            </a:endParaRPr>
          </a:p>
          <a:p>
            <a:r>
              <a:rPr lang="en-US" dirty="0" smtClean="0">
                <a:latin typeface="Tw Cen MT Condensed Extra Bold" pitchFamily="34" charset="0"/>
                <a:ea typeface="BatangChe" pitchFamily="49" charset="-127"/>
              </a:rPr>
              <a:t>PROJECT TITLE : GAS LEAKAGE MONITORING AND ALERTING SYSTEM</a:t>
            </a:r>
          </a:p>
          <a:p>
            <a:r>
              <a:rPr lang="en-US" dirty="0" smtClean="0">
                <a:latin typeface="Tw Cen MT Condensed Extra Bold" pitchFamily="34" charset="0"/>
                <a:ea typeface="BatangChe" pitchFamily="49" charset="-127"/>
              </a:rPr>
              <a:t>                        FOR INDUSTRIES:</a:t>
            </a:r>
          </a:p>
          <a:p>
            <a:endParaRPr lang="en-US" dirty="0" smtClean="0">
              <a:latin typeface="Tw Cen MT Condensed Extra Bold" pitchFamily="34" charset="0"/>
              <a:ea typeface="BatangChe" pitchFamily="49" charset="-127"/>
            </a:endParaRPr>
          </a:p>
          <a:p>
            <a:r>
              <a:rPr lang="en-US" dirty="0" smtClean="0">
                <a:latin typeface="Tw Cen MT Condensed Extra Bold" pitchFamily="34" charset="0"/>
                <a:ea typeface="BatangChe" pitchFamily="49" charset="-127"/>
              </a:rPr>
              <a:t>TEAM ID: PNT2022TMID49056</a:t>
            </a:r>
          </a:p>
          <a:p>
            <a:endParaRPr lang="en-US" dirty="0" smtClean="0">
              <a:latin typeface="Tw Cen MT Condensed Extra Bold" pitchFamily="34" charset="0"/>
              <a:ea typeface="BatangChe" pitchFamily="49" charset="-127"/>
            </a:endParaRPr>
          </a:p>
          <a:p>
            <a:r>
              <a:rPr lang="en-US" dirty="0" smtClean="0">
                <a:latin typeface="Tw Cen MT Condensed Extra Bold" pitchFamily="34" charset="0"/>
                <a:ea typeface="BatangChe" pitchFamily="49" charset="-127"/>
              </a:rPr>
              <a:t>STUDENTS:</a:t>
            </a:r>
          </a:p>
          <a:p>
            <a:endParaRPr lang="en-US" dirty="0" smtClean="0">
              <a:latin typeface="Tw Cen MT Condensed Extra Bold" pitchFamily="34" charset="0"/>
              <a:ea typeface="BatangChe" pitchFamily="49" charset="-127"/>
            </a:endParaRPr>
          </a:p>
          <a:p>
            <a:r>
              <a:rPr lang="en-US" dirty="0" smtClean="0">
                <a:latin typeface="Tw Cen MT Condensed Extra Bold" pitchFamily="34" charset="0"/>
                <a:ea typeface="BatangChe" pitchFamily="49" charset="-127"/>
              </a:rPr>
              <a:t>1.  </a:t>
            </a:r>
            <a:r>
              <a:rPr lang="en-US" dirty="0" err="1" smtClean="0">
                <a:latin typeface="Tw Cen MT Condensed Extra Bold" pitchFamily="34" charset="0"/>
                <a:ea typeface="BatangChe" pitchFamily="49" charset="-127"/>
              </a:rPr>
              <a:t>Abinaya</a:t>
            </a:r>
            <a:r>
              <a:rPr lang="en-US" dirty="0" smtClean="0">
                <a:latin typeface="Tw Cen MT Condensed Extra Bold" pitchFamily="34" charset="0"/>
                <a:ea typeface="BatangChe" pitchFamily="49" charset="-127"/>
              </a:rPr>
              <a:t>  R  – Team Leader</a:t>
            </a:r>
          </a:p>
          <a:p>
            <a:r>
              <a:rPr lang="en-US" dirty="0" smtClean="0">
                <a:latin typeface="Tw Cen MT Condensed Extra Bold" pitchFamily="34" charset="0"/>
                <a:ea typeface="BatangChe" pitchFamily="49" charset="-127"/>
              </a:rPr>
              <a:t>2.  </a:t>
            </a:r>
            <a:r>
              <a:rPr lang="en-US" dirty="0" err="1" smtClean="0">
                <a:latin typeface="Tw Cen MT Condensed Extra Bold" pitchFamily="34" charset="0"/>
                <a:ea typeface="BatangChe" pitchFamily="49" charset="-127"/>
              </a:rPr>
              <a:t>Ajitha</a:t>
            </a:r>
            <a:r>
              <a:rPr lang="en-US" dirty="0" smtClean="0">
                <a:latin typeface="Tw Cen MT Condensed Extra Bold" pitchFamily="34" charset="0"/>
                <a:ea typeface="BatangChe" pitchFamily="49" charset="-127"/>
              </a:rPr>
              <a:t>  A</a:t>
            </a:r>
          </a:p>
          <a:p>
            <a:r>
              <a:rPr lang="en-US" dirty="0" smtClean="0">
                <a:latin typeface="Tw Cen MT Condensed Extra Bold" pitchFamily="34" charset="0"/>
                <a:ea typeface="BatangChe" pitchFamily="49" charset="-127"/>
              </a:rPr>
              <a:t>3.  </a:t>
            </a:r>
            <a:r>
              <a:rPr lang="en-US" dirty="0" err="1" smtClean="0">
                <a:latin typeface="Tw Cen MT Condensed Extra Bold" pitchFamily="34" charset="0"/>
                <a:ea typeface="BatangChe" pitchFamily="49" charset="-127"/>
              </a:rPr>
              <a:t>Anu</a:t>
            </a:r>
            <a:r>
              <a:rPr lang="en-US" dirty="0" smtClean="0">
                <a:latin typeface="Tw Cen MT Condensed Extra Bold" pitchFamily="34" charset="0"/>
                <a:ea typeface="BatangChe" pitchFamily="49" charset="-127"/>
              </a:rPr>
              <a:t>  A</a:t>
            </a:r>
          </a:p>
          <a:p>
            <a:r>
              <a:rPr lang="en-US" dirty="0" smtClean="0">
                <a:latin typeface="Tw Cen MT Condensed Extra Bold" pitchFamily="34" charset="0"/>
                <a:ea typeface="BatangChe" pitchFamily="49" charset="-127"/>
              </a:rPr>
              <a:t>4.  </a:t>
            </a:r>
            <a:r>
              <a:rPr lang="en-US" dirty="0" err="1" smtClean="0">
                <a:latin typeface="Tw Cen MT Condensed Extra Bold" pitchFamily="34" charset="0"/>
                <a:ea typeface="BatangChe" pitchFamily="49" charset="-127"/>
              </a:rPr>
              <a:t>Archanadevi</a:t>
            </a:r>
            <a:r>
              <a:rPr lang="en-US" dirty="0" smtClean="0">
                <a:latin typeface="Tw Cen MT Condensed Extra Bold" pitchFamily="34" charset="0"/>
                <a:ea typeface="BatangChe" pitchFamily="49" charset="-127"/>
              </a:rPr>
              <a:t>  S</a:t>
            </a:r>
            <a:endParaRPr lang="en-US" dirty="0">
              <a:latin typeface="Tw Cen MT Condensed Extra Bold" pitchFamily="34" charset="0"/>
              <a:ea typeface="BatangChe" pitchFamily="49" charset="-127"/>
            </a:endParaRPr>
          </a:p>
        </p:txBody>
      </p:sp>
      <p:sp>
        <p:nvSpPr>
          <p:cNvPr id="4" name="Rectangle 3"/>
          <p:cNvSpPr/>
          <p:nvPr/>
        </p:nvSpPr>
        <p:spPr>
          <a:xfrm>
            <a:off x="1066800" y="4724400"/>
            <a:ext cx="7848600" cy="1292662"/>
          </a:xfrm>
          <a:prstGeom prst="rect">
            <a:avLst/>
          </a:prstGeom>
        </p:spPr>
        <p:txBody>
          <a:bodyPr wrap="square">
            <a:spAutoFit/>
          </a:bodyPr>
          <a:lstStyle/>
          <a:p>
            <a:r>
              <a:rPr lang="en-US" sz="2000" dirty="0" smtClean="0">
                <a:solidFill>
                  <a:schemeClr val="tx2"/>
                </a:solidFill>
                <a:latin typeface="Aharoni" pitchFamily="2" charset="-79"/>
                <a:cs typeface="Aharoni" pitchFamily="2" charset="-79"/>
              </a:rPr>
              <a:t>LITERATURE 1: </a:t>
            </a:r>
          </a:p>
          <a:p>
            <a:endParaRPr lang="en-US" dirty="0" smtClean="0"/>
          </a:p>
          <a:p>
            <a:r>
              <a:rPr lang="en-US" sz="2000" dirty="0" smtClean="0">
                <a:solidFill>
                  <a:srgbClr val="FF0000"/>
                </a:solidFill>
              </a:rPr>
              <a:t>IOT BASED HOME SAFETY GAS LEAKAGE DETECTION AND</a:t>
            </a:r>
            <a:r>
              <a:rPr lang="en-US" sz="2000" dirty="0" smtClean="0">
                <a:solidFill>
                  <a:srgbClr val="FF0000"/>
                </a:solidFill>
              </a:rPr>
              <a:t> AUTOMATIC BOOKING SYSTEM</a:t>
            </a:r>
            <a:r>
              <a:rPr lang="en-US" sz="2000" dirty="0" smtClean="0">
                <a:solidFill>
                  <a:srgbClr val="FF0000"/>
                </a:solidFill>
              </a:rPr>
              <a:t>:</a:t>
            </a:r>
            <a:endParaRPr lang="en-US" sz="2000"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228600"/>
            <a:ext cx="8001000" cy="5632311"/>
          </a:xfrm>
          <a:prstGeom prst="rect">
            <a:avLst/>
          </a:prstGeom>
        </p:spPr>
        <p:txBody>
          <a:bodyPr wrap="square">
            <a:spAutoFit/>
          </a:bodyPr>
          <a:lstStyle/>
          <a:p>
            <a:r>
              <a:rPr lang="en-US" b="1" dirty="0" smtClean="0">
                <a:latin typeface="Gautami" pitchFamily="34" charset="0"/>
                <a:cs typeface="Gautami" pitchFamily="34" charset="0"/>
              </a:rPr>
              <a:t>Internet of things try towards making life less complex what's </a:t>
            </a:r>
            <a:r>
              <a:rPr lang="en-US" b="1" dirty="0" err="1" smtClean="0">
                <a:latin typeface="Gautami" pitchFamily="34" charset="0"/>
                <a:cs typeface="Gautami" pitchFamily="34" charset="0"/>
              </a:rPr>
              <a:t>more,quicker</a:t>
            </a:r>
            <a:r>
              <a:rPr lang="en-US" b="1" dirty="0" smtClean="0">
                <a:latin typeface="Gautami" pitchFamily="34" charset="0"/>
                <a:cs typeface="Gautami" pitchFamily="34" charset="0"/>
              </a:rPr>
              <a:t> via</a:t>
            </a:r>
          </a:p>
          <a:p>
            <a:r>
              <a:rPr lang="en-US" b="1" dirty="0" smtClean="0">
                <a:latin typeface="Gautami" pitchFamily="34" charset="0"/>
                <a:cs typeface="Gautami" pitchFamily="34" charset="0"/>
              </a:rPr>
              <a:t>robotizing the whole little errands related with the life of human. Today, everything is getting keen because of the innovative advancement, for example, of IOT. As IOT is valuable for robotizing the assignments, the upside of IOT can likewise be far reaching for improving the helpful security strategies. Security plays a significant role while constructing home, buildings, industries as well as towns. The enlarged focus of certain gases in the environment can be exceptionally unsafe, in recent time, everyone needs a facility which reduces time and effort and expect their work to be as easy as possible. One such region  where man wants to get the work quicker and simpler is cooking. Most ordinarily LPG is utilized for cooking reason which was presented by </a:t>
            </a:r>
            <a:r>
              <a:rPr lang="en-US" b="1" dirty="0" err="1" smtClean="0">
                <a:latin typeface="Gautami" pitchFamily="34" charset="0"/>
                <a:cs typeface="Gautami" pitchFamily="34" charset="0"/>
              </a:rPr>
              <a:t>Dr.Walter</a:t>
            </a:r>
            <a:r>
              <a:rPr lang="en-US" b="1" dirty="0" smtClean="0">
                <a:latin typeface="Gautami" pitchFamily="34" charset="0"/>
                <a:cs typeface="Gautami" pitchFamily="34" charset="0"/>
              </a:rPr>
              <a:t> </a:t>
            </a:r>
            <a:r>
              <a:rPr lang="en-US" b="1" dirty="0" err="1" smtClean="0">
                <a:latin typeface="Gautami" pitchFamily="34" charset="0"/>
                <a:cs typeface="Gautami" pitchFamily="34" charset="0"/>
              </a:rPr>
              <a:t>Snelling</a:t>
            </a:r>
            <a:r>
              <a:rPr lang="en-US" b="1" dirty="0" smtClean="0">
                <a:latin typeface="Gautami" pitchFamily="34" charset="0"/>
                <a:cs typeface="Gautami" pitchFamily="34" charset="0"/>
              </a:rPr>
              <a:t>. It is a amalgamation of propane and butane alongside soaked substance notwithstanding unsaturated hydrocarbon </a:t>
            </a:r>
            <a:r>
              <a:rPr lang="en-US" b="1" dirty="0" err="1" smtClean="0">
                <a:latin typeface="Gautami" pitchFamily="34" charset="0"/>
                <a:cs typeface="Gautami" pitchFamily="34" charset="0"/>
              </a:rPr>
              <a:t>substance.Gas</a:t>
            </a:r>
            <a:r>
              <a:rPr lang="en-US" b="1" dirty="0" smtClean="0">
                <a:latin typeface="Gautami" pitchFamily="34" charset="0"/>
                <a:cs typeface="Gautami" pitchFamily="34" charset="0"/>
              </a:rPr>
              <a:t> undertakings utilizes SMS, IVRS or Online reserving for the LPG,</a:t>
            </a:r>
          </a:p>
          <a:p>
            <a:r>
              <a:rPr lang="en-US" b="1" dirty="0" smtClean="0">
                <a:latin typeface="Gautami" pitchFamily="34" charset="0"/>
                <a:cs typeface="Gautami" pitchFamily="34" charset="0"/>
              </a:rPr>
              <a:t>which is tedious strategies in individuals' day by day life. However, due to fast nature and high competition, today people look for smarter way of operations than tedious and mechanical as well as manual routine. As such, booking gas has also become one of the tasks where one has tendency to either postpone or forget its booking due to busy schedule and lack of time.</a:t>
            </a:r>
            <a:endParaRPr lang="en-US" b="1" dirty="0">
              <a:latin typeface="Gautami" pitchFamily="34" charset="0"/>
              <a:cs typeface="Gautam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685800"/>
            <a:ext cx="8153400" cy="3139321"/>
          </a:xfrm>
          <a:prstGeom prst="rect">
            <a:avLst/>
          </a:prstGeom>
        </p:spPr>
        <p:txBody>
          <a:bodyPr wrap="square">
            <a:spAutoFit/>
          </a:bodyPr>
          <a:lstStyle/>
          <a:p>
            <a:r>
              <a:rPr lang="en-US" b="1" dirty="0" smtClean="0">
                <a:latin typeface="Gautami" pitchFamily="34" charset="0"/>
                <a:cs typeface="Gautami" pitchFamily="34" charset="0"/>
              </a:rPr>
              <a:t>Usually in home or industries, most of the disaster happens due to gas leakages, which leads to several accidents and also causes human life. In order to handle such situation, the proposed gas leakage detection and monitoring system is developed and put forth in this paper. In this layout MQ-6 sensor is used to detect and sense the gas leakage and the temperature sensor is also placed to reduce the false deduction. This proposed system is not only capable of Sensing or detecting the gas leakages as well as alerting the user about the gas leakage by buzzer alarm and also displaying alert message in LCD display simultaneously switch on the exhaust fan and start the stepper motor, external coupling is made to turn off the gas regulator. PIR sensor also placed in the home to notify about the human presence.</a:t>
            </a:r>
            <a:endParaRPr lang="en-US" b="1" dirty="0">
              <a:latin typeface="Gautami" pitchFamily="34" charset="0"/>
              <a:cs typeface="Gautami" pitchFamily="34" charset="0"/>
            </a:endParaRPr>
          </a:p>
        </p:txBody>
      </p:sp>
      <p:sp>
        <p:nvSpPr>
          <p:cNvPr id="3" name="Rectangle 2"/>
          <p:cNvSpPr/>
          <p:nvPr/>
        </p:nvSpPr>
        <p:spPr>
          <a:xfrm>
            <a:off x="685800" y="3810000"/>
            <a:ext cx="8001000" cy="954107"/>
          </a:xfrm>
          <a:prstGeom prst="rect">
            <a:avLst/>
          </a:prstGeom>
        </p:spPr>
        <p:txBody>
          <a:bodyPr wrap="square">
            <a:spAutoFit/>
          </a:bodyPr>
          <a:lstStyle/>
          <a:p>
            <a:r>
              <a:rPr lang="en-US" dirty="0" smtClean="0">
                <a:solidFill>
                  <a:schemeClr val="tx2"/>
                </a:solidFill>
                <a:latin typeface="Aharoni" pitchFamily="2" charset="-79"/>
                <a:cs typeface="Aharoni" pitchFamily="2" charset="-79"/>
              </a:rPr>
              <a:t>LITERATURE 2:</a:t>
            </a:r>
          </a:p>
          <a:p>
            <a:endParaRPr lang="en-US" dirty="0" smtClean="0"/>
          </a:p>
          <a:p>
            <a:r>
              <a:rPr lang="en-US" sz="2000" dirty="0" smtClean="0">
                <a:solidFill>
                  <a:srgbClr val="FF0000"/>
                </a:solidFill>
              </a:rPr>
              <a:t>ARDUINO BASED GAS LEAKAGE DETECTION SYSTEM USING IOT:</a:t>
            </a:r>
            <a:endParaRPr lang="en-US" sz="2000" dirty="0">
              <a:solidFill>
                <a:srgbClr val="FF0000"/>
              </a:solidFill>
            </a:endParaRPr>
          </a:p>
        </p:txBody>
      </p:sp>
      <p:sp>
        <p:nvSpPr>
          <p:cNvPr id="4" name="Rectangle 3"/>
          <p:cNvSpPr/>
          <p:nvPr/>
        </p:nvSpPr>
        <p:spPr>
          <a:xfrm>
            <a:off x="762000" y="5029200"/>
            <a:ext cx="8077200" cy="1477328"/>
          </a:xfrm>
          <a:prstGeom prst="rect">
            <a:avLst/>
          </a:prstGeom>
        </p:spPr>
        <p:txBody>
          <a:bodyPr wrap="square">
            <a:spAutoFit/>
          </a:bodyPr>
          <a:lstStyle/>
          <a:p>
            <a:r>
              <a:rPr lang="en-US" b="1" dirty="0" smtClean="0">
                <a:latin typeface="Gautami" pitchFamily="34" charset="0"/>
                <a:cs typeface="Gautami" pitchFamily="34" charset="0"/>
              </a:rPr>
              <a:t>It has become important factor nowadays to bring the technology into our home and office. By making the place smart, the day-to-day activities are becoming more and easier. The development of home automation has become mandatory in homes as people are moving towards to the smart home concepts</a:t>
            </a:r>
            <a:r>
              <a:rPr lang="en-US" b="1" dirty="0" smtClean="0"/>
              <a:t>.</a:t>
            </a: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97346"/>
            <a:ext cx="7696200" cy="3139321"/>
          </a:xfrm>
          <a:prstGeom prst="rect">
            <a:avLst/>
          </a:prstGeom>
        </p:spPr>
        <p:txBody>
          <a:bodyPr wrap="square">
            <a:spAutoFit/>
          </a:bodyPr>
          <a:lstStyle/>
          <a:p>
            <a:r>
              <a:rPr lang="en-US" b="1" dirty="0" smtClean="0"/>
              <a:t>The supply gas will also be stopped with the use of solenoid, ultimately preventing the chance of accident. This system will not only able to detect the leakage of gas but also alerting through audible alarms. Presence of excess amounts of harmful gases in environment then this system can notify the user. System can notify to society admin about the condition before mishap takes place through a message. This system will not only able to detect the leakage of gas but also alerting through audible alarms. Presence of excess amounts of harmful gases in environment then this system can notify the user. The people in the neighbors can also be included in case of an emergency. LPG gas sensor is used for input. A buzzer is connected along with the circuit to indicate the</a:t>
            </a:r>
          </a:p>
          <a:p>
            <a:r>
              <a:rPr lang="en-US" b="1" dirty="0" smtClean="0"/>
              <a:t>use of the output.</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381000"/>
            <a:ext cx="7696200" cy="5139869"/>
          </a:xfrm>
          <a:prstGeom prst="rect">
            <a:avLst/>
          </a:prstGeom>
        </p:spPr>
        <p:txBody>
          <a:bodyPr wrap="square">
            <a:spAutoFit/>
          </a:bodyPr>
          <a:lstStyle/>
          <a:p>
            <a:r>
              <a:rPr lang="en-US" sz="2000" dirty="0" smtClean="0">
                <a:solidFill>
                  <a:schemeClr val="tx2"/>
                </a:solidFill>
                <a:latin typeface="Aharoni" pitchFamily="2" charset="-79"/>
                <a:cs typeface="Aharoni" pitchFamily="2" charset="-79"/>
              </a:rPr>
              <a:t>LITERATURE 3:</a:t>
            </a:r>
          </a:p>
          <a:p>
            <a:endParaRPr lang="en-US" dirty="0" smtClean="0"/>
          </a:p>
          <a:p>
            <a:r>
              <a:rPr lang="en-US" sz="2000" dirty="0" smtClean="0">
                <a:solidFill>
                  <a:srgbClr val="FF0000"/>
                </a:solidFill>
              </a:rPr>
              <a:t>IOT BASED DETECTION OF LEKAGAES IN GAS PIPES:</a:t>
            </a:r>
          </a:p>
          <a:p>
            <a:endParaRPr lang="en-US" dirty="0" smtClean="0"/>
          </a:p>
          <a:p>
            <a:r>
              <a:rPr lang="en-US" b="1" dirty="0" smtClean="0">
                <a:latin typeface="Gautami" pitchFamily="34" charset="0"/>
                <a:cs typeface="Gautami" pitchFamily="34" charset="0"/>
              </a:rPr>
              <a:t>The Internet of things (IOT) is the network of electronic devices, which are related to embedded systems and also other domains through the</a:t>
            </a:r>
          </a:p>
          <a:p>
            <a:r>
              <a:rPr lang="en-US" b="1" dirty="0" smtClean="0">
                <a:latin typeface="Gautami" pitchFamily="34" charset="0"/>
                <a:cs typeface="Gautami" pitchFamily="34" charset="0"/>
              </a:rPr>
              <a:t>internet. Liquids and gases are mostly transported in pipelines like oil,</a:t>
            </a:r>
          </a:p>
          <a:p>
            <a:r>
              <a:rPr lang="en-US" b="1" dirty="0" smtClean="0">
                <a:latin typeface="Gautami" pitchFamily="34" charset="0"/>
                <a:cs typeface="Gautami" pitchFamily="34" charset="0"/>
              </a:rPr>
              <a:t>natural gases, </a:t>
            </a:r>
            <a:r>
              <a:rPr lang="en-US" b="1" dirty="0" err="1" smtClean="0">
                <a:latin typeface="Gautami" pitchFamily="34" charset="0"/>
                <a:cs typeface="Gautami" pitchFamily="34" charset="0"/>
              </a:rPr>
              <a:t>biofuels</a:t>
            </a:r>
            <a:r>
              <a:rPr lang="en-US" b="1" dirty="0" smtClean="0">
                <a:latin typeface="Gautami" pitchFamily="34" charset="0"/>
                <a:cs typeface="Gautami" pitchFamily="34" charset="0"/>
              </a:rPr>
              <a:t> and water. It is necessary to check whether the</a:t>
            </a:r>
          </a:p>
          <a:p>
            <a:r>
              <a:rPr lang="en-US" b="1" dirty="0" smtClean="0">
                <a:latin typeface="Gautami" pitchFamily="34" charset="0"/>
                <a:cs typeface="Gautami" pitchFamily="34" charset="0"/>
              </a:rPr>
              <a:t>pipes are good enough without cracks. The cracks may lead to disasters.</a:t>
            </a:r>
          </a:p>
          <a:p>
            <a:r>
              <a:rPr lang="en-US" b="1" dirty="0" smtClean="0">
                <a:latin typeface="Gautami" pitchFamily="34" charset="0"/>
                <a:cs typeface="Gautami" pitchFamily="34" charset="0"/>
              </a:rPr>
              <a:t>There is a real life incident which needs to be taken seriously. This project</a:t>
            </a:r>
          </a:p>
          <a:p>
            <a:r>
              <a:rPr lang="en-US" b="1" dirty="0" smtClean="0">
                <a:latin typeface="Gautami" pitchFamily="34" charset="0"/>
                <a:cs typeface="Gautami" pitchFamily="34" charset="0"/>
              </a:rPr>
              <a:t>might help to get aware of it. The cruel incident took place in </a:t>
            </a:r>
            <a:r>
              <a:rPr lang="en-US" b="1" dirty="0" err="1" smtClean="0">
                <a:latin typeface="Gautami" pitchFamily="34" charset="0"/>
                <a:cs typeface="Gautami" pitchFamily="34" charset="0"/>
              </a:rPr>
              <a:t>Tlahuelilpan</a:t>
            </a:r>
            <a:endParaRPr lang="en-US" b="1" dirty="0" smtClean="0">
              <a:latin typeface="Gautami" pitchFamily="34" charset="0"/>
              <a:cs typeface="Gautami" pitchFamily="34" charset="0"/>
            </a:endParaRPr>
          </a:p>
          <a:p>
            <a:r>
              <a:rPr lang="en-US" b="1" dirty="0" smtClean="0">
                <a:latin typeface="Gautami" pitchFamily="34" charset="0"/>
                <a:cs typeface="Gautami" pitchFamily="34" charset="0"/>
              </a:rPr>
              <a:t>town situated in Mexican state. On 18, Jan 2019 a pipeline transporting</a:t>
            </a:r>
          </a:p>
          <a:p>
            <a:r>
              <a:rPr lang="en-US" b="1" dirty="0" smtClean="0">
                <a:latin typeface="Gautami" pitchFamily="34" charset="0"/>
                <a:cs typeface="Gautami" pitchFamily="34" charset="0"/>
              </a:rPr>
              <a:t>gasoline exploded taking the life of 96 people and a lots of people gets</a:t>
            </a:r>
          </a:p>
          <a:p>
            <a:r>
              <a:rPr lang="en-US" b="1" dirty="0" smtClean="0">
                <a:latin typeface="Gautami" pitchFamily="34" charset="0"/>
                <a:cs typeface="Gautami" pitchFamily="34" charset="0"/>
              </a:rPr>
              <a:t>injured. Pipeline monitoring, control, operation and maintenance are very</a:t>
            </a:r>
          </a:p>
          <a:p>
            <a:r>
              <a:rPr lang="en-US" b="1" dirty="0" smtClean="0">
                <a:latin typeface="Gautami" pitchFamily="34" charset="0"/>
                <a:cs typeface="Gautami" pitchFamily="34" charset="0"/>
              </a:rPr>
              <a:t>important activities, which have evolved considerably. The detection and</a:t>
            </a:r>
          </a:p>
          <a:p>
            <a:r>
              <a:rPr lang="en-US" b="1" dirty="0" smtClean="0">
                <a:latin typeface="Gautami" pitchFamily="34" charset="0"/>
                <a:cs typeface="Gautami" pitchFamily="34" charset="0"/>
              </a:rPr>
              <a:t>behavior of leaks has deserved special attention by different researchers.</a:t>
            </a:r>
          </a:p>
          <a:p>
            <a:r>
              <a:rPr lang="en-US" b="1" dirty="0" smtClean="0">
                <a:latin typeface="Gautami" pitchFamily="34" charset="0"/>
                <a:cs typeface="Gautami" pitchFamily="34" charset="0"/>
              </a:rPr>
              <a:t>This paper deals with the detection of leakages in gas pipes and thus</a:t>
            </a:r>
          </a:p>
          <a:p>
            <a:r>
              <a:rPr lang="en-US" b="1" dirty="0" smtClean="0">
                <a:latin typeface="Gautami" pitchFamily="34" charset="0"/>
                <a:cs typeface="Gautami" pitchFamily="34" charset="0"/>
              </a:rPr>
              <a:t>reducing the man power.</a:t>
            </a:r>
            <a:endParaRPr lang="en-US" b="1" dirty="0">
              <a:latin typeface="Gautami" pitchFamily="34" charset="0"/>
              <a:cs typeface="Gautami"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304800"/>
            <a:ext cx="7620000" cy="1508105"/>
          </a:xfrm>
          <a:prstGeom prst="rect">
            <a:avLst/>
          </a:prstGeom>
        </p:spPr>
        <p:txBody>
          <a:bodyPr wrap="square">
            <a:spAutoFit/>
          </a:bodyPr>
          <a:lstStyle/>
          <a:p>
            <a:r>
              <a:rPr lang="en-US" sz="2000" b="1" dirty="0" smtClean="0">
                <a:solidFill>
                  <a:schemeClr val="tx2"/>
                </a:solidFill>
                <a:latin typeface="Aharoni" pitchFamily="2" charset="-79"/>
                <a:cs typeface="Aharoni" pitchFamily="2" charset="-79"/>
              </a:rPr>
              <a:t>LITERATURE 4:</a:t>
            </a:r>
          </a:p>
          <a:p>
            <a:endParaRPr lang="en-US" dirty="0" smtClean="0"/>
          </a:p>
          <a:p>
            <a:r>
              <a:rPr lang="en-US" dirty="0" smtClean="0">
                <a:solidFill>
                  <a:srgbClr val="FF0000"/>
                </a:solidFill>
                <a:latin typeface="Gautami" pitchFamily="34" charset="0"/>
                <a:cs typeface="Gautami" pitchFamily="34" charset="0"/>
              </a:rPr>
              <a:t>A SMART NATURAL GAS LEAKAGE DETECTION AND CONTROL SYSTEMFOR GAS DISTRIBUTION COMPANIES OF BANGLADESHUSING IOT</a:t>
            </a:r>
            <a:r>
              <a:rPr lang="en-US" dirty="0" smtClean="0">
                <a:solidFill>
                  <a:srgbClr val="FF0000"/>
                </a:solidFill>
                <a:latin typeface="Aharoni" pitchFamily="2" charset="-79"/>
                <a:cs typeface="Aharoni" pitchFamily="2" charset="-79"/>
              </a:rPr>
              <a:t>:</a:t>
            </a:r>
            <a:endParaRPr lang="en-US" dirty="0">
              <a:solidFill>
                <a:srgbClr val="FF0000"/>
              </a:solidFill>
              <a:latin typeface="Aharoni" pitchFamily="2" charset="-79"/>
              <a:cs typeface="Aharoni" pitchFamily="2" charset="-79"/>
            </a:endParaRPr>
          </a:p>
        </p:txBody>
      </p:sp>
      <p:sp>
        <p:nvSpPr>
          <p:cNvPr id="3" name="Rectangle 2"/>
          <p:cNvSpPr/>
          <p:nvPr/>
        </p:nvSpPr>
        <p:spPr>
          <a:xfrm>
            <a:off x="990600" y="1981200"/>
            <a:ext cx="7848600" cy="2308324"/>
          </a:xfrm>
          <a:prstGeom prst="rect">
            <a:avLst/>
          </a:prstGeom>
        </p:spPr>
        <p:txBody>
          <a:bodyPr wrap="square">
            <a:spAutoFit/>
          </a:bodyPr>
          <a:lstStyle/>
          <a:p>
            <a:r>
              <a:rPr lang="en-US" b="1" dirty="0" smtClean="0">
                <a:latin typeface="Gautami" pitchFamily="34" charset="0"/>
                <a:cs typeface="Gautami" pitchFamily="34" charset="0"/>
              </a:rPr>
              <a:t>This project proposes a smart mobile based model of gas leakage detection</a:t>
            </a:r>
          </a:p>
          <a:p>
            <a:r>
              <a:rPr lang="en-US" b="1" dirty="0" smtClean="0">
                <a:latin typeface="Gautami" pitchFamily="34" charset="0"/>
                <a:cs typeface="Gautami" pitchFamily="34" charset="0"/>
              </a:rPr>
              <a:t>and control for gas distribution system of Bangladesh using </a:t>
            </a:r>
            <a:r>
              <a:rPr lang="en-US" b="1" dirty="0" err="1" smtClean="0">
                <a:latin typeface="Gautami" pitchFamily="34" charset="0"/>
                <a:cs typeface="Gautami" pitchFamily="34" charset="0"/>
              </a:rPr>
              <a:t>IoT</a:t>
            </a:r>
            <a:r>
              <a:rPr lang="en-US" b="1" dirty="0" smtClean="0">
                <a:latin typeface="Gautami" pitchFamily="34" charset="0"/>
                <a:cs typeface="Gautami" pitchFamily="34" charset="0"/>
              </a:rPr>
              <a:t>, called as</a:t>
            </a:r>
          </a:p>
          <a:p>
            <a:r>
              <a:rPr lang="en-US" b="1" dirty="0" smtClean="0">
                <a:latin typeface="Gautami" pitchFamily="34" charset="0"/>
                <a:cs typeface="Gautami" pitchFamily="34" charset="0"/>
              </a:rPr>
              <a:t>smart natural gas leakage detection and control system (SNLDCS). The</a:t>
            </a:r>
          </a:p>
          <a:p>
            <a:r>
              <a:rPr lang="en-US" b="1" dirty="0" smtClean="0">
                <a:latin typeface="Gautami" pitchFamily="34" charset="0"/>
                <a:cs typeface="Gautami" pitchFamily="34" charset="0"/>
              </a:rPr>
              <a:t>proposed SNLDCS has been implemented in both software and hardware</a:t>
            </a:r>
          </a:p>
          <a:p>
            <a:r>
              <a:rPr lang="en-US" b="1" dirty="0" smtClean="0">
                <a:latin typeface="Gautami" pitchFamily="34" charset="0"/>
                <a:cs typeface="Gautami" pitchFamily="34" charset="0"/>
              </a:rPr>
              <a:t>modules. The existing researches are about Liquefied Petroleum Gas</a:t>
            </a:r>
          </a:p>
          <a:p>
            <a:r>
              <a:rPr lang="en-US" b="1" dirty="0" smtClean="0">
                <a:latin typeface="Gautami" pitchFamily="34" charset="0"/>
                <a:cs typeface="Gautami" pitchFamily="34" charset="0"/>
              </a:rPr>
              <a:t>(LPG) leakage detection that are used for cylinder gas. Hence, these</a:t>
            </a:r>
          </a:p>
          <a:p>
            <a:r>
              <a:rPr lang="en-US" b="1" dirty="0" smtClean="0">
                <a:latin typeface="Gautami" pitchFamily="34" charset="0"/>
                <a:cs typeface="Gautami" pitchFamily="34" charset="0"/>
              </a:rPr>
              <a:t>models are not suitable for gas distributions companies of Bangladesh</a:t>
            </a:r>
          </a:p>
          <a:p>
            <a:r>
              <a:rPr lang="en-US" b="1" dirty="0" smtClean="0">
                <a:latin typeface="Gautami" pitchFamily="34" charset="0"/>
                <a:cs typeface="Gautami" pitchFamily="34" charset="0"/>
              </a:rPr>
              <a:t>where natural gas leakage is being controlled from remote places.</a:t>
            </a:r>
            <a:endParaRPr lang="en-US" b="1" dirty="0">
              <a:latin typeface="Gautami" pitchFamily="34" charset="0"/>
              <a:cs typeface="Gautami" pitchFamily="34" charset="0"/>
            </a:endParaRPr>
          </a:p>
        </p:txBody>
      </p:sp>
      <p:sp>
        <p:nvSpPr>
          <p:cNvPr id="4" name="Rectangle 3"/>
          <p:cNvSpPr/>
          <p:nvPr/>
        </p:nvSpPr>
        <p:spPr>
          <a:xfrm>
            <a:off x="990600" y="4191000"/>
            <a:ext cx="7467600" cy="2031325"/>
          </a:xfrm>
          <a:prstGeom prst="rect">
            <a:avLst/>
          </a:prstGeom>
        </p:spPr>
        <p:txBody>
          <a:bodyPr wrap="square">
            <a:spAutoFit/>
          </a:bodyPr>
          <a:lstStyle/>
          <a:p>
            <a:r>
              <a:rPr lang="en-US" b="1" dirty="0" smtClean="0">
                <a:latin typeface="Gautami" pitchFamily="34" charset="0"/>
                <a:cs typeface="Gautami" pitchFamily="34" charset="0"/>
              </a:rPr>
              <a:t>But the proposed model can quickly detect natural gas leakage by continuous monitoring and can control gas leakage by a smart phone from </a:t>
            </a:r>
            <a:r>
              <a:rPr lang="en-US" b="1" dirty="0" err="1" smtClean="0">
                <a:latin typeface="Gautami" pitchFamily="34" charset="0"/>
                <a:cs typeface="Gautami" pitchFamily="34" charset="0"/>
              </a:rPr>
              <a:t>anywhere.The</a:t>
            </a:r>
            <a:r>
              <a:rPr lang="en-US" b="1" dirty="0" smtClean="0">
                <a:latin typeface="Gautami" pitchFamily="34" charset="0"/>
                <a:cs typeface="Gautami" pitchFamily="34" charset="0"/>
              </a:rPr>
              <a:t> experimental results confirm that, implementation of SNLDCS model in gas distribution system in Bangladesh can provide the quickest detection and rapid resolve of gas leakage. As a result, it will increase safety, decreases system loss and reduces Greenhouse Gas (GHG) emission in the air.</a:t>
            </a:r>
            <a:endParaRPr lang="en-US" b="1" dirty="0">
              <a:latin typeface="Gautami" pitchFamily="34" charset="0"/>
              <a:cs typeface="Gautami"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152400"/>
            <a:ext cx="7696200" cy="984885"/>
          </a:xfrm>
          <a:prstGeom prst="rect">
            <a:avLst/>
          </a:prstGeom>
        </p:spPr>
        <p:txBody>
          <a:bodyPr wrap="square">
            <a:spAutoFit/>
          </a:bodyPr>
          <a:lstStyle/>
          <a:p>
            <a:r>
              <a:rPr lang="en-US" sz="2000" dirty="0" smtClean="0">
                <a:solidFill>
                  <a:schemeClr val="tx2"/>
                </a:solidFill>
                <a:latin typeface="Aharoni" pitchFamily="2" charset="-79"/>
                <a:cs typeface="Aharoni" pitchFamily="2" charset="-79"/>
              </a:rPr>
              <a:t>LITERATURE 5:</a:t>
            </a:r>
          </a:p>
          <a:p>
            <a:endParaRPr lang="en-US" sz="2000" dirty="0" smtClean="0">
              <a:solidFill>
                <a:schemeClr val="tx2"/>
              </a:solidFill>
              <a:latin typeface="Aharoni" pitchFamily="2" charset="-79"/>
              <a:cs typeface="Aharoni" pitchFamily="2" charset="-79"/>
            </a:endParaRPr>
          </a:p>
          <a:p>
            <a:r>
              <a:rPr lang="en-US" b="1" dirty="0" smtClean="0">
                <a:solidFill>
                  <a:srgbClr val="FF0000"/>
                </a:solidFill>
                <a:latin typeface="Gautami" pitchFamily="34" charset="0"/>
                <a:cs typeface="Gautami" pitchFamily="34" charset="0"/>
              </a:rPr>
              <a:t>DETECTION OFGAS LEAKAG</a:t>
            </a:r>
            <a:r>
              <a:rPr lang="en-US" b="1" dirty="0" smtClean="0">
                <a:solidFill>
                  <a:srgbClr val="FF0000"/>
                </a:solidFill>
                <a:latin typeface="Gautami" pitchFamily="34" charset="0"/>
                <a:cs typeface="Gautami" pitchFamily="34" charset="0"/>
              </a:rPr>
              <a:t>E IN POLYMER INDUSTRIES USING IOT:</a:t>
            </a:r>
            <a:endParaRPr lang="en-US" b="1" dirty="0">
              <a:solidFill>
                <a:srgbClr val="FF0000"/>
              </a:solidFill>
              <a:latin typeface="Gautami" pitchFamily="34" charset="0"/>
              <a:cs typeface="Gautami" pitchFamily="34" charset="0"/>
            </a:endParaRPr>
          </a:p>
        </p:txBody>
      </p:sp>
      <p:sp>
        <p:nvSpPr>
          <p:cNvPr id="5" name="Rectangle 4"/>
          <p:cNvSpPr/>
          <p:nvPr/>
        </p:nvSpPr>
        <p:spPr>
          <a:xfrm>
            <a:off x="990600" y="1295400"/>
            <a:ext cx="8153400" cy="5355312"/>
          </a:xfrm>
          <a:prstGeom prst="rect">
            <a:avLst/>
          </a:prstGeom>
        </p:spPr>
        <p:txBody>
          <a:bodyPr wrap="square">
            <a:spAutoFit/>
          </a:bodyPr>
          <a:lstStyle/>
          <a:p>
            <a:r>
              <a:rPr lang="en-US" b="1" dirty="0" smtClean="0">
                <a:latin typeface="Gautami" pitchFamily="34" charset="0"/>
                <a:cs typeface="Gautami" pitchFamily="34" charset="0"/>
              </a:rPr>
              <a:t>Gases leaked from polymer and carbide industries are very harmful to all</a:t>
            </a:r>
          </a:p>
          <a:p>
            <a:r>
              <a:rPr lang="en-US" b="1" dirty="0" smtClean="0">
                <a:latin typeface="Gautami" pitchFamily="34" charset="0"/>
                <a:cs typeface="Gautami" pitchFamily="34" charset="0"/>
              </a:rPr>
              <a:t>living things. Major disaster happened at Bhopal on December 3, 1984.</a:t>
            </a:r>
          </a:p>
          <a:p>
            <a:r>
              <a:rPr lang="en-US" b="1" dirty="0" smtClean="0">
                <a:latin typeface="Gautami" pitchFamily="34" charset="0"/>
                <a:cs typeface="Gautami" pitchFamily="34" charset="0"/>
              </a:rPr>
              <a:t>Recently an industrial accident occurred at LG polymers chemical plant</a:t>
            </a:r>
          </a:p>
          <a:p>
            <a:r>
              <a:rPr lang="en-US" b="1" dirty="0" smtClean="0">
                <a:latin typeface="Gautami" pitchFamily="34" charset="0"/>
                <a:cs typeface="Gautami" pitchFamily="34" charset="0"/>
              </a:rPr>
              <a:t>in the </a:t>
            </a:r>
            <a:r>
              <a:rPr lang="en-US" b="1" dirty="0" err="1" smtClean="0">
                <a:latin typeface="Gautami" pitchFamily="34" charset="0"/>
                <a:cs typeface="Gautami" pitchFamily="34" charset="0"/>
              </a:rPr>
              <a:t>Vishakapattinam</a:t>
            </a:r>
            <a:r>
              <a:rPr lang="en-US" b="1" dirty="0" smtClean="0">
                <a:latin typeface="Gautami" pitchFamily="34" charset="0"/>
                <a:cs typeface="Gautami" pitchFamily="34" charset="0"/>
              </a:rPr>
              <a:t>. As per the National Disaster Response Force</a:t>
            </a:r>
          </a:p>
          <a:p>
            <a:r>
              <a:rPr lang="en-US" b="1" dirty="0" smtClean="0">
                <a:latin typeface="Gautami" pitchFamily="34" charset="0"/>
                <a:cs typeface="Gautami" pitchFamily="34" charset="0"/>
              </a:rPr>
              <a:t>(NDRF), the death toll was 11, and more than 1,000 people became sick</a:t>
            </a:r>
          </a:p>
          <a:p>
            <a:r>
              <a:rPr lang="en-US" b="1" dirty="0" smtClean="0">
                <a:latin typeface="Gautami" pitchFamily="34" charset="0"/>
                <a:cs typeface="Gautami" pitchFamily="34" charset="0"/>
              </a:rPr>
              <a:t>after being exposed to the gas. To prevent from these types of accidents,</a:t>
            </a:r>
          </a:p>
          <a:p>
            <a:r>
              <a:rPr lang="en-US" b="1" dirty="0" smtClean="0">
                <a:latin typeface="Gautami" pitchFamily="34" charset="0"/>
                <a:cs typeface="Gautami" pitchFamily="34" charset="0"/>
              </a:rPr>
              <a:t>safety system should build in high quality standards. Safety should be</a:t>
            </a:r>
          </a:p>
          <a:p>
            <a:r>
              <a:rPr lang="en-US" b="1" dirty="0" smtClean="0">
                <a:latin typeface="Gautami" pitchFamily="34" charset="0"/>
                <a:cs typeface="Gautami" pitchFamily="34" charset="0"/>
              </a:rPr>
              <a:t>ensured by all levels. To incorporate technology in the Safety System,</a:t>
            </a:r>
          </a:p>
          <a:p>
            <a:r>
              <a:rPr lang="en-US" b="1" dirty="0" smtClean="0">
                <a:latin typeface="Gautami" pitchFamily="34" charset="0"/>
                <a:cs typeface="Gautami" pitchFamily="34" charset="0"/>
              </a:rPr>
              <a:t>Internet of Things (IOT) technology is used to detect the gas leakage and</a:t>
            </a:r>
          </a:p>
          <a:p>
            <a:r>
              <a:rPr lang="en-US" b="1" dirty="0" smtClean="0">
                <a:latin typeface="Gautami" pitchFamily="34" charset="0"/>
                <a:cs typeface="Gautami" pitchFamily="34" charset="0"/>
              </a:rPr>
              <a:t>prevent the disaster before it happened. Internet of Things [IOT] is a</a:t>
            </a:r>
          </a:p>
          <a:p>
            <a:r>
              <a:rPr lang="en-US" b="1" dirty="0" smtClean="0">
                <a:latin typeface="Gautami" pitchFamily="34" charset="0"/>
                <a:cs typeface="Gautami" pitchFamily="34" charset="0"/>
              </a:rPr>
              <a:t>system of interrelated computing devices without human – human or</a:t>
            </a:r>
          </a:p>
          <a:p>
            <a:r>
              <a:rPr lang="en-US" b="1" dirty="0" smtClean="0">
                <a:latin typeface="Gautami" pitchFamily="34" charset="0"/>
                <a:cs typeface="Gautami" pitchFamily="34" charset="0"/>
              </a:rPr>
              <a:t>human– computer interaction. IOT is used to automating the daily tasks,</a:t>
            </a:r>
          </a:p>
          <a:p>
            <a:r>
              <a:rPr lang="en-US" b="1" dirty="0" smtClean="0">
                <a:latin typeface="Gautami" pitchFamily="34" charset="0"/>
                <a:cs typeface="Gautami" pitchFamily="34" charset="0"/>
              </a:rPr>
              <a:t>the benefits of IOT can also be extended for enhancing the existing safety</a:t>
            </a:r>
          </a:p>
          <a:p>
            <a:r>
              <a:rPr lang="en-US" b="1" dirty="0" smtClean="0">
                <a:latin typeface="Gautami" pitchFamily="34" charset="0"/>
                <a:cs typeface="Gautami" pitchFamily="34" charset="0"/>
              </a:rPr>
              <a:t>standards. Safety is the most important criterion while designing polymer</a:t>
            </a:r>
          </a:p>
          <a:p>
            <a:r>
              <a:rPr lang="en-US" b="1" dirty="0" smtClean="0">
                <a:latin typeface="Gautami" pitchFamily="34" charset="0"/>
                <a:cs typeface="Gautami" pitchFamily="34" charset="0"/>
              </a:rPr>
              <a:t>industries. These gases might be flammable at certain temperature and humidity conditions, toxic after exceeding the specified concentrations limits or even a contributing factor in the air pollution of an area leading to problems such as smoke and reduced visibility which can in turn cause several accidents and also have adverse effect on the health of people.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1301</Words>
  <Application>Microsoft Office PowerPoint</Application>
  <PresentationFormat>On-screen Show (4:3)</PresentationFormat>
  <Paragraphs>74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8</cp:revision>
  <dcterms:created xsi:type="dcterms:W3CDTF">2022-10-07T08:27:50Z</dcterms:created>
  <dcterms:modified xsi:type="dcterms:W3CDTF">2022-10-07T09:43:02Z</dcterms:modified>
</cp:coreProperties>
</file>