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73351" y="594182"/>
            <a:ext cx="4797297" cy="512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68686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68686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68686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68686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68686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77438" y="566750"/>
            <a:ext cx="3389122" cy="512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33854" y="2143201"/>
            <a:ext cx="6374130" cy="2129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407654" y="6465823"/>
            <a:ext cx="228600" cy="187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68686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jp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jp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jp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jp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2685" y="529793"/>
            <a:ext cx="5020310" cy="1143635"/>
          </a:xfrm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881380" marR="5080" indent="-869315">
              <a:lnSpc>
                <a:spcPct val="102400"/>
              </a:lnSpc>
              <a:spcBef>
                <a:spcPts val="20"/>
              </a:spcBef>
            </a:pPr>
            <a:r>
              <a:rPr dirty="0" sz="2600" spc="-5">
                <a:latin typeface="Calibri"/>
                <a:cs typeface="Calibri"/>
              </a:rPr>
              <a:t>M.P.NACHIMUTHU M.JAGANATHAN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ENGINNER</a:t>
            </a:r>
            <a:r>
              <a:rPr dirty="0" sz="2600" spc="-5">
                <a:latin typeface="Calibri"/>
                <a:cs typeface="Calibri"/>
              </a:rPr>
              <a:t>ING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COLLEGE</a:t>
            </a:r>
            <a:endParaRPr sz="2600">
              <a:latin typeface="Calibri"/>
              <a:cs typeface="Calibri"/>
            </a:endParaRPr>
          </a:p>
          <a:p>
            <a:pPr algn="ctr" marR="339725">
              <a:lnSpc>
                <a:spcPct val="100000"/>
              </a:lnSpc>
              <a:spcBef>
                <a:spcPts val="95"/>
              </a:spcBef>
            </a:pPr>
            <a:r>
              <a:rPr dirty="0" sz="2000" spc="-5" b="0">
                <a:latin typeface="Calibri"/>
                <a:cs typeface="Calibri"/>
              </a:rPr>
              <a:t>CHENNIMALAI,</a:t>
            </a:r>
            <a:r>
              <a:rPr dirty="0" sz="2000" spc="-10" b="0">
                <a:latin typeface="Calibri"/>
                <a:cs typeface="Calibri"/>
              </a:rPr>
              <a:t> </a:t>
            </a:r>
            <a:r>
              <a:rPr dirty="0" sz="2000" spc="-5" b="0">
                <a:latin typeface="Calibri"/>
                <a:cs typeface="Calibri"/>
              </a:rPr>
              <a:t>ERODE</a:t>
            </a:r>
            <a:r>
              <a:rPr dirty="0" sz="2000" spc="10" b="0">
                <a:latin typeface="Calibri"/>
                <a:cs typeface="Calibri"/>
              </a:rPr>
              <a:t> </a:t>
            </a:r>
            <a:r>
              <a:rPr dirty="0" sz="2000" spc="-5" b="0">
                <a:latin typeface="Calibri"/>
                <a:cs typeface="Calibri"/>
              </a:rPr>
              <a:t>–</a:t>
            </a:r>
            <a:r>
              <a:rPr dirty="0" sz="2000" spc="-15" b="0">
                <a:latin typeface="Calibri"/>
                <a:cs typeface="Calibri"/>
              </a:rPr>
              <a:t> </a:t>
            </a:r>
            <a:r>
              <a:rPr dirty="0" sz="2000" spc="-5" b="0">
                <a:latin typeface="Calibri"/>
                <a:cs typeface="Calibri"/>
              </a:rPr>
              <a:t>638</a:t>
            </a:r>
            <a:r>
              <a:rPr dirty="0" sz="2000" spc="5" b="0">
                <a:latin typeface="Calibri"/>
                <a:cs typeface="Calibri"/>
              </a:rPr>
              <a:t> </a:t>
            </a:r>
            <a:r>
              <a:rPr dirty="0" sz="2000" spc="-5" b="0">
                <a:latin typeface="Calibri"/>
                <a:cs typeface="Calibri"/>
              </a:rPr>
              <a:t>112.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55244" marR="5080" indent="484505">
              <a:lnSpc>
                <a:spcPct val="102299"/>
              </a:lnSpc>
              <a:spcBef>
                <a:spcPts val="20"/>
              </a:spcBef>
            </a:pPr>
            <a:r>
              <a:rPr dirty="0" spc="-5"/>
              <a:t>IOT </a:t>
            </a:r>
            <a:r>
              <a:rPr dirty="0" spc="-10"/>
              <a:t>BASED </a:t>
            </a:r>
            <a:r>
              <a:rPr dirty="0" spc="-5"/>
              <a:t>SAFETY GADGET </a:t>
            </a:r>
            <a:r>
              <a:rPr dirty="0"/>
              <a:t>FOR </a:t>
            </a:r>
            <a:r>
              <a:rPr dirty="0" spc="-5"/>
              <a:t>CHILD </a:t>
            </a:r>
            <a:r>
              <a:rPr dirty="0"/>
              <a:t> </a:t>
            </a:r>
            <a:r>
              <a:rPr dirty="0" spc="-5"/>
              <a:t>SAFETY</a:t>
            </a:r>
            <a:r>
              <a:rPr dirty="0" spc="15"/>
              <a:t> </a:t>
            </a:r>
            <a:r>
              <a:rPr dirty="0" spc="-10"/>
              <a:t>AND</a:t>
            </a:r>
            <a:r>
              <a:rPr dirty="0" spc="5"/>
              <a:t> </a:t>
            </a:r>
            <a:r>
              <a:rPr dirty="0" spc="-5"/>
              <a:t>MONITORING</a:t>
            </a:r>
            <a:r>
              <a:rPr dirty="0" spc="15"/>
              <a:t> </a:t>
            </a:r>
            <a:r>
              <a:rPr dirty="0" spc="-10"/>
              <a:t>AND</a:t>
            </a:r>
            <a:r>
              <a:rPr dirty="0" spc="5"/>
              <a:t> </a:t>
            </a:r>
            <a:r>
              <a:rPr dirty="0" spc="-5"/>
              <a:t>NOTIFICATION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50"/>
          </a:p>
          <a:p>
            <a:pPr algn="ctr" marR="91440">
              <a:lnSpc>
                <a:spcPct val="100000"/>
              </a:lnSpc>
            </a:pPr>
            <a:r>
              <a:rPr dirty="0" sz="1800" spc="-5" b="1">
                <a:latin typeface="Times New Roman"/>
                <a:cs typeface="Times New Roman"/>
              </a:rPr>
              <a:t>TEAM</a:t>
            </a:r>
            <a:r>
              <a:rPr dirty="0" sz="1800" spc="2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ID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: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PNT2022TMID44574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Times New Roman"/>
                <a:cs typeface="Times New Roman"/>
              </a:rPr>
              <a:t>Presented</a:t>
            </a:r>
            <a:r>
              <a:rPr dirty="0" sz="1800" spc="-7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by,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873882" y="4272914"/>
          <a:ext cx="3736340" cy="1043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3050"/>
                <a:gridCol w="2193290"/>
              </a:tblGrid>
              <a:tr h="259166">
                <a:tc>
                  <a:txBody>
                    <a:bodyPr/>
                    <a:lstStyle/>
                    <a:p>
                      <a:pPr marL="31750">
                        <a:lnSpc>
                          <a:spcPts val="1939"/>
                        </a:lnSpc>
                      </a:pPr>
                      <a:r>
                        <a:rPr dirty="0" sz="1800" spc="-5" b="1">
                          <a:latin typeface="Times New Roman"/>
                          <a:cs typeface="Times New Roman"/>
                        </a:rPr>
                        <a:t>731719106008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ts val="1939"/>
                        </a:lnSpc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MATHIVAANAN.A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63778">
                <a:tc>
                  <a:txBody>
                    <a:bodyPr/>
                    <a:lstStyle/>
                    <a:p>
                      <a:pPr marL="31750">
                        <a:lnSpc>
                          <a:spcPts val="1975"/>
                        </a:lnSpc>
                      </a:pPr>
                      <a:r>
                        <a:rPr dirty="0" sz="1800" spc="-5" b="1">
                          <a:latin typeface="Times New Roman"/>
                          <a:cs typeface="Times New Roman"/>
                        </a:rPr>
                        <a:t>731719106003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ts val="1975"/>
                        </a:lnSpc>
                      </a:pPr>
                      <a:r>
                        <a:rPr dirty="0" sz="1800" spc="-5" b="1">
                          <a:latin typeface="Times New Roman"/>
                          <a:cs typeface="Times New Roman"/>
                        </a:rPr>
                        <a:t>BARATHAN.D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62255">
                <a:tc>
                  <a:txBody>
                    <a:bodyPr/>
                    <a:lstStyle/>
                    <a:p>
                      <a:pPr marL="31750">
                        <a:lnSpc>
                          <a:spcPts val="1964"/>
                        </a:lnSpc>
                      </a:pPr>
                      <a:r>
                        <a:rPr dirty="0" sz="1800" spc="-5" b="1">
                          <a:latin typeface="Times New Roman"/>
                          <a:cs typeface="Times New Roman"/>
                        </a:rPr>
                        <a:t>731719106006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1964"/>
                        </a:lnSpc>
                      </a:pPr>
                      <a:r>
                        <a:rPr dirty="0" sz="1800" spc="-5" b="1">
                          <a:latin typeface="Times New Roman"/>
                          <a:cs typeface="Times New Roman"/>
                        </a:rPr>
                        <a:t>GEETHA.P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57642">
                <a:tc>
                  <a:txBody>
                    <a:bodyPr/>
                    <a:lstStyle/>
                    <a:p>
                      <a:pPr marL="31750">
                        <a:lnSpc>
                          <a:spcPts val="1930"/>
                        </a:lnSpc>
                      </a:pPr>
                      <a:r>
                        <a:rPr dirty="0" sz="1800" spc="-5" b="1">
                          <a:latin typeface="Times New Roman"/>
                          <a:cs typeface="Times New Roman"/>
                        </a:rPr>
                        <a:t>731719106010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ts val="1930"/>
                        </a:lnSpc>
                      </a:pPr>
                      <a:r>
                        <a:rPr dirty="0" sz="1800" spc="-5" b="1">
                          <a:latin typeface="Times New Roman"/>
                          <a:cs typeface="Times New Roman"/>
                        </a:rPr>
                        <a:t>NAGARAJ.K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9020" y="179273"/>
            <a:ext cx="3327400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-5">
                <a:latin typeface="Calibri"/>
                <a:cs typeface="Calibri"/>
              </a:rPr>
              <a:t>Creating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Python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Code: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9020" y="597992"/>
            <a:ext cx="3711575" cy="569658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2200" spc="-5">
                <a:latin typeface="Calibri"/>
                <a:cs typeface="Calibri"/>
              </a:rPr>
              <a:t>import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json</a:t>
            </a:r>
            <a:endParaRPr sz="2200">
              <a:latin typeface="Calibri"/>
              <a:cs typeface="Calibri"/>
            </a:endParaRPr>
          </a:p>
          <a:p>
            <a:pPr marL="12700" marR="951230">
              <a:lnSpc>
                <a:spcPct val="113700"/>
              </a:lnSpc>
            </a:pPr>
            <a:r>
              <a:rPr dirty="0" sz="2200" spc="-5">
                <a:latin typeface="Calibri"/>
                <a:cs typeface="Calibri"/>
              </a:rPr>
              <a:t>import</a:t>
            </a:r>
            <a:r>
              <a:rPr dirty="0" sz="2200" spc="-8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wiotp.sdk.device </a:t>
            </a:r>
            <a:r>
              <a:rPr dirty="0" sz="2200" spc="-48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import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time</a:t>
            </a:r>
            <a:endParaRPr sz="2200">
              <a:latin typeface="Calibri"/>
              <a:cs typeface="Calibri"/>
            </a:endParaRPr>
          </a:p>
          <a:p>
            <a:pPr marL="12700" marR="1969135">
              <a:lnSpc>
                <a:spcPts val="3000"/>
              </a:lnSpc>
              <a:spcBef>
                <a:spcPts val="160"/>
              </a:spcBef>
            </a:pPr>
            <a:r>
              <a:rPr dirty="0" sz="2200">
                <a:latin typeface="Calibri"/>
                <a:cs typeface="Calibri"/>
              </a:rPr>
              <a:t>i</a:t>
            </a:r>
            <a:r>
              <a:rPr dirty="0" sz="2200" spc="10">
                <a:latin typeface="Calibri"/>
                <a:cs typeface="Calibri"/>
              </a:rPr>
              <a:t>m</a:t>
            </a:r>
            <a:r>
              <a:rPr dirty="0" sz="2200" spc="-10">
                <a:latin typeface="Calibri"/>
                <a:cs typeface="Calibri"/>
              </a:rPr>
              <a:t>p</a:t>
            </a:r>
            <a:r>
              <a:rPr dirty="0" sz="2200" spc="10">
                <a:latin typeface="Calibri"/>
                <a:cs typeface="Calibri"/>
              </a:rPr>
              <a:t>o</a:t>
            </a:r>
            <a:r>
              <a:rPr dirty="0" sz="2200" spc="-30">
                <a:latin typeface="Calibri"/>
                <a:cs typeface="Calibri"/>
              </a:rPr>
              <a:t>r</a:t>
            </a:r>
            <a:r>
              <a:rPr dirty="0" sz="2200">
                <a:latin typeface="Calibri"/>
                <a:cs typeface="Calibri"/>
              </a:rPr>
              <a:t>t</a:t>
            </a:r>
            <a:r>
              <a:rPr dirty="0" sz="2200" spc="-8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ra</a:t>
            </a:r>
            <a:r>
              <a:rPr dirty="0" sz="2200" spc="-15">
                <a:latin typeface="Calibri"/>
                <a:cs typeface="Calibri"/>
              </a:rPr>
              <a:t>n</a:t>
            </a:r>
            <a:r>
              <a:rPr dirty="0" sz="2200" spc="-10">
                <a:latin typeface="Calibri"/>
                <a:cs typeface="Calibri"/>
              </a:rPr>
              <a:t>d</a:t>
            </a:r>
            <a:r>
              <a:rPr dirty="0" sz="2200" spc="-15">
                <a:latin typeface="Calibri"/>
                <a:cs typeface="Calibri"/>
              </a:rPr>
              <a:t>o</a:t>
            </a:r>
            <a:r>
              <a:rPr dirty="0" sz="2200">
                <a:latin typeface="Calibri"/>
                <a:cs typeface="Calibri"/>
              </a:rPr>
              <a:t>m  </a:t>
            </a:r>
            <a:r>
              <a:rPr dirty="0" sz="2200">
                <a:latin typeface="Calibri"/>
                <a:cs typeface="Calibri"/>
              </a:rPr>
              <a:t>myConfig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=</a:t>
            </a:r>
            <a:r>
              <a:rPr dirty="0" sz="2200" spc="-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12700" marR="344170">
              <a:lnSpc>
                <a:spcPct val="106400"/>
              </a:lnSpc>
              <a:spcBef>
                <a:spcPts val="10"/>
              </a:spcBef>
            </a:pPr>
            <a:r>
              <a:rPr dirty="0" sz="2200" spc="-5">
                <a:latin typeface="Calibri"/>
                <a:cs typeface="Calibri"/>
              </a:rPr>
              <a:t>"identity":{"orgId":</a:t>
            </a:r>
            <a:r>
              <a:rPr dirty="0" sz="2200" spc="-8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"4o1qxb", </a:t>
            </a:r>
            <a:r>
              <a:rPr dirty="0" sz="2200" spc="-48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"typeId":</a:t>
            </a:r>
            <a:r>
              <a:rPr dirty="0" sz="2200">
                <a:latin typeface="Calibri"/>
                <a:cs typeface="Calibri"/>
              </a:rPr>
              <a:t> "</a:t>
            </a:r>
            <a:r>
              <a:rPr dirty="0" sz="2200" spc="-5">
                <a:latin typeface="Calibri"/>
                <a:cs typeface="Calibri"/>
              </a:rPr>
              <a:t> NodeMCU",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2200">
                <a:latin typeface="Calibri"/>
                <a:cs typeface="Calibri"/>
              </a:rPr>
              <a:t>"deviceId":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"502645"},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06000"/>
              </a:lnSpc>
              <a:spcBef>
                <a:spcPts val="180"/>
              </a:spcBef>
            </a:pPr>
            <a:r>
              <a:rPr dirty="0" sz="2200">
                <a:latin typeface="Calibri"/>
                <a:cs typeface="Calibri"/>
              </a:rPr>
              <a:t>"auth": </a:t>
            </a:r>
            <a:r>
              <a:rPr dirty="0" sz="2200" spc="-5">
                <a:latin typeface="Calibri"/>
                <a:cs typeface="Calibri"/>
              </a:rPr>
              <a:t>{"token":"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12121"/>
                </a:solidFill>
                <a:latin typeface="Arial MT"/>
                <a:cs typeface="Arial MT"/>
              </a:rPr>
              <a:t>F1eqrGOoNLaTFjk?Sz</a:t>
            </a:r>
            <a:r>
              <a:rPr dirty="0" sz="2200" spc="-5">
                <a:latin typeface="Times New Roman"/>
                <a:cs typeface="Times New Roman"/>
              </a:rPr>
              <a:t>”</a:t>
            </a:r>
            <a:r>
              <a:rPr dirty="0" sz="2200" spc="-5">
                <a:latin typeface="Calibri"/>
                <a:cs typeface="Calibri"/>
              </a:rPr>
              <a:t>}</a:t>
            </a:r>
            <a:r>
              <a:rPr dirty="0" sz="2200" spc="484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} 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</a:t>
            </a:r>
            <a:r>
              <a:rPr dirty="0" sz="2400">
                <a:latin typeface="Calibri"/>
                <a:cs typeface="Calibri"/>
              </a:rPr>
              <a:t>lient =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wiotp.sdk.device.DeviceClient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(config=myConfig, 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logHandlers=None) 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client.connect()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7944" y="493522"/>
            <a:ext cx="4540250" cy="5391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20040">
              <a:lnSpc>
                <a:spcPts val="2580"/>
              </a:lnSpc>
              <a:spcBef>
                <a:spcPts val="105"/>
              </a:spcBef>
            </a:pPr>
            <a:r>
              <a:rPr dirty="0" sz="2200">
                <a:latin typeface="Calibri"/>
                <a:cs typeface="Calibri"/>
              </a:rPr>
              <a:t>while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True:</a:t>
            </a:r>
            <a:endParaRPr sz="2200">
              <a:latin typeface="Calibri"/>
              <a:cs typeface="Calibri"/>
            </a:endParaRPr>
          </a:p>
          <a:p>
            <a:pPr marL="12700" marR="368300">
              <a:lnSpc>
                <a:spcPts val="2620"/>
              </a:lnSpc>
              <a:spcBef>
                <a:spcPts val="45"/>
              </a:spcBef>
            </a:pPr>
            <a:r>
              <a:rPr dirty="0" sz="2200" spc="-5">
                <a:latin typeface="Times New Roman"/>
                <a:cs typeface="Times New Roman"/>
              </a:rPr>
              <a:t>name</a:t>
            </a:r>
            <a:r>
              <a:rPr dirty="0" sz="2200" spc="-9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"Smartbridge"#in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area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location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latitude</a:t>
            </a:r>
            <a:r>
              <a:rPr dirty="0" sz="2200">
                <a:latin typeface="Calibri"/>
                <a:cs typeface="Calibri"/>
              </a:rPr>
              <a:t>=</a:t>
            </a:r>
            <a:r>
              <a:rPr dirty="0" sz="2200" spc="335"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12121"/>
                </a:solidFill>
                <a:latin typeface="Arial MT"/>
                <a:cs typeface="Arial MT"/>
              </a:rPr>
              <a:t>10.7357099</a:t>
            </a:r>
            <a:endParaRPr sz="2000">
              <a:latin typeface="Arial MT"/>
              <a:cs typeface="Arial MT"/>
            </a:endParaRPr>
          </a:p>
          <a:p>
            <a:pPr marL="320040">
              <a:lnSpc>
                <a:spcPts val="2600"/>
              </a:lnSpc>
            </a:pPr>
            <a:r>
              <a:rPr dirty="0" sz="2200">
                <a:latin typeface="Calibri"/>
                <a:cs typeface="Calibri"/>
              </a:rPr>
              <a:t>longitude=</a:t>
            </a:r>
            <a:r>
              <a:rPr dirty="0" sz="2200" spc="240"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12121"/>
                </a:solidFill>
                <a:latin typeface="Arial MT"/>
                <a:cs typeface="Arial MT"/>
              </a:rPr>
              <a:t>79.10207</a:t>
            </a:r>
            <a:endParaRPr sz="2000">
              <a:latin typeface="Arial MT"/>
              <a:cs typeface="Arial MT"/>
            </a:endParaRPr>
          </a:p>
          <a:p>
            <a:pPr marL="320040" marR="1652905">
              <a:lnSpc>
                <a:spcPct val="100000"/>
              </a:lnSpc>
            </a:pPr>
            <a:r>
              <a:rPr dirty="0" sz="2200">
                <a:latin typeface="Calibri"/>
                <a:cs typeface="Calibri"/>
              </a:rPr>
              <a:t>#out area </a:t>
            </a:r>
            <a:r>
              <a:rPr dirty="0" sz="2200" spc="-5">
                <a:latin typeface="Calibri"/>
                <a:cs typeface="Calibri"/>
              </a:rPr>
              <a:t>location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#latitude=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12121"/>
                </a:solidFill>
                <a:latin typeface="Arial MT"/>
                <a:cs typeface="Arial MT"/>
              </a:rPr>
              <a:t>10.7357099</a:t>
            </a:r>
            <a:endParaRPr sz="2000">
              <a:latin typeface="Arial MT"/>
              <a:cs typeface="Arial MT"/>
            </a:endParaRPr>
          </a:p>
          <a:p>
            <a:pPr marL="320040" marR="5080">
              <a:lnSpc>
                <a:spcPct val="99900"/>
              </a:lnSpc>
              <a:spcBef>
                <a:spcPts val="30"/>
              </a:spcBef>
            </a:pPr>
            <a:r>
              <a:rPr dirty="0" sz="2200" spc="-5">
                <a:latin typeface="Calibri"/>
                <a:cs typeface="Calibri"/>
              </a:rPr>
              <a:t>#longitude=</a:t>
            </a:r>
            <a:r>
              <a:rPr dirty="0" sz="2000" spc="-5">
                <a:solidFill>
                  <a:srgbClr val="212121"/>
                </a:solidFill>
                <a:latin typeface="Arial MT"/>
                <a:cs typeface="Arial MT"/>
              </a:rPr>
              <a:t>79.10207 </a:t>
            </a: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latin typeface="Calibri"/>
                <a:cs typeface="Calibri"/>
              </a:rPr>
              <a:t>myData={'name':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name,'lat':latitude, </a:t>
            </a:r>
            <a:r>
              <a:rPr dirty="0" sz="2200" spc="-48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'lon' :longitude}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client.publishEvent(eventId="status", </a:t>
            </a:r>
            <a:r>
              <a:rPr dirty="0" sz="2200" spc="-484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msgFormat="json", data=myData,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qos=0,</a:t>
            </a:r>
            <a:r>
              <a:rPr dirty="0" sz="2200" spc="-2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onPublish=None)</a:t>
            </a:r>
            <a:endParaRPr sz="2200">
              <a:latin typeface="Calibri"/>
              <a:cs typeface="Calibri"/>
            </a:endParaRPr>
          </a:p>
          <a:p>
            <a:pPr marL="320040" marR="525145">
              <a:lnSpc>
                <a:spcPct val="99600"/>
              </a:lnSpc>
              <a:spcBef>
                <a:spcPts val="35"/>
              </a:spcBef>
            </a:pPr>
            <a:r>
              <a:rPr dirty="0" sz="2200" spc="-5">
                <a:latin typeface="Calibri"/>
                <a:cs typeface="Calibri"/>
              </a:rPr>
              <a:t>print("Data Published </a:t>
            </a:r>
            <a:r>
              <a:rPr dirty="0" sz="2200" spc="-10">
                <a:latin typeface="Calibri"/>
                <a:cs typeface="Calibri"/>
              </a:rPr>
              <a:t>to IBM </a:t>
            </a:r>
            <a:r>
              <a:rPr dirty="0" sz="2200" spc="-5">
                <a:latin typeface="Calibri"/>
                <a:cs typeface="Calibri"/>
              </a:rPr>
              <a:t>IoT </a:t>
            </a:r>
            <a:r>
              <a:rPr dirty="0" sz="2200" spc="-484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platfrom: ", </a:t>
            </a:r>
            <a:r>
              <a:rPr dirty="0" sz="2200" spc="-5">
                <a:latin typeface="Calibri"/>
                <a:cs typeface="Calibri"/>
              </a:rPr>
              <a:t>myData)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time.sleep(5)</a:t>
            </a:r>
            <a:endParaRPr sz="2200">
              <a:latin typeface="Calibri"/>
              <a:cs typeface="Calibri"/>
            </a:endParaRPr>
          </a:p>
          <a:p>
            <a:pPr marL="320040">
              <a:lnSpc>
                <a:spcPct val="100000"/>
              </a:lnSpc>
              <a:spcBef>
                <a:spcPts val="75"/>
              </a:spcBef>
            </a:pPr>
            <a:r>
              <a:rPr dirty="0" sz="2200" spc="-5">
                <a:latin typeface="Calibri"/>
                <a:cs typeface="Calibri"/>
              </a:rPr>
              <a:t>client.disconnect()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5630" y="5445963"/>
            <a:ext cx="22707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Fig.2,In-Area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Location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609" y="420623"/>
            <a:ext cx="8555482" cy="48086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546100"/>
            <a:ext cx="8117458" cy="535749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0198" y="5159121"/>
            <a:ext cx="22669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Fig.3,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Out-Area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Location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540" y="482600"/>
            <a:ext cx="7934325" cy="44608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0409" y="691895"/>
            <a:ext cx="7644765" cy="516281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581990"/>
            <a:ext cx="3242945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 b="0">
                <a:latin typeface="Calibri"/>
                <a:cs typeface="Calibri"/>
              </a:rPr>
              <a:t>NODE-RED</a:t>
            </a:r>
            <a:r>
              <a:rPr dirty="0" spc="-70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6202171"/>
            <a:ext cx="238887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Arial MT"/>
                <a:cs typeface="Arial MT"/>
              </a:rPr>
              <a:t>Fig.4,Create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Node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red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service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454785"/>
            <a:ext cx="8202295" cy="461137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6863" y="5516067"/>
            <a:ext cx="204343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Arial MT"/>
                <a:cs typeface="Arial MT"/>
              </a:rPr>
              <a:t>Fig.5,Code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in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each</a:t>
            </a:r>
            <a:r>
              <a:rPr dirty="0" sz="1400" spc="-10">
                <a:latin typeface="Arial MT"/>
                <a:cs typeface="Arial MT"/>
              </a:rPr>
              <a:t> nodes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629" y="482600"/>
            <a:ext cx="8617585" cy="48450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540" y="432816"/>
            <a:ext cx="8003158" cy="449859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09" y="573023"/>
            <a:ext cx="8001000" cy="449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450" y="393700"/>
            <a:ext cx="7987410" cy="44907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84107" y="6474967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68686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73351" y="594182"/>
            <a:ext cx="4795520" cy="51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 b="1">
                <a:latin typeface="Times New Roman"/>
                <a:cs typeface="Times New Roman"/>
              </a:rPr>
              <a:t>AREA</a:t>
            </a:r>
            <a:r>
              <a:rPr dirty="0" sz="3200" spc="-25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OF</a:t>
            </a:r>
            <a:r>
              <a:rPr dirty="0" sz="3200" spc="-35" b="1">
                <a:latin typeface="Times New Roman"/>
                <a:cs typeface="Times New Roman"/>
              </a:rPr>
              <a:t> </a:t>
            </a:r>
            <a:r>
              <a:rPr dirty="0" sz="3200" spc="-5" b="1">
                <a:latin typeface="Times New Roman"/>
                <a:cs typeface="Times New Roman"/>
              </a:rPr>
              <a:t>THE</a:t>
            </a:r>
            <a:r>
              <a:rPr dirty="0" sz="3200" spc="5" b="1">
                <a:latin typeface="Times New Roman"/>
                <a:cs typeface="Times New Roman"/>
              </a:rPr>
              <a:t> </a:t>
            </a:r>
            <a:r>
              <a:rPr dirty="0" sz="3200" spc="-10" b="1">
                <a:latin typeface="Times New Roman"/>
                <a:cs typeface="Times New Roman"/>
              </a:rPr>
              <a:t>PROJECT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94230" y="1679524"/>
            <a:ext cx="3766820" cy="4394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700" b="1">
                <a:latin typeface="Calibri"/>
                <a:cs typeface="Calibri"/>
              </a:rPr>
              <a:t>INTERNET</a:t>
            </a:r>
            <a:r>
              <a:rPr dirty="0" sz="2700" spc="-75" b="1">
                <a:latin typeface="Calibri"/>
                <a:cs typeface="Calibri"/>
              </a:rPr>
              <a:t> </a:t>
            </a:r>
            <a:r>
              <a:rPr dirty="0" sz="2700" b="1">
                <a:latin typeface="Calibri"/>
                <a:cs typeface="Calibri"/>
              </a:rPr>
              <a:t>OF</a:t>
            </a:r>
            <a:r>
              <a:rPr dirty="0" sz="2700" spc="-60" b="1">
                <a:latin typeface="Calibri"/>
                <a:cs typeface="Calibri"/>
              </a:rPr>
              <a:t> </a:t>
            </a:r>
            <a:r>
              <a:rPr dirty="0" sz="2700" spc="-5" b="1">
                <a:latin typeface="Calibri"/>
                <a:cs typeface="Calibri"/>
              </a:rPr>
              <a:t>THINGS(IOT)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540" y="482600"/>
            <a:ext cx="7898130" cy="44399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025" y="406400"/>
            <a:ext cx="7977251" cy="448500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540" y="457200"/>
            <a:ext cx="8010017" cy="45034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0084" y="546100"/>
            <a:ext cx="7797673" cy="438251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994" y="381000"/>
            <a:ext cx="7958074" cy="447421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025" y="509016"/>
            <a:ext cx="8107045" cy="45567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2300" y="420623"/>
            <a:ext cx="7914005" cy="44470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784" y="469900"/>
            <a:ext cx="8103743" cy="45561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569" y="482600"/>
            <a:ext cx="8064246" cy="45339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7080" y="533400"/>
            <a:ext cx="7703947" cy="43312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84107" y="6474967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868686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4314" y="566750"/>
            <a:ext cx="2597150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O</a:t>
            </a:r>
            <a:r>
              <a:rPr dirty="0" spc="-5"/>
              <a:t>B</a:t>
            </a:r>
            <a:r>
              <a:rPr dirty="0" spc="5"/>
              <a:t>J</a:t>
            </a:r>
            <a:r>
              <a:rPr dirty="0" spc="-5"/>
              <a:t>ECT</a:t>
            </a:r>
            <a:r>
              <a:rPr dirty="0"/>
              <a:t>I</a:t>
            </a:r>
            <a:r>
              <a:rPr dirty="0" spc="-5"/>
              <a:t>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478660"/>
            <a:ext cx="8078470" cy="301688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algn="just" marL="353695" marR="15875" indent="-341630">
              <a:lnSpc>
                <a:spcPts val="2860"/>
              </a:lnSpc>
              <a:spcBef>
                <a:spcPts val="210"/>
              </a:spcBef>
              <a:buSzPct val="37500"/>
              <a:buFont typeface="Wingdings"/>
              <a:buChar char=""/>
              <a:tabLst>
                <a:tab pos="354330" algn="l"/>
              </a:tabLst>
            </a:pPr>
            <a:r>
              <a:rPr dirty="0" sz="2400" spc="-5">
                <a:latin typeface="Calibri"/>
                <a:cs typeface="Calibri"/>
              </a:rPr>
              <a:t>E</a:t>
            </a:r>
            <a:r>
              <a:rPr dirty="0" sz="2400" spc="-5">
                <a:latin typeface="Calibri"/>
                <a:cs typeface="Calibri"/>
              </a:rPr>
              <a:t>nables </a:t>
            </a:r>
            <a:r>
              <a:rPr dirty="0" sz="2400">
                <a:latin typeface="Calibri"/>
                <a:cs typeface="Calibri"/>
              </a:rPr>
              <a:t>tracking </a:t>
            </a:r>
            <a:r>
              <a:rPr dirty="0" sz="2400" spc="-5">
                <a:latin typeface="Calibri"/>
                <a:cs typeface="Calibri"/>
              </a:rPr>
              <a:t>of the </a:t>
            </a:r>
            <a:r>
              <a:rPr dirty="0" sz="2400">
                <a:latin typeface="Calibri"/>
                <a:cs typeface="Calibri"/>
              </a:rPr>
              <a:t>child’s </a:t>
            </a:r>
            <a:r>
              <a:rPr dirty="0" sz="2400" spc="-5">
                <a:latin typeface="Calibri"/>
                <a:cs typeface="Calibri"/>
              </a:rPr>
              <a:t>location </a:t>
            </a:r>
            <a:r>
              <a:rPr dirty="0" sz="2400" spc="-10">
                <a:latin typeface="Calibri"/>
                <a:cs typeface="Calibri"/>
              </a:rPr>
              <a:t>and </a:t>
            </a:r>
            <a:r>
              <a:rPr dirty="0" sz="2400" spc="-5">
                <a:latin typeface="Calibri"/>
                <a:cs typeface="Calibri"/>
              </a:rPr>
              <a:t>capturing </a:t>
            </a:r>
            <a:r>
              <a:rPr dirty="0" sz="2400" spc="-10">
                <a:latin typeface="Calibri"/>
                <a:cs typeface="Calibri"/>
              </a:rPr>
              <a:t>of </a:t>
            </a:r>
            <a:r>
              <a:rPr dirty="0" sz="2400" spc="-5">
                <a:latin typeface="Calibri"/>
                <a:cs typeface="Calibri"/>
              </a:rPr>
              <a:t>data 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remotely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such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where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the</a:t>
            </a:r>
            <a:r>
              <a:rPr dirty="0" sz="2400" spc="-10">
                <a:latin typeface="Calibri"/>
                <a:cs typeface="Calibri"/>
              </a:rPr>
              <a:t> child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located,distance,etc.</a:t>
            </a:r>
            <a:endParaRPr sz="2400">
              <a:latin typeface="Calibri"/>
              <a:cs typeface="Calibri"/>
            </a:endParaRPr>
          </a:p>
          <a:p>
            <a:pPr algn="just" marL="353695" indent="-341630">
              <a:lnSpc>
                <a:spcPct val="100000"/>
              </a:lnSpc>
              <a:spcBef>
                <a:spcPts val="75"/>
              </a:spcBef>
              <a:buSzPct val="37500"/>
              <a:buFont typeface="Wingdings"/>
              <a:buChar char=""/>
              <a:tabLst>
                <a:tab pos="354330" algn="l"/>
              </a:tabLst>
            </a:pP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show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the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child’s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actual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data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with reference values.</a:t>
            </a:r>
            <a:endParaRPr sz="2400">
              <a:latin typeface="Calibri"/>
              <a:cs typeface="Calibri"/>
            </a:endParaRPr>
          </a:p>
          <a:p>
            <a:pPr algn="just" marL="353695" marR="65405" indent="-341630">
              <a:lnSpc>
                <a:spcPts val="2860"/>
              </a:lnSpc>
              <a:spcBef>
                <a:spcPts val="330"/>
              </a:spcBef>
              <a:buSzPct val="37500"/>
              <a:buFont typeface="Wingdings"/>
              <a:buChar char=""/>
              <a:tabLst>
                <a:tab pos="354330" algn="l"/>
              </a:tabLst>
            </a:pPr>
            <a:r>
              <a:rPr dirty="0" sz="2400" spc="-5">
                <a:latin typeface="Calibri"/>
                <a:cs typeface="Calibri"/>
              </a:rPr>
              <a:t>E</a:t>
            </a:r>
            <a:r>
              <a:rPr dirty="0" sz="2400" spc="-5">
                <a:latin typeface="Calibri"/>
                <a:cs typeface="Calibri"/>
              </a:rPr>
              <a:t>nables sending of notification </a:t>
            </a:r>
            <a:r>
              <a:rPr dirty="0" sz="2400">
                <a:latin typeface="Calibri"/>
                <a:cs typeface="Calibri"/>
              </a:rPr>
              <a:t>if </a:t>
            </a:r>
            <a:r>
              <a:rPr dirty="0" sz="2400" spc="-5">
                <a:latin typeface="Calibri"/>
                <a:cs typeface="Calibri"/>
              </a:rPr>
              <a:t>the </a:t>
            </a:r>
            <a:r>
              <a:rPr dirty="0" sz="2400" spc="-10">
                <a:latin typeface="Calibri"/>
                <a:cs typeface="Calibri"/>
              </a:rPr>
              <a:t>child </a:t>
            </a:r>
            <a:r>
              <a:rPr dirty="0" sz="2400">
                <a:latin typeface="Calibri"/>
                <a:cs typeface="Calibri"/>
              </a:rPr>
              <a:t>is </a:t>
            </a:r>
            <a:r>
              <a:rPr dirty="0" sz="2400" spc="-5">
                <a:latin typeface="Calibri"/>
                <a:cs typeface="Calibri"/>
              </a:rPr>
              <a:t>out of location or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when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device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realizes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abnormal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conditions/situations.</a:t>
            </a:r>
            <a:endParaRPr sz="2400">
              <a:latin typeface="Calibri"/>
              <a:cs typeface="Calibri"/>
            </a:endParaRPr>
          </a:p>
          <a:p>
            <a:pPr algn="just" marL="353695" marR="5080" indent="-341630">
              <a:lnSpc>
                <a:spcPct val="99600"/>
              </a:lnSpc>
              <a:spcBef>
                <a:spcPts val="110"/>
              </a:spcBef>
              <a:buSzPct val="37500"/>
              <a:buFont typeface="Wingdings"/>
              <a:buChar char=""/>
              <a:tabLst>
                <a:tab pos="354330" algn="l"/>
              </a:tabLst>
            </a:pPr>
            <a:r>
              <a:rPr dirty="0" sz="2400" spc="-5">
                <a:latin typeface="Calibri"/>
                <a:cs typeface="Calibri"/>
              </a:rPr>
              <a:t>Develop</a:t>
            </a:r>
            <a:r>
              <a:rPr dirty="0" sz="2400" spc="3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3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prototype</a:t>
            </a:r>
            <a:r>
              <a:rPr dirty="0" sz="2400" spc="31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of</a:t>
            </a:r>
            <a:r>
              <a:rPr dirty="0" sz="2400" spc="3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IoT</a:t>
            </a:r>
            <a:r>
              <a:rPr dirty="0" sz="2400" spc="3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wearable</a:t>
            </a:r>
            <a:r>
              <a:rPr dirty="0" sz="2400" spc="3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smart</a:t>
            </a:r>
            <a:r>
              <a:rPr dirty="0" sz="2400" spc="3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band</a:t>
            </a:r>
            <a:r>
              <a:rPr dirty="0" sz="2400" spc="3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connected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 </a:t>
            </a:r>
            <a:r>
              <a:rPr dirty="0" sz="2400" spc="-5">
                <a:latin typeface="Calibri"/>
                <a:cs typeface="Calibri"/>
              </a:rPr>
              <a:t>parent’s mobile apps so that </a:t>
            </a:r>
            <a:r>
              <a:rPr dirty="0" sz="2400">
                <a:latin typeface="Calibri"/>
                <a:cs typeface="Calibri"/>
              </a:rPr>
              <a:t>they </a:t>
            </a:r>
            <a:r>
              <a:rPr dirty="0" sz="2400" spc="-5">
                <a:latin typeface="Calibri"/>
                <a:cs typeface="Calibri"/>
              </a:rPr>
              <a:t>can monitor the actual 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condition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of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children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at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anytime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and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anyplace.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4300" y="447497"/>
            <a:ext cx="6640195" cy="8178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600" spc="-10">
                <a:latin typeface="Calibri"/>
                <a:cs typeface="Calibri"/>
              </a:rPr>
              <a:t>Connecting </a:t>
            </a:r>
            <a:r>
              <a:rPr dirty="0" sz="2600" spc="-5">
                <a:latin typeface="Calibri"/>
                <a:cs typeface="Calibri"/>
              </a:rPr>
              <a:t>with </a:t>
            </a:r>
            <a:r>
              <a:rPr dirty="0" sz="2600" spc="5">
                <a:latin typeface="Calibri"/>
                <a:cs typeface="Calibri"/>
              </a:rPr>
              <a:t>IBM </a:t>
            </a:r>
            <a:r>
              <a:rPr dirty="0" sz="2600">
                <a:latin typeface="Calibri"/>
                <a:cs typeface="Calibri"/>
              </a:rPr>
              <a:t>Cloud: </a:t>
            </a:r>
            <a:r>
              <a:rPr dirty="0" sz="2600" spc="-5">
                <a:latin typeface="Calibri"/>
                <a:cs typeface="Calibri"/>
              </a:rPr>
              <a:t>Using </a:t>
            </a:r>
            <a:r>
              <a:rPr dirty="0" sz="2600">
                <a:latin typeface="Calibri"/>
                <a:cs typeface="Calibri"/>
              </a:rPr>
              <a:t>IBM </a:t>
            </a:r>
            <a:r>
              <a:rPr dirty="0" sz="2600" spc="-5">
                <a:latin typeface="Calibri"/>
                <a:cs typeface="Calibri"/>
              </a:rPr>
              <a:t>IOT </a:t>
            </a:r>
            <a:r>
              <a:rPr dirty="0" sz="2600">
                <a:latin typeface="Calibri"/>
                <a:cs typeface="Calibri"/>
              </a:rPr>
              <a:t>node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through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</a:t>
            </a:r>
            <a:r>
              <a:rPr dirty="0" sz="2600" spc="-5">
                <a:latin typeface="Calibri"/>
                <a:cs typeface="Calibri"/>
              </a:rPr>
              <a:t> API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key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8519" y="1682978"/>
            <a:ext cx="8082915" cy="454406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5350" y="622300"/>
            <a:ext cx="7629398" cy="428802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844" y="508457"/>
            <a:ext cx="5297170" cy="42100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-5">
                <a:latin typeface="Calibri"/>
                <a:cs typeface="Calibri"/>
              </a:rPr>
              <a:t>Transferring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values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from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Python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Code: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7559" y="1496060"/>
            <a:ext cx="7732395" cy="434594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844" y="450545"/>
            <a:ext cx="1482725" cy="42100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-5">
                <a:latin typeface="Calibri"/>
                <a:cs typeface="Calibri"/>
              </a:rPr>
              <a:t>N</a:t>
            </a:r>
            <a:r>
              <a:rPr dirty="0" sz="2600" spc="-15">
                <a:latin typeface="Calibri"/>
                <a:cs typeface="Calibri"/>
              </a:rPr>
              <a:t>o</a:t>
            </a:r>
            <a:r>
              <a:rPr dirty="0" sz="2600" spc="-5">
                <a:latin typeface="Calibri"/>
                <a:cs typeface="Calibri"/>
              </a:rPr>
              <a:t>d</a:t>
            </a:r>
            <a:r>
              <a:rPr dirty="0" sz="2600" spc="-15">
                <a:latin typeface="Calibri"/>
                <a:cs typeface="Calibri"/>
              </a:rPr>
              <a:t>e</a:t>
            </a:r>
            <a:r>
              <a:rPr dirty="0" sz="2600" spc="-10">
                <a:latin typeface="Calibri"/>
                <a:cs typeface="Calibri"/>
              </a:rPr>
              <a:t>-</a:t>
            </a:r>
            <a:r>
              <a:rPr dirty="0" sz="2600" spc="20">
                <a:latin typeface="Calibri"/>
                <a:cs typeface="Calibri"/>
              </a:rPr>
              <a:t>R</a:t>
            </a:r>
            <a:r>
              <a:rPr dirty="0" sz="2600" spc="-15">
                <a:latin typeface="Calibri"/>
                <a:cs typeface="Calibri"/>
              </a:rPr>
              <a:t>e</a:t>
            </a:r>
            <a:r>
              <a:rPr dirty="0" sz="2600" spc="-5">
                <a:latin typeface="Calibri"/>
                <a:cs typeface="Calibri"/>
              </a:rPr>
              <a:t>d: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8030" y="1314450"/>
            <a:ext cx="7885430" cy="443293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8788" y="627710"/>
            <a:ext cx="7098665" cy="81724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41300" marR="5080" indent="-229235">
              <a:lnSpc>
                <a:spcPct val="100000"/>
              </a:lnSpc>
              <a:spcBef>
                <a:spcPts val="95"/>
              </a:spcBef>
            </a:pPr>
            <a:r>
              <a:rPr dirty="0" sz="2600" spc="-5" b="0">
                <a:latin typeface="Calibri"/>
                <a:cs typeface="Calibri"/>
              </a:rPr>
              <a:t>Creating Cloudant </a:t>
            </a:r>
            <a:r>
              <a:rPr dirty="0" sz="2600" spc="-15" b="0">
                <a:latin typeface="Calibri"/>
                <a:cs typeface="Calibri"/>
              </a:rPr>
              <a:t>DB </a:t>
            </a:r>
            <a:r>
              <a:rPr dirty="0" sz="2600" b="0">
                <a:latin typeface="Calibri"/>
                <a:cs typeface="Calibri"/>
              </a:rPr>
              <a:t>and </a:t>
            </a:r>
            <a:r>
              <a:rPr dirty="0" sz="2600" spc="-5" b="0">
                <a:latin typeface="Calibri"/>
                <a:cs typeface="Calibri"/>
              </a:rPr>
              <a:t>integrating </a:t>
            </a:r>
            <a:r>
              <a:rPr dirty="0" sz="2600" b="0">
                <a:latin typeface="Calibri"/>
                <a:cs typeface="Calibri"/>
              </a:rPr>
              <a:t>Node-Red </a:t>
            </a:r>
            <a:r>
              <a:rPr dirty="0" sz="2600" spc="-5" b="0">
                <a:latin typeface="Calibri"/>
                <a:cs typeface="Calibri"/>
              </a:rPr>
              <a:t>with </a:t>
            </a:r>
            <a:r>
              <a:rPr dirty="0" sz="2600" spc="-575" b="0">
                <a:latin typeface="Calibri"/>
                <a:cs typeface="Calibri"/>
              </a:rPr>
              <a:t> </a:t>
            </a:r>
            <a:r>
              <a:rPr dirty="0" sz="2600" spc="-5" b="0">
                <a:latin typeface="Calibri"/>
                <a:cs typeface="Calibri"/>
              </a:rPr>
              <a:t>the</a:t>
            </a:r>
            <a:r>
              <a:rPr dirty="0" sz="2600" spc="-15" b="0">
                <a:latin typeface="Calibri"/>
                <a:cs typeface="Calibri"/>
              </a:rPr>
              <a:t> </a:t>
            </a:r>
            <a:r>
              <a:rPr dirty="0" sz="2600" spc="-5" b="0">
                <a:latin typeface="Calibri"/>
                <a:cs typeface="Calibri"/>
              </a:rPr>
              <a:t>Web</a:t>
            </a:r>
            <a:r>
              <a:rPr dirty="0" sz="2600" spc="-10" b="0">
                <a:latin typeface="Calibri"/>
                <a:cs typeface="Calibri"/>
              </a:rPr>
              <a:t> </a:t>
            </a:r>
            <a:r>
              <a:rPr dirty="0" sz="2600" spc="10" b="0">
                <a:latin typeface="Calibri"/>
                <a:cs typeface="Calibri"/>
              </a:rPr>
              <a:t>UI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515" y="1673860"/>
            <a:ext cx="8091170" cy="454914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6290" y="573023"/>
            <a:ext cx="7790815" cy="437870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6972" y="423113"/>
            <a:ext cx="5902325" cy="42100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-5">
                <a:latin typeface="Calibri"/>
                <a:cs typeface="Calibri"/>
              </a:rPr>
              <a:t>Node-Red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Service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with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Cloudant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Database: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1318259"/>
            <a:ext cx="8025765" cy="451231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7869" y="482600"/>
            <a:ext cx="7759065" cy="43623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820" y="609041"/>
            <a:ext cx="4228465" cy="42100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-5">
                <a:latin typeface="Calibri"/>
                <a:cs typeface="Calibri"/>
              </a:rPr>
              <a:t>Node-Red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Dashboard(Web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ui):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300" y="1301089"/>
            <a:ext cx="7426959" cy="482079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3716" y="337769"/>
            <a:ext cx="6217285" cy="8178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600" spc="-10">
                <a:latin typeface="Calibri"/>
                <a:cs typeface="Calibri"/>
              </a:rPr>
              <a:t>Creating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the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MIT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app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and </a:t>
            </a:r>
            <a:r>
              <a:rPr dirty="0" sz="2600" spc="-5">
                <a:latin typeface="Calibri"/>
                <a:cs typeface="Calibri"/>
              </a:rPr>
              <a:t>Showing</a:t>
            </a:r>
            <a:r>
              <a:rPr dirty="0" sz="2600" spc="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the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child's </a:t>
            </a:r>
            <a:r>
              <a:rPr dirty="0" sz="2600" spc="-57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location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2316" y="1212926"/>
            <a:ext cx="4357370" cy="421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-5">
                <a:latin typeface="Calibri"/>
                <a:cs typeface="Calibri"/>
              </a:rPr>
              <a:t>Create </a:t>
            </a:r>
            <a:r>
              <a:rPr dirty="0" sz="2600" spc="-10">
                <a:latin typeface="Calibri"/>
                <a:cs typeface="Calibri"/>
              </a:rPr>
              <a:t>App </a:t>
            </a:r>
            <a:r>
              <a:rPr dirty="0" sz="2600" spc="-5">
                <a:latin typeface="Calibri"/>
                <a:cs typeface="Calibri"/>
              </a:rPr>
              <a:t>in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MIT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App</a:t>
            </a:r>
            <a:r>
              <a:rPr dirty="0" sz="2600" spc="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inventor: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7559" y="1828800"/>
            <a:ext cx="7663180" cy="43084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8301" y="246329"/>
            <a:ext cx="4479925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LITERATURE</a:t>
            </a:r>
            <a:r>
              <a:rPr dirty="0" spc="-85"/>
              <a:t> </a:t>
            </a:r>
            <a:r>
              <a:rPr dirty="0" spc="-5"/>
              <a:t>SURVEY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03808" y="1213738"/>
          <a:ext cx="8251190" cy="5565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6325"/>
                <a:gridCol w="1652905"/>
                <a:gridCol w="4366260"/>
                <a:gridCol w="1137284"/>
              </a:tblGrid>
              <a:tr h="326136">
                <a:tc>
                  <a:txBody>
                    <a:bodyPr/>
                    <a:lstStyle/>
                    <a:p>
                      <a:pPr marL="3073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Author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Title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Proposed</a:t>
                      </a:r>
                      <a:r>
                        <a:rPr dirty="0" sz="12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Methods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Journal,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Year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99209">
                <a:tc>
                  <a:txBody>
                    <a:bodyPr/>
                    <a:lstStyle/>
                    <a:p>
                      <a:pPr marL="97155" marR="250190">
                        <a:lnSpc>
                          <a:spcPct val="99600"/>
                        </a:lnSpc>
                        <a:spcBef>
                          <a:spcPts val="240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David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Hanes,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 Gonzalo,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Patrick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etet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, 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Robert,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Barton,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Jerome.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 marR="240029">
                        <a:lnSpc>
                          <a:spcPct val="99600"/>
                        </a:lnSpc>
                        <a:spcBef>
                          <a:spcPts val="24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“IoT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Fundamental </a:t>
                      </a:r>
                      <a:r>
                        <a:rPr dirty="0" sz="1400" spc="-3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 Networking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Technologies,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Protocols”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93980" marR="78740">
                        <a:lnSpc>
                          <a:spcPct val="99600"/>
                        </a:lnSpc>
                        <a:spcBef>
                          <a:spcPts val="240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During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an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emergency, mobile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apps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alert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control 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room 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nearby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police stations or caretakers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children.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70">
                          <a:latin typeface="Times New Roman"/>
                          <a:cs typeface="Times New Roman"/>
                        </a:rPr>
                        <a:t>literature 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shows that </a:t>
                      </a:r>
                      <a:r>
                        <a:rPr dirty="0" sz="1400" spc="70">
                          <a:latin typeface="Times New Roman"/>
                          <a:cs typeface="Times New Roman"/>
                        </a:rPr>
                        <a:t>location </a:t>
                      </a:r>
                      <a:r>
                        <a:rPr dirty="0" sz="1400" spc="65">
                          <a:latin typeface="Times New Roman"/>
                          <a:cs typeface="Times New Roman"/>
                        </a:rPr>
                        <a:t>tracking </a:t>
                      </a:r>
                      <a:r>
                        <a:rPr dirty="0" sz="1400" spc="70">
                          <a:latin typeface="Times New Roman"/>
                          <a:cs typeface="Times New Roman"/>
                        </a:rPr>
                        <a:t>devices 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are </a:t>
                      </a:r>
                      <a:r>
                        <a:rPr dirty="0" sz="14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available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market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but 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does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not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provide a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complete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 solution to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problem. The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solution to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this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problem 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design an IoT device,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 which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senses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400" spc="3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child’s</a:t>
                      </a:r>
                      <a:r>
                        <a:rPr dirty="0" sz="1400" spc="3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location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environment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during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an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emergency, 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should send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alert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parents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automatically.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Cisco,2017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84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99209">
                <a:tc>
                  <a:txBody>
                    <a:bodyPr/>
                    <a:lstStyle/>
                    <a:p>
                      <a:pPr algn="just" marL="97155" marR="774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Aditi Gupta, </a:t>
                      </a:r>
                      <a:r>
                        <a:rPr dirty="0" sz="1400" spc="-3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V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 b h o r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Harit.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97155" marR="77470">
                        <a:lnSpc>
                          <a:spcPct val="99700"/>
                        </a:lnSpc>
                        <a:spcBef>
                          <a:spcPts val="235"/>
                        </a:spcBef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400" spc="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400" spc="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400" spc="11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1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400" spc="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y </a:t>
                      </a:r>
                      <a:r>
                        <a:rPr dirty="0" sz="1400" spc="-3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1400" spc="3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400" spc="3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3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3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3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sz="1400" spc="3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3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400" spc="3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g </a:t>
                      </a:r>
                      <a:r>
                        <a:rPr dirty="0" sz="1400" spc="-3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M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 n a g e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m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e n t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105">
                          <a:latin typeface="Times New Roman"/>
                          <a:cs typeface="Times New Roman"/>
                        </a:rPr>
                        <a:t>System </a:t>
                      </a:r>
                      <a:r>
                        <a:rPr dirty="0" sz="1400" spc="40"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dirty="0" sz="1400" spc="90">
                          <a:latin typeface="Times New Roman"/>
                          <a:cs typeface="Times New Roman"/>
                        </a:rPr>
                        <a:t>using </a:t>
                      </a:r>
                      <a:r>
                        <a:rPr dirty="0" sz="1400" spc="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GPS.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93980" marR="78740">
                        <a:lnSpc>
                          <a:spcPct val="99700"/>
                        </a:lnSpc>
                        <a:spcBef>
                          <a:spcPts val="235"/>
                        </a:spcBef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This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paper </a:t>
                      </a:r>
                      <a:r>
                        <a:rPr dirty="0" sz="1400" spc="35">
                          <a:latin typeface="Times New Roman"/>
                          <a:cs typeface="Times New Roman"/>
                        </a:rPr>
                        <a:t>proposed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model for 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child </a:t>
                      </a:r>
                      <a:r>
                        <a:rPr dirty="0" sz="1400" spc="40">
                          <a:latin typeface="Times New Roman"/>
                          <a:cs typeface="Times New Roman"/>
                        </a:rPr>
                        <a:t>safety through </a:t>
                      </a:r>
                      <a:r>
                        <a:rPr dirty="0" sz="1400" spc="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smartphones that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provide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400" spc="3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option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track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400" spc="3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location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their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children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as well as in case of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emergency children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are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able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to send a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quick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message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its current</a:t>
                      </a:r>
                      <a:r>
                        <a:rPr dirty="0" sz="1400" spc="3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location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via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Short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Message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Services.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 Merits: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advantages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smart phones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they offer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rich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features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like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Google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maps,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GPS, SMS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etc. Demerits: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This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system 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400" spc="3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unable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sense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4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human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behaviour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of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children.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IEEE,2016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28266">
                <a:tc>
                  <a:txBody>
                    <a:bodyPr/>
                    <a:lstStyle/>
                    <a:p>
                      <a:pPr marL="97155" marR="1593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K.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N.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H.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T.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7155" marR="158115">
                        <a:lnSpc>
                          <a:spcPct val="99700"/>
                        </a:lnSpc>
                        <a:spcBef>
                          <a:spcPts val="10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D.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S.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 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Rao,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E.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 Kusuma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Kumari.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 marR="1035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Smart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IoT Device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Child Safety and </a:t>
                      </a:r>
                      <a:r>
                        <a:rPr dirty="0" sz="1400" spc="-3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Tracking.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 marR="114300">
                        <a:lnSpc>
                          <a:spcPct val="99600"/>
                        </a:lnSpc>
                        <a:spcBef>
                          <a:spcPts val="235"/>
                        </a:spcBef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developed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Link-It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ONE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board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programmed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embedded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4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interfaced</a:t>
                      </a:r>
                      <a:r>
                        <a:rPr dirty="0" sz="14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 temperature,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heartbeat,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touch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sensors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also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GPS,</a:t>
                      </a:r>
                      <a:r>
                        <a:rPr dirty="0" sz="14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GSM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digital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camera</a:t>
                      </a:r>
                      <a:r>
                        <a:rPr dirty="0" sz="14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modules.</a:t>
                      </a:r>
                      <a:r>
                        <a:rPr dirty="0" sz="14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4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novelty 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4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work</a:t>
                      </a:r>
                      <a:r>
                        <a:rPr dirty="0" sz="14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4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that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1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automatically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alerts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4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parent/caretaker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by 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sending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SMS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when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immediate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attention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4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required</a:t>
                      </a:r>
                      <a:r>
                        <a:rPr dirty="0" sz="14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400" spc="-3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child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during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emergency.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IEEE,2019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225425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86868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3716" y="566369"/>
            <a:ext cx="2804160" cy="42100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-5">
                <a:latin typeface="Calibri"/>
                <a:cs typeface="Calibri"/>
              </a:rPr>
              <a:t>Block</a:t>
            </a:r>
            <a:r>
              <a:rPr dirty="0" sz="2600" spc="-114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Configuration: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0390" y="1296669"/>
            <a:ext cx="8184388" cy="495490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4544" y="533400"/>
            <a:ext cx="7542276" cy="54406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034" y="482600"/>
            <a:ext cx="7790815" cy="559181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0244" y="635012"/>
            <a:ext cx="7672705" cy="53293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7892" y="581609"/>
            <a:ext cx="3097530" cy="42100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-10">
                <a:latin typeface="Calibri"/>
                <a:cs typeface="Calibri"/>
              </a:rPr>
              <a:t>Output(App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inventor):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7525" y="1638300"/>
            <a:ext cx="8166734" cy="458343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980" y="624662"/>
            <a:ext cx="2211070" cy="42100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-5">
                <a:latin typeface="Calibri"/>
                <a:cs typeface="Calibri"/>
              </a:rPr>
              <a:t>Location</a:t>
            </a:r>
            <a:r>
              <a:rPr dirty="0" sz="2600" spc="-10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Status: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7619" y="1899919"/>
            <a:ext cx="5810758" cy="326517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804" y="496570"/>
            <a:ext cx="1717039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CONCLUSION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4404" y="867943"/>
            <a:ext cx="7540625" cy="4356100"/>
          </a:xfrm>
          <a:prstGeom prst="rect">
            <a:avLst/>
          </a:prstGeom>
        </p:spPr>
        <p:txBody>
          <a:bodyPr wrap="square" lIns="0" tIns="159385" rIns="0" bIns="0" rtlCol="0" vert="horz">
            <a:spAutoFit/>
          </a:bodyPr>
          <a:lstStyle/>
          <a:p>
            <a:pPr marL="384810">
              <a:lnSpc>
                <a:spcPct val="100000"/>
              </a:lnSpc>
              <a:spcBef>
                <a:spcPts val="1255"/>
              </a:spcBef>
            </a:pPr>
            <a:r>
              <a:rPr dirty="0" sz="1900">
                <a:latin typeface="Calibri"/>
                <a:cs typeface="Calibri"/>
              </a:rPr>
              <a:t>This</a:t>
            </a:r>
            <a:r>
              <a:rPr dirty="0" sz="1900" spc="-2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paper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to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ensure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the</a:t>
            </a:r>
            <a:r>
              <a:rPr dirty="0" sz="1900" spc="-2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safety</a:t>
            </a:r>
            <a:r>
              <a:rPr dirty="0" sz="1900" spc="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of </a:t>
            </a:r>
            <a:r>
              <a:rPr dirty="0" sz="1900" spc="-5">
                <a:latin typeface="Calibri"/>
                <a:cs typeface="Calibri"/>
              </a:rPr>
              <a:t>children </a:t>
            </a:r>
            <a:r>
              <a:rPr dirty="0" sz="1900" spc="-10">
                <a:latin typeface="Calibri"/>
                <a:cs typeface="Calibri"/>
              </a:rPr>
              <a:t>and</a:t>
            </a:r>
            <a:r>
              <a:rPr dirty="0" sz="1900" spc="2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increase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their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confidence.</a:t>
            </a:r>
            <a:endParaRPr sz="1900">
              <a:latin typeface="Calibri"/>
              <a:cs typeface="Calibri"/>
            </a:endParaRPr>
          </a:p>
          <a:p>
            <a:pPr marL="12700" marR="85090">
              <a:lnSpc>
                <a:spcPct val="149300"/>
              </a:lnSpc>
              <a:spcBef>
                <a:spcPts val="30"/>
              </a:spcBef>
            </a:pPr>
            <a:r>
              <a:rPr dirty="0" sz="1900">
                <a:latin typeface="Calibri"/>
                <a:cs typeface="Calibri"/>
              </a:rPr>
              <a:t>Many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experimenters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are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operating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in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this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area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and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have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formulated </a:t>
            </a:r>
            <a:r>
              <a:rPr dirty="0" sz="1900" spc="-5">
                <a:latin typeface="Calibri"/>
                <a:cs typeface="Calibri"/>
              </a:rPr>
              <a:t> different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technologies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to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aid</a:t>
            </a:r>
            <a:r>
              <a:rPr dirty="0" sz="1900" spc="1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children.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The key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represented</a:t>
            </a:r>
            <a:r>
              <a:rPr dirty="0" sz="1900" spc="1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in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this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paper 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takes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the </a:t>
            </a:r>
            <a:r>
              <a:rPr dirty="0" sz="1900">
                <a:latin typeface="Calibri"/>
                <a:cs typeface="Calibri"/>
              </a:rPr>
              <a:t>advantage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of </a:t>
            </a:r>
            <a:r>
              <a:rPr dirty="0" sz="1900" spc="-5">
                <a:latin typeface="Calibri"/>
                <a:cs typeface="Calibri"/>
              </a:rPr>
              <a:t>smartphones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which</a:t>
            </a:r>
            <a:r>
              <a:rPr dirty="0" sz="1900" spc="1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proposes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affluent</a:t>
            </a:r>
            <a:r>
              <a:rPr dirty="0" sz="1900" spc="-10">
                <a:latin typeface="Calibri"/>
                <a:cs typeface="Calibri"/>
              </a:rPr>
              <a:t> elements</a:t>
            </a:r>
            <a:r>
              <a:rPr dirty="0" sz="1900" spc="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like 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Google </a:t>
            </a:r>
            <a:r>
              <a:rPr dirty="0" sz="1900">
                <a:latin typeface="Calibri"/>
                <a:cs typeface="Calibri"/>
              </a:rPr>
              <a:t>maps,</a:t>
            </a:r>
            <a:r>
              <a:rPr dirty="0" sz="1900" spc="1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SMS,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etc.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The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child</a:t>
            </a:r>
            <a:r>
              <a:rPr dirty="0" sz="1900" spc="1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safety</a:t>
            </a:r>
            <a:r>
              <a:rPr dirty="0" sz="1900" spc="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and</a:t>
            </a:r>
            <a:r>
              <a:rPr dirty="0" sz="1900" spc="1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protection</a:t>
            </a:r>
            <a:r>
              <a:rPr dirty="0" sz="1900" spc="2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device </a:t>
            </a:r>
            <a:r>
              <a:rPr dirty="0" sz="1900" spc="5">
                <a:latin typeface="Calibri"/>
                <a:cs typeface="Calibri"/>
              </a:rPr>
              <a:t>is </a:t>
            </a:r>
            <a:r>
              <a:rPr dirty="0" sz="1900" spc="-5">
                <a:latin typeface="Calibri"/>
                <a:cs typeface="Calibri"/>
              </a:rPr>
              <a:t>proficient 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in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acting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as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a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smart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IoT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device.</a:t>
            </a:r>
            <a:r>
              <a:rPr dirty="0" sz="1900" spc="3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It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equips </a:t>
            </a:r>
            <a:r>
              <a:rPr dirty="0" sz="1900" spc="-5">
                <a:latin typeface="Calibri"/>
                <a:cs typeface="Calibri"/>
              </a:rPr>
              <a:t>parents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with</a:t>
            </a:r>
            <a:r>
              <a:rPr dirty="0" sz="1900" spc="1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real-time</a:t>
            </a:r>
            <a:r>
              <a:rPr dirty="0" sz="1900" spc="1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location,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the </a:t>
            </a:r>
            <a:r>
              <a:rPr dirty="0" sz="1900" spc="-41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surrounding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temperature,</a:t>
            </a:r>
            <a:r>
              <a:rPr dirty="0" sz="1900">
                <a:latin typeface="Calibri"/>
                <a:cs typeface="Calibri"/>
              </a:rPr>
              <a:t> and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along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with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an</a:t>
            </a:r>
            <a:r>
              <a:rPr dirty="0" sz="1900" spc="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alarm</a:t>
            </a:r>
            <a:r>
              <a:rPr dirty="0" sz="1900" spc="-5">
                <a:latin typeface="Calibri"/>
                <a:cs typeface="Calibri"/>
              </a:rPr>
              <a:t> buzzer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for </a:t>
            </a:r>
            <a:r>
              <a:rPr dirty="0" sz="1900" spc="-5">
                <a:latin typeface="Calibri"/>
                <a:cs typeface="Calibri"/>
              </a:rPr>
              <a:t>their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child’s 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circumstances</a:t>
            </a:r>
            <a:r>
              <a:rPr dirty="0" sz="1900">
                <a:latin typeface="Calibri"/>
                <a:cs typeface="Calibri"/>
              </a:rPr>
              <a:t> and</a:t>
            </a:r>
            <a:r>
              <a:rPr dirty="0" sz="1900" spc="1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the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capability</a:t>
            </a:r>
            <a:r>
              <a:rPr dirty="0" sz="1900" spc="1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to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locate </a:t>
            </a:r>
            <a:r>
              <a:rPr dirty="0" sz="1900">
                <a:latin typeface="Calibri"/>
                <a:cs typeface="Calibri"/>
              </a:rPr>
              <a:t>their </a:t>
            </a:r>
            <a:r>
              <a:rPr dirty="0" sz="1900" spc="-5">
                <a:latin typeface="Calibri"/>
                <a:cs typeface="Calibri"/>
              </a:rPr>
              <a:t>child.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This </a:t>
            </a:r>
            <a:r>
              <a:rPr dirty="0" sz="1900" spc="-10">
                <a:latin typeface="Calibri"/>
                <a:cs typeface="Calibri"/>
              </a:rPr>
              <a:t>paper</a:t>
            </a:r>
            <a:r>
              <a:rPr dirty="0" sz="1900" spc="1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depicts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the </a:t>
            </a:r>
            <a:r>
              <a:rPr dirty="0" sz="1900" spc="-41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fundamental </a:t>
            </a:r>
            <a:r>
              <a:rPr dirty="0" sz="1900" spc="-10">
                <a:latin typeface="Calibri"/>
                <a:cs typeface="Calibri"/>
              </a:rPr>
              <a:t>design</a:t>
            </a:r>
            <a:r>
              <a:rPr dirty="0" sz="1900" spc="1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concept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and</a:t>
            </a:r>
            <a:r>
              <a:rPr dirty="0" sz="1900" spc="1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functionality</a:t>
            </a:r>
            <a:r>
              <a:rPr dirty="0" sz="1900" spc="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along </a:t>
            </a:r>
            <a:r>
              <a:rPr dirty="0" sz="1900" spc="-10">
                <a:latin typeface="Calibri"/>
                <a:cs typeface="Calibri"/>
              </a:rPr>
              <a:t>with</a:t>
            </a:r>
            <a:r>
              <a:rPr dirty="0" sz="1900" spc="55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the anticipated 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consequences.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5066" y="359105"/>
            <a:ext cx="2753360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3708" y="826135"/>
            <a:ext cx="7784465" cy="420433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240665">
              <a:lnSpc>
                <a:spcPts val="2540"/>
              </a:lnSpc>
              <a:spcBef>
                <a:spcPts val="275"/>
              </a:spcBef>
            </a:pPr>
            <a:r>
              <a:rPr dirty="0" sz="2000" spc="-5">
                <a:latin typeface="Times New Roman"/>
                <a:cs typeface="Times New Roman"/>
              </a:rPr>
              <a:t>{1} </a:t>
            </a:r>
            <a:r>
              <a:rPr dirty="0" sz="2200" spc="-5">
                <a:latin typeface="Times New Roman"/>
                <a:cs typeface="Times New Roman"/>
              </a:rPr>
              <a:t>IDENTIFICATION OF CHILD </a:t>
            </a:r>
            <a:r>
              <a:rPr dirty="0" sz="2200">
                <a:latin typeface="Times New Roman"/>
                <a:cs typeface="Times New Roman"/>
              </a:rPr>
              <a:t>HEALTH STATUS </a:t>
            </a:r>
            <a:r>
              <a:rPr dirty="0" sz="2200" spc="-10">
                <a:latin typeface="Times New Roman"/>
                <a:cs typeface="Times New Roman"/>
              </a:rPr>
              <a:t>USING </a:t>
            </a:r>
            <a:r>
              <a:rPr dirty="0" sz="2200" spc="5">
                <a:latin typeface="Times New Roman"/>
                <a:cs typeface="Times New Roman"/>
              </a:rPr>
              <a:t>A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INTELLIGENT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SYSTEM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460"/>
              </a:lnSpc>
              <a:tabLst>
                <a:tab pos="1384300" algn="l"/>
                <a:tab pos="3213735" algn="l"/>
                <a:tab pos="3670935" algn="l"/>
              </a:tabLst>
            </a:pPr>
            <a:r>
              <a:rPr dirty="0" sz="2200" spc="-5">
                <a:latin typeface="Times New Roman"/>
                <a:cs typeface="Times New Roman"/>
              </a:rPr>
              <a:t>IEEE	project</a:t>
            </a:r>
            <a:r>
              <a:rPr dirty="0" sz="2200" spc="-2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work	of	</a:t>
            </a:r>
            <a:r>
              <a:rPr dirty="0" sz="2200" spc="15">
                <a:latin typeface="Times New Roman"/>
                <a:cs typeface="Times New Roman"/>
              </a:rPr>
              <a:t>ECEdepartment</a:t>
            </a:r>
            <a:r>
              <a:rPr dirty="0" sz="2200" spc="-5">
                <a:latin typeface="Times New Roman"/>
                <a:cs typeface="Times New Roman"/>
              </a:rPr>
              <a:t> students.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ts val="2580"/>
              </a:lnSpc>
            </a:pPr>
            <a:r>
              <a:rPr dirty="0" sz="2200">
                <a:latin typeface="Times New Roman"/>
                <a:cs typeface="Times New Roman"/>
              </a:rPr>
              <a:t>{2}</a:t>
            </a:r>
            <a:r>
              <a:rPr dirty="0" sz="2200" spc="30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SAFETY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OF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A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CHILD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Times New Roman"/>
                <a:cs typeface="Times New Roman"/>
              </a:rPr>
              <a:t>IN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A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LARGE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PUBLIC</a:t>
            </a:r>
            <a:endParaRPr sz="2200">
              <a:latin typeface="Times New Roman"/>
              <a:cs typeface="Times New Roman"/>
            </a:endParaRPr>
          </a:p>
          <a:p>
            <a:pPr marL="573405">
              <a:lnSpc>
                <a:spcPts val="2580"/>
              </a:lnSpc>
            </a:pPr>
            <a:r>
              <a:rPr dirty="0" sz="2200" spc="-5">
                <a:latin typeface="Times New Roman"/>
                <a:cs typeface="Times New Roman"/>
              </a:rPr>
              <a:t>https://ieeexpl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ore.ieee.org/abstract/document/9031524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 marR="5080">
              <a:lnSpc>
                <a:spcPts val="2520"/>
              </a:lnSpc>
            </a:pPr>
            <a:r>
              <a:rPr dirty="0" sz="2000" spc="-5">
                <a:latin typeface="Times New Roman"/>
                <a:cs typeface="Times New Roman"/>
              </a:rPr>
              <a:t>{3}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INTELLIGENT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CHILD </a:t>
            </a:r>
            <a:r>
              <a:rPr dirty="0" sz="2200">
                <a:latin typeface="Times New Roman"/>
                <a:cs typeface="Times New Roman"/>
              </a:rPr>
              <a:t>SAFETY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SYSTEM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15">
                <a:latin typeface="Times New Roman"/>
                <a:cs typeface="Times New Roman"/>
              </a:rPr>
              <a:t>USING</a:t>
            </a:r>
            <a:r>
              <a:rPr dirty="0" sz="2200" spc="-5">
                <a:latin typeface="Times New Roman"/>
                <a:cs typeface="Times New Roman"/>
              </a:rPr>
              <a:t> MACHINE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LEARNING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IN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IOT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DEVICES</a:t>
            </a:r>
            <a:r>
              <a:rPr dirty="0" sz="2000" spc="-5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588645">
              <a:lnSpc>
                <a:spcPts val="2480"/>
              </a:lnSpc>
            </a:pPr>
            <a:r>
              <a:rPr dirty="0" sz="2200" spc="-5">
                <a:latin typeface="Times New Roman"/>
                <a:cs typeface="Times New Roman"/>
              </a:rPr>
              <a:t>https://ieeexpl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ore.ieee.org/document/9277136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580"/>
              </a:lnSpc>
            </a:pPr>
            <a:r>
              <a:rPr dirty="0" sz="2200">
                <a:latin typeface="Times New Roman"/>
                <a:cs typeface="Times New Roman"/>
              </a:rPr>
              <a:t>{4}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SMAER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WEARABLE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DEVICES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FOR </a:t>
            </a:r>
            <a:r>
              <a:rPr dirty="0" sz="2200" spc="5">
                <a:latin typeface="Times New Roman"/>
                <a:cs typeface="Times New Roman"/>
              </a:rPr>
              <a:t>LITTLE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CHILDREN.</a:t>
            </a:r>
            <a:endParaRPr sz="2200">
              <a:latin typeface="Times New Roman"/>
              <a:cs typeface="Times New Roman"/>
            </a:endParaRPr>
          </a:p>
          <a:p>
            <a:pPr marL="433070">
              <a:lnSpc>
                <a:spcPts val="2580"/>
              </a:lnSpc>
            </a:pPr>
            <a:r>
              <a:rPr dirty="0" sz="2200" spc="-5">
                <a:latin typeface="Times New Roman"/>
                <a:cs typeface="Times New Roman"/>
              </a:rPr>
              <a:t>https://ieeexpl</a:t>
            </a:r>
            <a:r>
              <a:rPr dirty="0" sz="2200" spc="-260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ore.ieee.org/document/7899531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M</a:t>
            </a:r>
            <a:r>
              <a:rPr dirty="0"/>
              <a:t>E</a:t>
            </a:r>
            <a:r>
              <a:rPr dirty="0" spc="-5"/>
              <a:t>TH</a:t>
            </a:r>
            <a:r>
              <a:rPr dirty="0" spc="-30"/>
              <a:t>O</a:t>
            </a:r>
            <a:r>
              <a:rPr dirty="0" spc="10"/>
              <a:t>D</a:t>
            </a:r>
            <a:r>
              <a:rPr dirty="0" spc="-20"/>
              <a:t>O</a:t>
            </a:r>
            <a:r>
              <a:rPr dirty="0" spc="20"/>
              <a:t>L</a:t>
            </a:r>
            <a:r>
              <a:rPr dirty="0" spc="-20"/>
              <a:t>O</a:t>
            </a:r>
            <a:r>
              <a:rPr dirty="0"/>
              <a:t>G</a:t>
            </a:r>
            <a:r>
              <a:rPr dirty="0" spc="-5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357578"/>
            <a:ext cx="8047355" cy="455422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420"/>
              </a:spcBef>
              <a:buSzPct val="145454"/>
              <a:buFont typeface="Wingdings"/>
              <a:buChar char=""/>
              <a:tabLst>
                <a:tab pos="354330" algn="l"/>
              </a:tabLst>
            </a:pPr>
            <a:r>
              <a:rPr dirty="0" sz="2200" spc="-20">
                <a:latin typeface="Times New Roman"/>
                <a:cs typeface="Times New Roman"/>
              </a:rPr>
              <a:t>It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focuses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on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key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aspect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that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missing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child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can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be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assisted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by</a:t>
            </a:r>
            <a:endParaRPr sz="2200">
              <a:latin typeface="Times New Roman"/>
              <a:cs typeface="Times New Roman"/>
            </a:endParaRPr>
          </a:p>
          <a:p>
            <a:pPr marL="353695" marR="436880">
              <a:lnSpc>
                <a:spcPts val="3960"/>
              </a:lnSpc>
              <a:spcBef>
                <a:spcPts val="155"/>
              </a:spcBef>
            </a:pPr>
            <a:r>
              <a:rPr dirty="0" sz="2200">
                <a:latin typeface="Times New Roman"/>
                <a:cs typeface="Times New Roman"/>
              </a:rPr>
              <a:t>the </a:t>
            </a:r>
            <a:r>
              <a:rPr dirty="0" sz="2200" spc="-5">
                <a:latin typeface="Times New Roman"/>
                <a:cs typeface="Times New Roman"/>
              </a:rPr>
              <a:t>people </a:t>
            </a:r>
            <a:r>
              <a:rPr dirty="0" sz="2200">
                <a:latin typeface="Times New Roman"/>
                <a:cs typeface="Times New Roman"/>
              </a:rPr>
              <a:t>around </a:t>
            </a:r>
            <a:r>
              <a:rPr dirty="0" sz="2200" spc="-5">
                <a:latin typeface="Times New Roman"/>
                <a:cs typeface="Times New Roman"/>
              </a:rPr>
              <a:t>the </a:t>
            </a:r>
            <a:r>
              <a:rPr dirty="0" sz="2200">
                <a:latin typeface="Times New Roman"/>
                <a:cs typeface="Times New Roman"/>
              </a:rPr>
              <a:t>child and </a:t>
            </a:r>
            <a:r>
              <a:rPr dirty="0" sz="2200" spc="-5">
                <a:latin typeface="Times New Roman"/>
                <a:cs typeface="Times New Roman"/>
              </a:rPr>
              <a:t>can play </a:t>
            </a:r>
            <a:r>
              <a:rPr dirty="0" sz="2200">
                <a:latin typeface="Times New Roman"/>
                <a:cs typeface="Times New Roman"/>
              </a:rPr>
              <a:t>a remarkable </a:t>
            </a:r>
            <a:r>
              <a:rPr dirty="0" sz="2200" spc="-5">
                <a:latin typeface="Times New Roman"/>
                <a:cs typeface="Times New Roman"/>
              </a:rPr>
              <a:t>role </a:t>
            </a:r>
            <a:r>
              <a:rPr dirty="0" sz="2200" spc="5">
                <a:latin typeface="Times New Roman"/>
                <a:cs typeface="Times New Roman"/>
              </a:rPr>
              <a:t>in </a:t>
            </a:r>
            <a:r>
              <a:rPr dirty="0" sz="2200" spc="-5">
                <a:latin typeface="Times New Roman"/>
                <a:cs typeface="Times New Roman"/>
              </a:rPr>
              <a:t>the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child’s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safety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until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reunited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with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5">
                <a:latin typeface="Times New Roman"/>
                <a:cs typeface="Times New Roman"/>
              </a:rPr>
              <a:t> parents.</a:t>
            </a:r>
            <a:endParaRPr sz="2200">
              <a:latin typeface="Times New Roman"/>
              <a:cs typeface="Times New Roman"/>
            </a:endParaRPr>
          </a:p>
          <a:p>
            <a:pPr marL="353695" marR="5080" indent="-341630">
              <a:lnSpc>
                <a:spcPts val="3960"/>
              </a:lnSpc>
              <a:buSzPct val="145454"/>
              <a:buFont typeface="Wingdings"/>
              <a:buChar char=""/>
              <a:tabLst>
                <a:tab pos="354330" algn="l"/>
              </a:tabLst>
            </a:pPr>
            <a:r>
              <a:rPr dirty="0" sz="2200" spc="-20">
                <a:latin typeface="Times New Roman"/>
                <a:cs typeface="Times New Roman"/>
              </a:rPr>
              <a:t>If </a:t>
            </a:r>
            <a:r>
              <a:rPr dirty="0" sz="2200">
                <a:latin typeface="Times New Roman"/>
                <a:cs typeface="Times New Roman"/>
              </a:rPr>
              <a:t>any deviant </a:t>
            </a:r>
            <a:r>
              <a:rPr dirty="0" sz="2200" spc="-5">
                <a:latin typeface="Times New Roman"/>
                <a:cs typeface="Times New Roman"/>
              </a:rPr>
              <a:t>readings are disclosed </a:t>
            </a:r>
            <a:r>
              <a:rPr dirty="0" sz="2200">
                <a:latin typeface="Times New Roman"/>
                <a:cs typeface="Times New Roman"/>
              </a:rPr>
              <a:t>by the </a:t>
            </a:r>
            <a:r>
              <a:rPr dirty="0" sz="2200" spc="-5">
                <a:latin typeface="Times New Roman"/>
                <a:cs typeface="Times New Roman"/>
              </a:rPr>
              <a:t>sensor, then </a:t>
            </a:r>
            <a:r>
              <a:rPr dirty="0" sz="2200">
                <a:latin typeface="Times New Roman"/>
                <a:cs typeface="Times New Roman"/>
              </a:rPr>
              <a:t>an </a:t>
            </a:r>
            <a:r>
              <a:rPr dirty="0" sz="2200" spc="5">
                <a:latin typeface="Times New Roman"/>
                <a:cs typeface="Times New Roman"/>
              </a:rPr>
              <a:t>SMS </a:t>
            </a:r>
            <a:r>
              <a:rPr dirty="0" sz="2200">
                <a:latin typeface="Times New Roman"/>
                <a:cs typeface="Times New Roman"/>
              </a:rPr>
              <a:t>and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phone </a:t>
            </a:r>
            <a:r>
              <a:rPr dirty="0" sz="2200" spc="-5">
                <a:latin typeface="Times New Roman"/>
                <a:cs typeface="Times New Roman"/>
              </a:rPr>
              <a:t>calls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are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set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off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to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parent's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mobile.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Also,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it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overhauls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 </a:t>
            </a:r>
            <a:r>
              <a:rPr dirty="0" sz="2200">
                <a:latin typeface="Times New Roman"/>
                <a:cs typeface="Times New Roman"/>
              </a:rPr>
              <a:t> parental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app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through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cloud.</a:t>
            </a:r>
            <a:endParaRPr sz="2200">
              <a:latin typeface="Times New Roman"/>
              <a:cs typeface="Times New Roman"/>
            </a:endParaRPr>
          </a:p>
          <a:p>
            <a:pPr marL="353695" marR="107950" indent="-341630">
              <a:lnSpc>
                <a:spcPts val="3960"/>
              </a:lnSpc>
              <a:buSzPct val="145454"/>
              <a:buFont typeface="Wingdings"/>
              <a:buChar char=""/>
              <a:tabLst>
                <a:tab pos="354330" algn="l"/>
              </a:tabLst>
            </a:pP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technique </a:t>
            </a:r>
            <a:r>
              <a:rPr dirty="0" sz="2200" spc="5">
                <a:latin typeface="Times New Roman"/>
                <a:cs typeface="Times New Roman"/>
              </a:rPr>
              <a:t>is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equipped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with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GSM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GPS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modules </a:t>
            </a:r>
            <a:r>
              <a:rPr dirty="0" sz="2200">
                <a:latin typeface="Times New Roman"/>
                <a:cs typeface="Times New Roman"/>
              </a:rPr>
              <a:t>for </a:t>
            </a:r>
            <a:r>
              <a:rPr dirty="0" sz="2200" spc="-5">
                <a:latin typeface="Times New Roman"/>
                <a:cs typeface="Times New Roman"/>
              </a:rPr>
              <a:t>sending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 </a:t>
            </a:r>
            <a:r>
              <a:rPr dirty="0" sz="2200" spc="-5">
                <a:latin typeface="Times New Roman"/>
                <a:cs typeface="Times New Roman"/>
              </a:rPr>
              <a:t>receiving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calls, </a:t>
            </a:r>
            <a:r>
              <a:rPr dirty="0" sz="2200" spc="-5">
                <a:latin typeface="Times New Roman"/>
                <a:cs typeface="Times New Roman"/>
              </a:rPr>
              <a:t>and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SMS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between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safety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gadget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 </a:t>
            </a:r>
            <a:r>
              <a:rPr dirty="0" sz="2200">
                <a:latin typeface="Times New Roman"/>
                <a:cs typeface="Times New Roman"/>
              </a:rPr>
              <a:t> parental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phones.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536244" y="665555"/>
            <a:ext cx="7933055" cy="4053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3695" marR="195580" indent="-341630">
              <a:lnSpc>
                <a:spcPct val="150000"/>
              </a:lnSpc>
              <a:spcBef>
                <a:spcPts val="100"/>
              </a:spcBef>
              <a:buFont typeface="Wingdings"/>
              <a:buChar char=""/>
              <a:tabLst>
                <a:tab pos="354330" algn="l"/>
              </a:tabLst>
            </a:pPr>
            <a:r>
              <a:rPr dirty="0" sz="2200">
                <a:latin typeface="Times New Roman"/>
                <a:cs typeface="Times New Roman"/>
              </a:rPr>
              <a:t>The system </a:t>
            </a:r>
            <a:r>
              <a:rPr dirty="0" sz="2200" spc="5">
                <a:latin typeface="Times New Roman"/>
                <a:cs typeface="Times New Roman"/>
              </a:rPr>
              <a:t>also </a:t>
            </a:r>
            <a:r>
              <a:rPr dirty="0" sz="2200" spc="-5">
                <a:latin typeface="Times New Roman"/>
                <a:cs typeface="Times New Roman"/>
              </a:rPr>
              <a:t>consists </a:t>
            </a:r>
            <a:r>
              <a:rPr dirty="0" sz="2200">
                <a:latin typeface="Times New Roman"/>
                <a:cs typeface="Times New Roman"/>
              </a:rPr>
              <a:t>of a Wi-Fi/cellular </a:t>
            </a:r>
            <a:r>
              <a:rPr dirty="0" sz="2200" spc="-5">
                <a:latin typeface="Times New Roman"/>
                <a:cs typeface="Times New Roman"/>
              </a:rPr>
              <a:t>data module used </a:t>
            </a:r>
            <a:r>
              <a:rPr dirty="0" sz="2200" spc="5">
                <a:latin typeface="Times New Roman"/>
                <a:cs typeface="Times New Roman"/>
              </a:rPr>
              <a:t>to 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implement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IoT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and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send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all the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monitored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parameters to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cloud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for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android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app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monitoring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on the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parental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phones.</a:t>
            </a:r>
            <a:endParaRPr sz="2200">
              <a:latin typeface="Times New Roman"/>
              <a:cs typeface="Times New Roman"/>
            </a:endParaRPr>
          </a:p>
          <a:p>
            <a:pPr marL="353695" marR="5080" indent="-341630">
              <a:lnSpc>
                <a:spcPct val="150100"/>
              </a:lnSpc>
              <a:buFont typeface="Wingdings"/>
              <a:buChar char=""/>
              <a:tabLst>
                <a:tab pos="354330" algn="l"/>
              </a:tabLst>
            </a:pP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panic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alert </a:t>
            </a:r>
            <a:r>
              <a:rPr dirty="0" sz="2200" spc="-5">
                <a:latin typeface="Times New Roman"/>
                <a:cs typeface="Times New Roman"/>
              </a:rPr>
              <a:t>system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is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used </a:t>
            </a:r>
            <a:r>
              <a:rPr dirty="0" sz="2200">
                <a:latin typeface="Times New Roman"/>
                <a:cs typeface="Times New Roman"/>
              </a:rPr>
              <a:t>during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panic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situations alerts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are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sent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to </a:t>
            </a:r>
            <a:r>
              <a:rPr dirty="0" sz="2200" spc="-5">
                <a:latin typeface="Times New Roman"/>
                <a:cs typeface="Times New Roman"/>
              </a:rPr>
              <a:t>the parental phone, </a:t>
            </a:r>
            <a:r>
              <a:rPr dirty="0" sz="2200" spc="-10">
                <a:latin typeface="Times New Roman"/>
                <a:cs typeface="Times New Roman"/>
              </a:rPr>
              <a:t>seeking </a:t>
            </a:r>
            <a:r>
              <a:rPr dirty="0" sz="2200" spc="5">
                <a:latin typeface="Times New Roman"/>
                <a:cs typeface="Times New Roman"/>
              </a:rPr>
              <a:t>help </a:t>
            </a:r>
            <a:r>
              <a:rPr dirty="0" sz="2200" spc="-5">
                <a:latin typeface="Times New Roman"/>
                <a:cs typeface="Times New Roman"/>
              </a:rPr>
              <a:t>also </a:t>
            </a:r>
            <a:r>
              <a:rPr dirty="0" sz="2200">
                <a:latin typeface="Times New Roman"/>
                <a:cs typeface="Times New Roman"/>
              </a:rPr>
              <a:t>the alert </a:t>
            </a:r>
            <a:r>
              <a:rPr dirty="0" sz="2200" spc="-5">
                <a:latin typeface="Times New Roman"/>
                <a:cs typeface="Times New Roman"/>
              </a:rPr>
              <a:t>parameters are </a:t>
            </a:r>
            <a:r>
              <a:rPr dirty="0" sz="2200">
                <a:latin typeface="Times New Roman"/>
                <a:cs typeface="Times New Roman"/>
              </a:rPr>
              <a:t> updated </a:t>
            </a:r>
            <a:r>
              <a:rPr dirty="0" sz="2200" spc="-5">
                <a:latin typeface="Times New Roman"/>
                <a:cs typeface="Times New Roman"/>
              </a:rPr>
              <a:t>to the </a:t>
            </a:r>
            <a:r>
              <a:rPr dirty="0" sz="2200">
                <a:latin typeface="Times New Roman"/>
                <a:cs typeface="Times New Roman"/>
              </a:rPr>
              <a:t>cloud. Most of </a:t>
            </a:r>
            <a:r>
              <a:rPr dirty="0" sz="2200" spc="-5">
                <a:latin typeface="Times New Roman"/>
                <a:cs typeface="Times New Roman"/>
              </a:rPr>
              <a:t>the wearables available </a:t>
            </a:r>
            <a:r>
              <a:rPr dirty="0" sz="2200">
                <a:latin typeface="Times New Roman"/>
                <a:cs typeface="Times New Roman"/>
              </a:rPr>
              <a:t>today </a:t>
            </a:r>
            <a:r>
              <a:rPr dirty="0" sz="2200" spc="5">
                <a:latin typeface="Times New Roman"/>
                <a:cs typeface="Times New Roman"/>
              </a:rPr>
              <a:t>are 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focused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on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providing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location,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activity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child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to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endParaRPr sz="2200">
              <a:latin typeface="Times New Roman"/>
              <a:cs typeface="Times New Roman"/>
            </a:endParaRPr>
          </a:p>
          <a:p>
            <a:pPr marL="353695">
              <a:lnSpc>
                <a:spcPct val="100000"/>
              </a:lnSpc>
              <a:spcBef>
                <a:spcPts val="1345"/>
              </a:spcBef>
            </a:pPr>
            <a:r>
              <a:rPr dirty="0" sz="2200">
                <a:latin typeface="Times New Roman"/>
                <a:cs typeface="Times New Roman"/>
              </a:rPr>
              <a:t>parents.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M</a:t>
            </a:r>
            <a:r>
              <a:rPr dirty="0"/>
              <a:t>E</a:t>
            </a:r>
            <a:r>
              <a:rPr dirty="0" spc="-5"/>
              <a:t>TH</a:t>
            </a:r>
            <a:r>
              <a:rPr dirty="0" spc="-30"/>
              <a:t>O</a:t>
            </a:r>
            <a:r>
              <a:rPr dirty="0" spc="10"/>
              <a:t>D</a:t>
            </a:r>
            <a:r>
              <a:rPr dirty="0" spc="-20"/>
              <a:t>O</a:t>
            </a:r>
            <a:r>
              <a:rPr dirty="0" spc="20"/>
              <a:t>L</a:t>
            </a:r>
            <a:r>
              <a:rPr dirty="0" spc="-20"/>
              <a:t>O</a:t>
            </a:r>
            <a:r>
              <a:rPr dirty="0"/>
              <a:t>G</a:t>
            </a:r>
            <a:r>
              <a:rPr dirty="0" spc="-5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05788"/>
            <a:ext cx="4667250" cy="4311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365"/>
              </a:lnSpc>
              <a:spcBef>
                <a:spcPts val="100"/>
              </a:spcBef>
            </a:pPr>
            <a:r>
              <a:rPr dirty="0" sz="3000" spc="-5" b="1">
                <a:latin typeface="Calibri"/>
                <a:cs typeface="Calibri"/>
              </a:rPr>
              <a:t>HARDWARE</a:t>
            </a:r>
            <a:r>
              <a:rPr dirty="0" sz="3000" spc="-55" b="1">
                <a:latin typeface="Calibri"/>
                <a:cs typeface="Calibri"/>
              </a:rPr>
              <a:t> </a:t>
            </a:r>
            <a:r>
              <a:rPr dirty="0" sz="3000" spc="-5" b="1">
                <a:latin typeface="Calibri"/>
                <a:cs typeface="Calibri"/>
              </a:rPr>
              <a:t>REQUIREMENTS:</a:t>
            </a:r>
            <a:endParaRPr sz="3000">
              <a:latin typeface="Calibri"/>
              <a:cs typeface="Calibri"/>
            </a:endParaRPr>
          </a:p>
          <a:p>
            <a:pPr marL="1259205" marR="1882775">
              <a:lnSpc>
                <a:spcPts val="2810"/>
              </a:lnSpc>
              <a:spcBef>
                <a:spcPts val="415"/>
              </a:spcBef>
            </a:pPr>
            <a:r>
              <a:rPr dirty="0" sz="2900" spc="-5">
                <a:latin typeface="Calibri"/>
                <a:cs typeface="Calibri"/>
              </a:rPr>
              <a:t>IoT</a:t>
            </a:r>
            <a:r>
              <a:rPr dirty="0" sz="2900" spc="-80">
                <a:latin typeface="Calibri"/>
                <a:cs typeface="Calibri"/>
              </a:rPr>
              <a:t> </a:t>
            </a:r>
            <a:r>
              <a:rPr dirty="0" sz="2900" spc="-5">
                <a:latin typeface="Calibri"/>
                <a:cs typeface="Calibri"/>
              </a:rPr>
              <a:t>device </a:t>
            </a:r>
            <a:r>
              <a:rPr dirty="0" sz="2900" spc="-640">
                <a:latin typeface="Calibri"/>
                <a:cs typeface="Calibri"/>
              </a:rPr>
              <a:t> </a:t>
            </a:r>
            <a:r>
              <a:rPr dirty="0" sz="2900">
                <a:latin typeface="Calibri"/>
                <a:cs typeface="Calibri"/>
              </a:rPr>
              <a:t>GSM</a:t>
            </a:r>
            <a:endParaRPr sz="2900">
              <a:latin typeface="Calibri"/>
              <a:cs typeface="Calibri"/>
            </a:endParaRPr>
          </a:p>
          <a:p>
            <a:pPr marL="1259205" marR="367030">
              <a:lnSpc>
                <a:spcPct val="80000"/>
              </a:lnSpc>
              <a:spcBef>
                <a:spcPts val="20"/>
              </a:spcBef>
            </a:pPr>
            <a:r>
              <a:rPr dirty="0" sz="2900" spc="-10">
                <a:latin typeface="Calibri"/>
                <a:cs typeface="Calibri"/>
              </a:rPr>
              <a:t>Mobile(Notification) </a:t>
            </a:r>
            <a:r>
              <a:rPr dirty="0" sz="2900" spc="-645">
                <a:latin typeface="Calibri"/>
                <a:cs typeface="Calibri"/>
              </a:rPr>
              <a:t> </a:t>
            </a:r>
            <a:r>
              <a:rPr dirty="0" sz="2900">
                <a:latin typeface="Calibri"/>
                <a:cs typeface="Calibri"/>
              </a:rPr>
              <a:t>G</a:t>
            </a:r>
            <a:r>
              <a:rPr dirty="0" sz="2900">
                <a:latin typeface="Calibri"/>
                <a:cs typeface="Calibri"/>
              </a:rPr>
              <a:t>PS</a:t>
            </a:r>
            <a:endParaRPr sz="2900">
              <a:latin typeface="Calibri"/>
              <a:cs typeface="Calibri"/>
            </a:endParaRPr>
          </a:p>
          <a:p>
            <a:pPr marL="12700">
              <a:lnSpc>
                <a:spcPts val="3485"/>
              </a:lnSpc>
              <a:spcBef>
                <a:spcPts val="2325"/>
              </a:spcBef>
            </a:pPr>
            <a:r>
              <a:rPr dirty="0" sz="3000" b="1">
                <a:latin typeface="Calibri"/>
                <a:cs typeface="Calibri"/>
              </a:rPr>
              <a:t>SOFTWARE</a:t>
            </a:r>
            <a:r>
              <a:rPr dirty="0" sz="3000" spc="-65" b="1">
                <a:latin typeface="Calibri"/>
                <a:cs typeface="Calibri"/>
              </a:rPr>
              <a:t> </a:t>
            </a:r>
            <a:r>
              <a:rPr dirty="0" sz="3000" spc="-5" b="1">
                <a:latin typeface="Calibri"/>
                <a:cs typeface="Calibri"/>
              </a:rPr>
              <a:t>REQUIREMENTS:</a:t>
            </a:r>
            <a:endParaRPr sz="3000">
              <a:latin typeface="Calibri"/>
              <a:cs typeface="Calibri"/>
            </a:endParaRPr>
          </a:p>
          <a:p>
            <a:pPr marL="1259205">
              <a:lnSpc>
                <a:spcPts val="3220"/>
              </a:lnSpc>
            </a:pPr>
            <a:r>
              <a:rPr dirty="0" sz="2900" spc="-5">
                <a:latin typeface="Calibri"/>
                <a:cs typeface="Calibri"/>
              </a:rPr>
              <a:t>IBM</a:t>
            </a:r>
            <a:r>
              <a:rPr dirty="0" sz="2900" spc="-80">
                <a:latin typeface="Calibri"/>
                <a:cs typeface="Calibri"/>
              </a:rPr>
              <a:t> </a:t>
            </a:r>
            <a:r>
              <a:rPr dirty="0" sz="2900" spc="5">
                <a:latin typeface="Calibri"/>
                <a:cs typeface="Calibri"/>
              </a:rPr>
              <a:t>Cloud</a:t>
            </a:r>
            <a:endParaRPr sz="2900">
              <a:latin typeface="Calibri"/>
              <a:cs typeface="Calibri"/>
            </a:endParaRPr>
          </a:p>
          <a:p>
            <a:pPr marL="1259205" marR="852805">
              <a:lnSpc>
                <a:spcPct val="91800"/>
              </a:lnSpc>
              <a:spcBef>
                <a:spcPts val="145"/>
              </a:spcBef>
            </a:pPr>
            <a:r>
              <a:rPr dirty="0" sz="2900" spc="-5">
                <a:latin typeface="Calibri"/>
                <a:cs typeface="Calibri"/>
              </a:rPr>
              <a:t>IBM</a:t>
            </a:r>
            <a:r>
              <a:rPr dirty="0" sz="2900" spc="-55">
                <a:latin typeface="Calibri"/>
                <a:cs typeface="Calibri"/>
              </a:rPr>
              <a:t> </a:t>
            </a:r>
            <a:r>
              <a:rPr dirty="0" sz="2900" spc="-5">
                <a:latin typeface="Calibri"/>
                <a:cs typeface="Calibri"/>
              </a:rPr>
              <a:t>IoT</a:t>
            </a:r>
            <a:r>
              <a:rPr dirty="0" sz="2900" spc="-45">
                <a:latin typeface="Calibri"/>
                <a:cs typeface="Calibri"/>
              </a:rPr>
              <a:t> </a:t>
            </a:r>
            <a:r>
              <a:rPr dirty="0" sz="2900">
                <a:latin typeface="Calibri"/>
                <a:cs typeface="Calibri"/>
              </a:rPr>
              <a:t>Platform </a:t>
            </a:r>
            <a:r>
              <a:rPr dirty="0" sz="2900" spc="-640">
                <a:latin typeface="Calibri"/>
                <a:cs typeface="Calibri"/>
              </a:rPr>
              <a:t> </a:t>
            </a:r>
            <a:r>
              <a:rPr dirty="0" sz="2900" spc="-5">
                <a:latin typeface="Calibri"/>
                <a:cs typeface="Calibri"/>
              </a:rPr>
              <a:t>IBM </a:t>
            </a:r>
            <a:r>
              <a:rPr dirty="0" sz="2900">
                <a:latin typeface="Calibri"/>
                <a:cs typeface="Calibri"/>
              </a:rPr>
              <a:t>Node </a:t>
            </a:r>
            <a:r>
              <a:rPr dirty="0" sz="2900" spc="-5">
                <a:latin typeface="Calibri"/>
                <a:cs typeface="Calibri"/>
              </a:rPr>
              <a:t>red </a:t>
            </a:r>
            <a:r>
              <a:rPr dirty="0" sz="2900">
                <a:latin typeface="Calibri"/>
                <a:cs typeface="Calibri"/>
              </a:rPr>
              <a:t> </a:t>
            </a:r>
            <a:r>
              <a:rPr dirty="0" sz="2900" spc="-5">
                <a:latin typeface="Calibri"/>
                <a:cs typeface="Calibri"/>
              </a:rPr>
              <a:t>IBM</a:t>
            </a:r>
            <a:r>
              <a:rPr dirty="0" sz="2900" spc="-95">
                <a:latin typeface="Calibri"/>
                <a:cs typeface="Calibri"/>
              </a:rPr>
              <a:t> </a:t>
            </a:r>
            <a:r>
              <a:rPr dirty="0" sz="2900">
                <a:latin typeface="Calibri"/>
                <a:cs typeface="Calibri"/>
              </a:rPr>
              <a:t>Cloudant</a:t>
            </a:r>
            <a:r>
              <a:rPr dirty="0" sz="2900" spc="-70">
                <a:latin typeface="Calibri"/>
                <a:cs typeface="Calibri"/>
              </a:rPr>
              <a:t> </a:t>
            </a:r>
            <a:r>
              <a:rPr dirty="0" sz="2900" spc="-15">
                <a:latin typeface="Calibri"/>
                <a:cs typeface="Calibri"/>
              </a:rPr>
              <a:t>DB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5463" y="389585"/>
            <a:ext cx="6048375" cy="997585"/>
          </a:xfrm>
          <a:prstGeom prst="rect"/>
        </p:spPr>
        <p:txBody>
          <a:bodyPr wrap="square" lIns="0" tIns="26670" rIns="0" bIns="0" rtlCol="0" vert="horz">
            <a:spAutoFit/>
          </a:bodyPr>
          <a:lstStyle/>
          <a:p>
            <a:pPr marL="85725" marR="5080" indent="-73660">
              <a:lnSpc>
                <a:spcPts val="3820"/>
              </a:lnSpc>
              <a:spcBef>
                <a:spcPts val="210"/>
              </a:spcBef>
            </a:pPr>
            <a:r>
              <a:rPr dirty="0" spc="-10"/>
              <a:t>PROPOSED</a:t>
            </a:r>
            <a:r>
              <a:rPr dirty="0" spc="-25"/>
              <a:t> </a:t>
            </a:r>
            <a:r>
              <a:rPr dirty="0"/>
              <a:t>BLOCK</a:t>
            </a:r>
            <a:r>
              <a:rPr dirty="0" spc="-30"/>
              <a:t> </a:t>
            </a:r>
            <a:r>
              <a:rPr dirty="0" spc="-5"/>
              <a:t>DIAGRAM/ </a:t>
            </a:r>
            <a:r>
              <a:rPr dirty="0" spc="-785"/>
              <a:t> </a:t>
            </a:r>
            <a:r>
              <a:rPr dirty="0" spc="-5"/>
              <a:t>TECHNICAL</a:t>
            </a:r>
            <a:r>
              <a:rPr dirty="0" spc="-45"/>
              <a:t> </a:t>
            </a:r>
            <a:r>
              <a:rPr dirty="0" spc="-5"/>
              <a:t>ARCHITECTURE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080" y="1886585"/>
            <a:ext cx="6701535" cy="387604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1870" y="566750"/>
            <a:ext cx="5619750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SIMULATION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50"/>
              <a:t> </a:t>
            </a:r>
            <a:r>
              <a:rPr dirty="0" spc="-5"/>
              <a:t>RESULTS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9020" y="1609420"/>
            <a:ext cx="4884420" cy="51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latin typeface="Calibri"/>
                <a:cs typeface="Calibri"/>
              </a:rPr>
              <a:t>IBM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WATSON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IOT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PLATFORM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2420" y="6132067"/>
            <a:ext cx="58324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Fig.1,Creating</a:t>
            </a:r>
            <a:r>
              <a:rPr dirty="0" sz="1800">
                <a:latin typeface="Arial MT"/>
                <a:cs typeface="Arial MT"/>
              </a:rPr>
              <a:t> IBM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Cloud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Service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and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creating </a:t>
            </a:r>
            <a:r>
              <a:rPr dirty="0" sz="1800" spc="-10">
                <a:latin typeface="Arial MT"/>
                <a:cs typeface="Arial MT"/>
              </a:rPr>
              <a:t>the </a:t>
            </a:r>
            <a:r>
              <a:rPr dirty="0" sz="1800" spc="-5">
                <a:latin typeface="Arial MT"/>
                <a:cs typeface="Arial MT"/>
              </a:rPr>
              <a:t>device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7694" y="2216785"/>
            <a:ext cx="7793608" cy="364362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1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2022-11-19T09:31:49Z</dcterms:created>
  <dcterms:modified xsi:type="dcterms:W3CDTF">2022-11-19T09:31:49Z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2022-11-19T00:00:00Z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2022-11-19T00:00:00Z</vt:filetime>
  </property>
</Properties>
</file>