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15"/>
  </p:notesMasterIdLst>
  <p:handoutMasterIdLst>
    <p:handoutMasterId r:id="rId16"/>
  </p:handoutMasterIdLst>
  <p:sldIdLst>
    <p:sldId id="256" r:id="rId5"/>
    <p:sldId id="257" r:id="rId6"/>
    <p:sldId id="258" r:id="rId7"/>
    <p:sldId id="259" r:id="rId8"/>
    <p:sldId id="263" r:id="rId9"/>
    <p:sldId id="260" r:id="rId10"/>
    <p:sldId id="261" r:id="rId11"/>
    <p:sldId id="264"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4782F-E850-4A1D-A370-3129CA54A360}" v="245" dt="2022-08-28T16:39:36.526"/>
    <p1510:client id="{39AA78EF-198F-436A-BB5E-9EC9BF599F1D}" v="424" dt="2022-08-28T06:45:50.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8/28/2022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78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199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81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965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5069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83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18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131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85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01686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23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21891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27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62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594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43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504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7148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link.springer.com/article/10.1007/s11257-021-09301-y#ref-CR70" TargetMode="External"/><Relationship Id="rId5" Type="http://schemas.openxmlformats.org/officeDocument/2006/relationships/hyperlink" Target="https://link.springer.com/article/10.1007/s11257-021-09301-y#ref-CR101"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flask.palletsprojects.com/en/2.1.x/quickstart/" TargetMode="External"/><Relationship Id="rId2" Type="http://schemas.openxmlformats.org/officeDocument/2006/relationships/hyperlink" Target="https://youtu.be/uxZuFm5tmhM" TargetMode="External"/><Relationship Id="rId1" Type="http://schemas.openxmlformats.org/officeDocument/2006/relationships/slideLayout" Target="../slideLayouts/slideLayout2.xml"/><Relationship Id="rId6" Type="http://schemas.openxmlformats.org/officeDocument/2006/relationships/hyperlink" Target="https://www.geeksforgeeks.org/dockerize-your-flask-app/" TargetMode="External"/><Relationship Id="rId5" Type="http://schemas.openxmlformats.org/officeDocument/2006/relationships/hyperlink" Target="https://www.youtube.com/watch?v=xVVEZB4sQqo" TargetMode="External"/><Relationship Id="rId4" Type="http://schemas.openxmlformats.org/officeDocument/2006/relationships/hyperlink" Target="https://cloud.ibm.com/docs/cli/reference/ibmcloud_cli/get_started.html#getting-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3166704" y="2055331"/>
            <a:ext cx="5518066" cy="2268559"/>
          </a:xfrm>
        </p:spPr>
        <p:txBody>
          <a:bodyPr>
            <a:normAutofit/>
          </a:bodyPr>
          <a:lstStyle/>
          <a:p>
            <a:r>
              <a:rPr lang="en-US" sz="3600" b="1" dirty="0"/>
              <a:t>   Nutrition Assistant</a:t>
            </a:r>
            <a:br>
              <a:rPr lang="en-US" sz="3600" b="1" dirty="0"/>
            </a:br>
            <a:r>
              <a:rPr lang="en-US" sz="3600" b="1" dirty="0"/>
              <a:t> Application</a:t>
            </a:r>
            <a:endParaRPr lang="en-US" sz="3600" dirty="0"/>
          </a:p>
          <a:p>
            <a:endParaRPr lang="en-US"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3"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4"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8"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942CA15F-A53A-D089-E631-8F88DF0225BC}"/>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p>
        </p:txBody>
      </p:sp>
      <p:cxnSp>
        <p:nvCxnSpPr>
          <p:cNvPr id="51"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74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C90C-2CEA-D631-CC2C-3F8C98437B16}"/>
              </a:ext>
            </a:extLst>
          </p:cNvPr>
          <p:cNvSpPr>
            <a:spLocks noGrp="1"/>
          </p:cNvSpPr>
          <p:nvPr>
            <p:ph type="title"/>
          </p:nvPr>
        </p:nvSpPr>
        <p:spPr>
          <a:xfrm>
            <a:off x="1251859" y="1352247"/>
            <a:ext cx="9601196" cy="1303867"/>
          </a:xfrm>
        </p:spPr>
        <p:txBody>
          <a:bodyPr/>
          <a:lstStyle/>
          <a:p>
            <a:pPr algn="l"/>
            <a:r>
              <a:rPr lang="en-US" dirty="0">
                <a:cs typeface="Arial"/>
              </a:rPr>
              <a:t>OUTLINE</a:t>
            </a:r>
          </a:p>
        </p:txBody>
      </p:sp>
      <p:sp>
        <p:nvSpPr>
          <p:cNvPr id="3" name="Content Placeholder 2">
            <a:extLst>
              <a:ext uri="{FF2B5EF4-FFF2-40B4-BE49-F238E27FC236}">
                <a16:creationId xmlns:a16="http://schemas.microsoft.com/office/drawing/2014/main" id="{FCCED862-21A9-ADC8-0F89-DB6F773A6A4B}"/>
              </a:ext>
            </a:extLst>
          </p:cNvPr>
          <p:cNvSpPr>
            <a:spLocks noGrp="1"/>
          </p:cNvSpPr>
          <p:nvPr>
            <p:ph idx="1"/>
          </p:nvPr>
        </p:nvSpPr>
        <p:spPr>
          <a:xfrm>
            <a:off x="1255386" y="2498568"/>
            <a:ext cx="7796540" cy="3997828"/>
          </a:xfrm>
        </p:spPr>
        <p:txBody>
          <a:bodyPr>
            <a:normAutofit/>
          </a:bodyPr>
          <a:lstStyle/>
          <a:p>
            <a:pPr marL="285750" indent="-285750">
              <a:lnSpc>
                <a:spcPct val="100000"/>
              </a:lnSpc>
              <a:buFont typeface="Arial" panose="05000000000000000000" pitchFamily="2" charset="2"/>
              <a:buChar char="•"/>
            </a:pPr>
            <a:r>
              <a:rPr lang="en-US" dirty="0">
                <a:cs typeface="Arial" panose="020B0604020202020204"/>
              </a:rPr>
              <a:t>Introduction</a:t>
            </a:r>
            <a:endParaRPr lang="en-US" dirty="0"/>
          </a:p>
          <a:p>
            <a:pPr marL="285750" indent="-285750">
              <a:lnSpc>
                <a:spcPct val="100000"/>
              </a:lnSpc>
              <a:buFont typeface="Arial" panose="05000000000000000000" pitchFamily="2" charset="2"/>
              <a:buChar char="•"/>
            </a:pPr>
            <a:r>
              <a:rPr lang="en-US" dirty="0">
                <a:cs typeface="Arial" panose="020B0604020202020204"/>
              </a:rPr>
              <a:t>Objectivities</a:t>
            </a:r>
          </a:p>
          <a:p>
            <a:pPr marL="285750" indent="-285750">
              <a:lnSpc>
                <a:spcPct val="100000"/>
              </a:lnSpc>
              <a:buFont typeface="Arial" panose="05000000000000000000" pitchFamily="2" charset="2"/>
              <a:buChar char="•"/>
            </a:pPr>
            <a:r>
              <a:rPr lang="en-US" dirty="0">
                <a:ea typeface="+mn-lt"/>
                <a:cs typeface="+mn-lt"/>
              </a:rPr>
              <a:t>Literature review</a:t>
            </a:r>
            <a:endParaRPr lang="en-US" dirty="0">
              <a:cs typeface="Arial" panose="020B0604020202020204"/>
            </a:endParaRPr>
          </a:p>
          <a:p>
            <a:pPr marL="285750" indent="-285750">
              <a:lnSpc>
                <a:spcPct val="100000"/>
              </a:lnSpc>
              <a:buFont typeface="Arial" panose="05000000000000000000" pitchFamily="2" charset="2"/>
              <a:buChar char="•"/>
            </a:pPr>
            <a:r>
              <a:rPr lang="en-US" dirty="0">
                <a:cs typeface="Arial" panose="020B0604020202020204"/>
              </a:rPr>
              <a:t>Hardware &amp; software Requirements</a:t>
            </a:r>
          </a:p>
          <a:p>
            <a:pPr marL="285750" indent="-285750">
              <a:lnSpc>
                <a:spcPct val="100000"/>
              </a:lnSpc>
              <a:buFont typeface="Arial" panose="05000000000000000000" pitchFamily="2" charset="2"/>
              <a:buChar char="•"/>
            </a:pPr>
            <a:r>
              <a:rPr lang="en-US" dirty="0">
                <a:cs typeface="Arial" panose="020B0604020202020204"/>
              </a:rPr>
              <a:t>Flow Chart</a:t>
            </a:r>
          </a:p>
          <a:p>
            <a:pPr marL="285750" indent="-285750">
              <a:lnSpc>
                <a:spcPct val="100000"/>
              </a:lnSpc>
              <a:buFont typeface="Arial" panose="05000000000000000000" pitchFamily="2" charset="2"/>
              <a:buChar char="•"/>
            </a:pPr>
            <a:r>
              <a:rPr lang="en-US" dirty="0">
                <a:cs typeface="Arial" panose="020B0604020202020204"/>
              </a:rPr>
              <a:t>Empathy diagram</a:t>
            </a:r>
          </a:p>
          <a:p>
            <a:pPr marL="285750" indent="-285750">
              <a:lnSpc>
                <a:spcPct val="100000"/>
              </a:lnSpc>
              <a:buFont typeface="Arial" panose="05000000000000000000" pitchFamily="2" charset="2"/>
              <a:buChar char="•"/>
            </a:pPr>
            <a:r>
              <a:rPr lang="en-US" dirty="0">
                <a:cs typeface="Arial" panose="020B0604020202020204"/>
              </a:rPr>
              <a:t>References</a:t>
            </a:r>
          </a:p>
          <a:p>
            <a:pPr marL="285750" indent="-285750">
              <a:lnSpc>
                <a:spcPct val="100000"/>
              </a:lnSpc>
              <a:buFont typeface="Arial" panose="05000000000000000000" pitchFamily="2" charset="2"/>
              <a:buChar char="•"/>
            </a:pPr>
            <a:endParaRPr lang="en-US" dirty="0">
              <a:cs typeface="Arial" panose="020B0604020202020204"/>
            </a:endParaRPr>
          </a:p>
        </p:txBody>
      </p:sp>
    </p:spTree>
    <p:extLst>
      <p:ext uri="{BB962C8B-B14F-4D97-AF65-F5344CB8AC3E}">
        <p14:creationId xmlns:p14="http://schemas.microsoft.com/office/powerpoint/2010/main" val="399883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6C15-69D4-779E-E049-2E8E43858533}"/>
              </a:ext>
            </a:extLst>
          </p:cNvPr>
          <p:cNvSpPr>
            <a:spLocks noGrp="1"/>
          </p:cNvSpPr>
          <p:nvPr>
            <p:ph type="title"/>
          </p:nvPr>
        </p:nvSpPr>
        <p:spPr>
          <a:xfrm>
            <a:off x="1367483" y="1352835"/>
            <a:ext cx="9601196" cy="1303867"/>
          </a:xfrm>
        </p:spPr>
        <p:txBody>
          <a:bodyPr/>
          <a:lstStyle/>
          <a:p>
            <a:pPr algn="l"/>
            <a:r>
              <a:rPr lang="en-US" dirty="0">
                <a:cs typeface="Arial"/>
              </a:rPr>
              <a:t>Introduction</a:t>
            </a:r>
          </a:p>
        </p:txBody>
      </p:sp>
      <p:sp>
        <p:nvSpPr>
          <p:cNvPr id="3" name="Content Placeholder 2">
            <a:extLst>
              <a:ext uri="{FF2B5EF4-FFF2-40B4-BE49-F238E27FC236}">
                <a16:creationId xmlns:a16="http://schemas.microsoft.com/office/drawing/2014/main" id="{F9F64217-1E26-A334-7C2D-0A4FCD026A6F}"/>
              </a:ext>
            </a:extLst>
          </p:cNvPr>
          <p:cNvSpPr>
            <a:spLocks noGrp="1"/>
          </p:cNvSpPr>
          <p:nvPr>
            <p:ph idx="1"/>
          </p:nvPr>
        </p:nvSpPr>
        <p:spPr>
          <a:xfrm>
            <a:off x="1291954" y="2583301"/>
            <a:ext cx="7796540" cy="3997828"/>
          </a:xfrm>
        </p:spPr>
        <p:txBody>
          <a:bodyPr/>
          <a:lstStyle/>
          <a:p>
            <a:pPr marL="344170" indent="-344170"/>
            <a:r>
              <a:rPr lang="en-US" dirty="0">
                <a:cs typeface="Arial"/>
              </a:rPr>
              <a:t>My Software Group project is a web App Named as </a:t>
            </a:r>
            <a:r>
              <a:rPr lang="en-US" dirty="0"/>
              <a:t>Nutrition Assistant</a:t>
            </a:r>
          </a:p>
          <a:p>
            <a:pPr marL="344170" indent="-344170"/>
            <a:r>
              <a:rPr lang="en-US" dirty="0">
                <a:cs typeface="Arial"/>
              </a:rPr>
              <a:t>It estimates food attributes such as ingredients and nutritional values by classifying the input image of food.</a:t>
            </a:r>
          </a:p>
        </p:txBody>
      </p:sp>
    </p:spTree>
    <p:extLst>
      <p:ext uri="{BB962C8B-B14F-4D97-AF65-F5344CB8AC3E}">
        <p14:creationId xmlns:p14="http://schemas.microsoft.com/office/powerpoint/2010/main" val="255677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C61D-BA12-D426-2081-F1EF53A8E211}"/>
              </a:ext>
            </a:extLst>
          </p:cNvPr>
          <p:cNvSpPr>
            <a:spLocks noGrp="1"/>
          </p:cNvSpPr>
          <p:nvPr>
            <p:ph type="title"/>
          </p:nvPr>
        </p:nvSpPr>
        <p:spPr>
          <a:xfrm>
            <a:off x="1295402" y="1406675"/>
            <a:ext cx="9601196" cy="1303867"/>
          </a:xfrm>
        </p:spPr>
        <p:txBody>
          <a:bodyPr/>
          <a:lstStyle/>
          <a:p>
            <a:pPr algn="l"/>
            <a:r>
              <a:rPr lang="en-US" dirty="0">
                <a:cs typeface="Arial"/>
              </a:rPr>
              <a:t>Objective</a:t>
            </a:r>
          </a:p>
        </p:txBody>
      </p:sp>
      <p:sp>
        <p:nvSpPr>
          <p:cNvPr id="3" name="Content Placeholder 2">
            <a:extLst>
              <a:ext uri="{FF2B5EF4-FFF2-40B4-BE49-F238E27FC236}">
                <a16:creationId xmlns:a16="http://schemas.microsoft.com/office/drawing/2014/main" id="{8FC71009-04A9-90B2-5EB5-278AD9EB9E8C}"/>
              </a:ext>
            </a:extLst>
          </p:cNvPr>
          <p:cNvSpPr>
            <a:spLocks noGrp="1"/>
          </p:cNvSpPr>
          <p:nvPr>
            <p:ph idx="1"/>
          </p:nvPr>
        </p:nvSpPr>
        <p:spPr>
          <a:xfrm>
            <a:off x="1216736" y="2816376"/>
            <a:ext cx="7796540" cy="3997828"/>
          </a:xfrm>
        </p:spPr>
        <p:txBody>
          <a:bodyPr/>
          <a:lstStyle/>
          <a:p>
            <a:pPr marL="344170" indent="-344170">
              <a:buFont typeface="Arial" panose="05000000000000000000" pitchFamily="2" charset="2"/>
              <a:buChar char="•"/>
            </a:pPr>
            <a:r>
              <a:rPr lang="en-US" dirty="0">
                <a:cs typeface="Arial"/>
              </a:rPr>
              <a:t>Identify food based on image</a:t>
            </a:r>
          </a:p>
          <a:p>
            <a:pPr marL="344170" indent="-344170">
              <a:buFont typeface="Arial" panose="05000000000000000000" pitchFamily="2" charset="2"/>
              <a:buChar char="•"/>
            </a:pPr>
            <a:r>
              <a:rPr lang="en-US" dirty="0">
                <a:cs typeface="Arial"/>
              </a:rPr>
              <a:t>Estimate food attribute such as ingredients and nutritional value by using image</a:t>
            </a:r>
          </a:p>
          <a:p>
            <a:pPr marL="344170" indent="-344170">
              <a:buFont typeface="Arial" panose="05000000000000000000" pitchFamily="2" charset="2"/>
              <a:buChar char="•"/>
            </a:pPr>
            <a:r>
              <a:rPr lang="en-US" dirty="0">
                <a:cs typeface="Arial"/>
              </a:rPr>
              <a:t>Provide nutritional value of the identified food</a:t>
            </a:r>
          </a:p>
        </p:txBody>
      </p:sp>
    </p:spTree>
    <p:extLst>
      <p:ext uri="{BB962C8B-B14F-4D97-AF65-F5344CB8AC3E}">
        <p14:creationId xmlns:p14="http://schemas.microsoft.com/office/powerpoint/2010/main" val="210567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35" name="Picture 22">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BEEA457-4F3A-55EF-CCBD-8F6F6578E427}"/>
              </a:ext>
            </a:extLst>
          </p:cNvPr>
          <p:cNvSpPr>
            <a:spLocks noGrp="1"/>
          </p:cNvSpPr>
          <p:nvPr>
            <p:ph type="title"/>
          </p:nvPr>
        </p:nvSpPr>
        <p:spPr>
          <a:xfrm>
            <a:off x="1295402" y="982132"/>
            <a:ext cx="9601196" cy="1303867"/>
          </a:xfrm>
        </p:spPr>
        <p:txBody>
          <a:bodyPr>
            <a:normAutofit/>
          </a:bodyPr>
          <a:lstStyle/>
          <a:p>
            <a:r>
              <a:rPr lang="en-US" dirty="0">
                <a:ea typeface="+mj-lt"/>
                <a:cs typeface="+mj-lt"/>
              </a:rPr>
              <a:t>Literature review</a:t>
            </a:r>
            <a:endParaRPr lang="en-US">
              <a:cs typeface="Arial" panose="020B0604020202020204"/>
            </a:endParaRPr>
          </a:p>
        </p:txBody>
      </p:sp>
      <p:cxnSp>
        <p:nvCxnSpPr>
          <p:cNvPr id="36" name="Straight Connector 24">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470C718-D45D-59D4-F79F-E8AED12A5986}"/>
              </a:ext>
            </a:extLst>
          </p:cNvPr>
          <p:cNvSpPr>
            <a:spLocks noGrp="1"/>
          </p:cNvSpPr>
          <p:nvPr>
            <p:ph idx="1"/>
          </p:nvPr>
        </p:nvSpPr>
        <p:spPr>
          <a:xfrm>
            <a:off x="1295401" y="2556932"/>
            <a:ext cx="9601196" cy="3460450"/>
          </a:xfrm>
        </p:spPr>
        <p:txBody>
          <a:bodyPr>
            <a:normAutofit/>
          </a:bodyPr>
          <a:lstStyle/>
          <a:p>
            <a:pPr marL="344170" indent="-344170">
              <a:lnSpc>
                <a:spcPct val="90000"/>
              </a:lnSpc>
            </a:pPr>
            <a:r>
              <a:rPr lang="en-US" sz="1700" dirty="0">
                <a:cs typeface="Arial"/>
              </a:rPr>
              <a:t>TITLE:</a:t>
            </a:r>
            <a:r>
              <a:rPr lang="en-US" sz="1700" dirty="0"/>
              <a:t> </a:t>
            </a:r>
            <a:r>
              <a:rPr lang="en-US" sz="1700" dirty="0">
                <a:ea typeface="+mn-lt"/>
                <a:cs typeface="+mn-lt"/>
              </a:rPr>
              <a:t>Smartphone Applications for Promoting Healthy Diet and Nutrition by Steven S, Mary Whitehead</a:t>
            </a:r>
          </a:p>
          <a:p>
            <a:pPr marL="344170" indent="-344170">
              <a:lnSpc>
                <a:spcPct val="90000"/>
              </a:lnSpc>
            </a:pPr>
            <a:r>
              <a:rPr lang="en-US" sz="1700" dirty="0">
                <a:ea typeface="+mn-lt"/>
                <a:cs typeface="+mn-lt"/>
              </a:rPr>
              <a:t>DESCRIPTION</a:t>
            </a:r>
            <a:r>
              <a:rPr lang="en-US" sz="1700" dirty="0">
                <a:cs typeface="Arial"/>
              </a:rPr>
              <a:t>: </a:t>
            </a:r>
            <a:r>
              <a:rPr lang="en-US" sz="1700" dirty="0">
                <a:ea typeface="+mn-lt"/>
                <a:cs typeface="+mn-lt"/>
              </a:rPr>
              <a:t>In this article, we review published studies on the acceptability and effectiveness of smartphone apps designed to promote proper diet and nutrition or to lose weight. Of particular interest were randomized control trials of the effectiveness of smartphone apps to promote healthy eating</a:t>
            </a:r>
            <a:endParaRPr lang="en-US" sz="1700" dirty="0">
              <a:cs typeface="Arial"/>
            </a:endParaRPr>
          </a:p>
          <a:p>
            <a:pPr marL="344170" indent="-344170">
              <a:lnSpc>
                <a:spcPct val="90000"/>
              </a:lnSpc>
            </a:pPr>
            <a:r>
              <a:rPr lang="en-US" sz="1700" dirty="0">
                <a:cs typeface="Arial"/>
              </a:rPr>
              <a:t>TITLE :</a:t>
            </a:r>
            <a:r>
              <a:rPr lang="en-US" sz="1700" dirty="0"/>
              <a:t> Effects and challenges of using a nutrition assistance system: results of a long-term mixed-method study by Hanna Hauptmann, Nadja Leipold, Mira </a:t>
            </a:r>
            <a:r>
              <a:rPr lang="en-US" sz="1700" dirty="0" err="1"/>
              <a:t>Madenach</a:t>
            </a:r>
            <a:r>
              <a:rPr lang="en-US" sz="1700" dirty="0"/>
              <a:t>, Monika </a:t>
            </a:r>
            <a:r>
              <a:rPr lang="en-US" sz="1700" dirty="0" err="1"/>
              <a:t>Wintergerst</a:t>
            </a:r>
            <a:endParaRPr lang="en-US" sz="1700" dirty="0">
              <a:cs typeface="Arial" panose="020B0604020202020204"/>
            </a:endParaRPr>
          </a:p>
          <a:p>
            <a:pPr marL="344170" indent="-344170">
              <a:lnSpc>
                <a:spcPct val="90000"/>
              </a:lnSpc>
            </a:pPr>
            <a:r>
              <a:rPr lang="en-US" sz="1700" dirty="0">
                <a:cs typeface="Arial" panose="020B0604020202020204"/>
              </a:rPr>
              <a:t>DESCRIPTION : </a:t>
            </a:r>
            <a:r>
              <a:rPr lang="en-US" sz="1700" dirty="0">
                <a:ea typeface="+mn-lt"/>
                <a:cs typeface="+mn-lt"/>
              </a:rPr>
              <a:t>The research in recommender systems has been recently interested in food recommender systems addressing, among others, nutritional health with different approaches (Trattner and </a:t>
            </a:r>
            <a:r>
              <a:rPr lang="en-US" sz="1700" dirty="0" err="1">
                <a:ea typeface="+mn-lt"/>
                <a:cs typeface="+mn-lt"/>
              </a:rPr>
              <a:t>Elsweiler</a:t>
            </a:r>
            <a:r>
              <a:rPr lang="en-US" sz="1700" dirty="0">
                <a:ea typeface="+mn-lt"/>
                <a:cs typeface="+mn-lt"/>
              </a:rPr>
              <a:t> </a:t>
            </a:r>
            <a:r>
              <a:rPr lang="en-US" sz="1700" u="sng" dirty="0">
                <a:ea typeface="+mn-lt"/>
                <a:cs typeface="+mn-lt"/>
                <a:hlinkClick r:id="rId5"/>
              </a:rPr>
              <a:t>2018</a:t>
            </a:r>
            <a:r>
              <a:rPr lang="en-US" sz="1700" dirty="0">
                <a:ea typeface="+mn-lt"/>
                <a:cs typeface="+mn-lt"/>
              </a:rPr>
              <a:t>). These systems have the potential to help users navigate the growing amount of multimedia food content (Min et al. </a:t>
            </a:r>
            <a:r>
              <a:rPr lang="en-US" sz="1700" u="sng" dirty="0">
                <a:ea typeface="+mn-lt"/>
                <a:cs typeface="+mn-lt"/>
                <a:hlinkClick r:id="rId6"/>
              </a:rPr>
              <a:t>2019a</a:t>
            </a:r>
            <a:r>
              <a:rPr lang="en-US" sz="1700" dirty="0">
                <a:ea typeface="+mn-lt"/>
                <a:cs typeface="+mn-lt"/>
              </a:rPr>
              <a:t>) while fostering healthy eating patterns.</a:t>
            </a:r>
            <a:endParaRPr lang="en-US" sz="1700" dirty="0">
              <a:cs typeface="Arial"/>
            </a:endParaRPr>
          </a:p>
          <a:p>
            <a:pPr marL="344170" indent="-344170">
              <a:lnSpc>
                <a:spcPct val="90000"/>
              </a:lnSpc>
            </a:pPr>
            <a:endParaRPr lang="en-US" sz="1700">
              <a:cs typeface="Arial"/>
            </a:endParaRPr>
          </a:p>
          <a:p>
            <a:pPr marL="344170" indent="-344170">
              <a:lnSpc>
                <a:spcPct val="90000"/>
              </a:lnSpc>
            </a:pPr>
            <a:endParaRPr lang="en-US" sz="1700">
              <a:cs typeface="Arial"/>
            </a:endParaRPr>
          </a:p>
          <a:p>
            <a:pPr marL="344170" indent="-344170">
              <a:lnSpc>
                <a:spcPct val="90000"/>
              </a:lnSpc>
            </a:pPr>
            <a:endParaRPr lang="en-US" sz="1700">
              <a:cs typeface="Arial"/>
            </a:endParaRPr>
          </a:p>
        </p:txBody>
      </p:sp>
    </p:spTree>
    <p:extLst>
      <p:ext uri="{BB962C8B-B14F-4D97-AF65-F5344CB8AC3E}">
        <p14:creationId xmlns:p14="http://schemas.microsoft.com/office/powerpoint/2010/main" val="17764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ADC6-E70A-6AC0-0B9E-66E1BB2BD794}"/>
              </a:ext>
            </a:extLst>
          </p:cNvPr>
          <p:cNvSpPr>
            <a:spLocks noGrp="1"/>
          </p:cNvSpPr>
          <p:nvPr>
            <p:ph type="title"/>
          </p:nvPr>
        </p:nvSpPr>
        <p:spPr>
          <a:xfrm>
            <a:off x="1251859" y="1471989"/>
            <a:ext cx="9601196" cy="1303867"/>
          </a:xfrm>
        </p:spPr>
        <p:txBody>
          <a:bodyPr/>
          <a:lstStyle/>
          <a:p>
            <a:pPr marL="285750" indent="-285750" algn="l">
              <a:lnSpc>
                <a:spcPct val="100000"/>
              </a:lnSpc>
              <a:spcBef>
                <a:spcPts val="1000"/>
              </a:spcBef>
              <a:spcAft>
                <a:spcPts val="600"/>
              </a:spcAft>
              <a:buFont typeface="Arial,Sans-Serif"/>
              <a:buChar char="•"/>
            </a:pPr>
            <a:r>
              <a:rPr lang="en-US" dirty="0">
                <a:ea typeface="+mj-lt"/>
                <a:cs typeface="+mj-lt"/>
              </a:rPr>
              <a:t>Hardware &amp; software Requirements</a:t>
            </a:r>
          </a:p>
          <a:p>
            <a:endParaRPr lang="en-US" dirty="0">
              <a:cs typeface="Arial"/>
            </a:endParaRPr>
          </a:p>
        </p:txBody>
      </p:sp>
      <p:sp>
        <p:nvSpPr>
          <p:cNvPr id="3" name="Content Placeholder 2">
            <a:extLst>
              <a:ext uri="{FF2B5EF4-FFF2-40B4-BE49-F238E27FC236}">
                <a16:creationId xmlns:a16="http://schemas.microsoft.com/office/drawing/2014/main" id="{F292702F-6396-4AA9-0F0D-CCB1FA35F0D9}"/>
              </a:ext>
            </a:extLst>
          </p:cNvPr>
          <p:cNvSpPr>
            <a:spLocks noGrp="1"/>
          </p:cNvSpPr>
          <p:nvPr>
            <p:ph idx="1"/>
          </p:nvPr>
        </p:nvSpPr>
        <p:spPr/>
        <p:txBody>
          <a:bodyPr>
            <a:normAutofit fontScale="85000" lnSpcReduction="10000"/>
          </a:bodyPr>
          <a:lstStyle/>
          <a:p>
            <a:pPr marL="344170" indent="-344170">
              <a:buFont typeface="Wingdings"/>
              <a:buChar char="§"/>
            </a:pPr>
            <a:r>
              <a:rPr lang="en-US" dirty="0">
                <a:cs typeface="Arial" panose="020B0604020202020204"/>
              </a:rPr>
              <a:t>Software </a:t>
            </a:r>
            <a:endParaRPr lang="en-US">
              <a:cs typeface="Arial" panose="020B0604020202020204"/>
            </a:endParaRPr>
          </a:p>
          <a:p>
            <a:pPr lvl="1">
              <a:buFont typeface="Wingdings"/>
              <a:buChar char="§"/>
            </a:pPr>
            <a:r>
              <a:rPr lang="en-US" dirty="0">
                <a:cs typeface="Arial" panose="020B0604020202020204"/>
              </a:rPr>
              <a:t>Python</a:t>
            </a:r>
          </a:p>
          <a:p>
            <a:pPr lvl="1">
              <a:buFont typeface="Wingdings"/>
              <a:buChar char="§"/>
            </a:pPr>
            <a:r>
              <a:rPr lang="en-US" dirty="0">
                <a:cs typeface="Arial" panose="020B0604020202020204"/>
              </a:rPr>
              <a:t>Flask</a:t>
            </a:r>
          </a:p>
          <a:p>
            <a:pPr lvl="1">
              <a:buFont typeface="Wingdings"/>
              <a:buChar char="§"/>
            </a:pPr>
            <a:r>
              <a:rPr lang="en-US" dirty="0">
                <a:cs typeface="Arial" panose="020B0604020202020204"/>
              </a:rPr>
              <a:t>Docker</a:t>
            </a:r>
          </a:p>
          <a:p>
            <a:pPr lvl="1">
              <a:buFont typeface="Wingdings"/>
              <a:buChar char="§"/>
            </a:pPr>
            <a:r>
              <a:rPr lang="en-US" dirty="0">
                <a:cs typeface="Arial" panose="020B0604020202020204"/>
              </a:rPr>
              <a:t>Windows/</a:t>
            </a:r>
            <a:r>
              <a:rPr lang="en-US" dirty="0" err="1">
                <a:cs typeface="Arial" panose="020B0604020202020204"/>
              </a:rPr>
              <a:t>linux</a:t>
            </a:r>
            <a:r>
              <a:rPr lang="en-US" dirty="0">
                <a:cs typeface="Arial" panose="020B0604020202020204"/>
              </a:rPr>
              <a:t>/Mac</a:t>
            </a:r>
          </a:p>
          <a:p>
            <a:pPr marL="344170" indent="-344170">
              <a:buFont typeface="Wingdings"/>
              <a:buChar char="§"/>
            </a:pPr>
            <a:r>
              <a:rPr lang="en-US" dirty="0">
                <a:cs typeface="Arial" panose="020B0604020202020204"/>
              </a:rPr>
              <a:t>Hardware</a:t>
            </a:r>
          </a:p>
          <a:p>
            <a:pPr lvl="1">
              <a:buFont typeface="Wingdings"/>
              <a:buChar char="§"/>
            </a:pPr>
            <a:r>
              <a:rPr lang="en-US" dirty="0">
                <a:cs typeface="Arial" panose="020B0604020202020204"/>
              </a:rPr>
              <a:t>8gb ram</a:t>
            </a:r>
          </a:p>
          <a:p>
            <a:pPr lvl="1">
              <a:buFont typeface="Wingdings"/>
              <a:buChar char="§"/>
            </a:pPr>
            <a:r>
              <a:rPr lang="en-US" dirty="0">
                <a:cs typeface="Arial" panose="020B0604020202020204"/>
              </a:rPr>
              <a:t>Intel core i3</a:t>
            </a:r>
          </a:p>
          <a:p>
            <a:pPr lvl="1">
              <a:buFont typeface="Wingdings"/>
              <a:buChar char="§"/>
            </a:pPr>
            <a:r>
              <a:rPr lang="en-US" dirty="0">
                <a:cs typeface="Arial" panose="020B0604020202020204"/>
              </a:rPr>
              <a:t>Laptop or Desktop</a:t>
            </a:r>
          </a:p>
        </p:txBody>
      </p:sp>
    </p:spTree>
    <p:extLst>
      <p:ext uri="{BB962C8B-B14F-4D97-AF65-F5344CB8AC3E}">
        <p14:creationId xmlns:p14="http://schemas.microsoft.com/office/powerpoint/2010/main" val="366482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E8FB21-B53E-3DBA-B345-A94DBA2A2454}"/>
              </a:ext>
            </a:extLst>
          </p:cNvPr>
          <p:cNvSpPr>
            <a:spLocks noGrp="1"/>
          </p:cNvSpPr>
          <p:nvPr>
            <p:ph type="title"/>
          </p:nvPr>
        </p:nvSpPr>
        <p:spPr>
          <a:xfrm>
            <a:off x="972683" y="2485880"/>
            <a:ext cx="2835464" cy="1254868"/>
          </a:xfrm>
        </p:spPr>
        <p:txBody>
          <a:bodyPr anchor="b">
            <a:normAutofit/>
          </a:bodyPr>
          <a:lstStyle/>
          <a:p>
            <a:r>
              <a:rPr lang="en-US" dirty="0">
                <a:solidFill>
                  <a:srgbClr val="262626"/>
                </a:solidFill>
                <a:cs typeface="Arial"/>
              </a:rPr>
              <a:t>Flow Chart</a:t>
            </a:r>
          </a:p>
        </p:txBody>
      </p:sp>
      <p:sp useBgFill="1">
        <p:nvSpPr>
          <p:cNvPr id="44" name="Rectangle 4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5390D99-0459-9156-B81E-E64213161FC2}"/>
              </a:ext>
            </a:extLst>
          </p:cNvPr>
          <p:cNvPicPr>
            <a:picLocks noChangeAspect="1"/>
          </p:cNvPicPr>
          <p:nvPr/>
        </p:nvPicPr>
        <p:blipFill>
          <a:blip r:embed="rId3"/>
          <a:stretch>
            <a:fillRect/>
          </a:stretch>
        </p:blipFill>
        <p:spPr>
          <a:xfrm>
            <a:off x="5435910" y="2015076"/>
            <a:ext cx="6098041" cy="2820343"/>
          </a:xfrm>
          <a:prstGeom prst="rect">
            <a:avLst/>
          </a:prstGeom>
        </p:spPr>
      </p:pic>
    </p:spTree>
    <p:extLst>
      <p:ext uri="{BB962C8B-B14F-4D97-AF65-F5344CB8AC3E}">
        <p14:creationId xmlns:p14="http://schemas.microsoft.com/office/powerpoint/2010/main" val="86039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69" name="Picture 6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0" name="Rectangle 6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2" name="Picture 7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4" name="Straight Connector 7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F9598D-BFA9-15EA-4518-F84657F83956}"/>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Empathy diagram</a:t>
            </a:r>
          </a:p>
        </p:txBody>
      </p:sp>
      <p:sp useBgFill="1">
        <p:nvSpPr>
          <p:cNvPr id="82" name="Rectangle 8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imeline&#10;&#10;Description automatically generated">
            <a:extLst>
              <a:ext uri="{FF2B5EF4-FFF2-40B4-BE49-F238E27FC236}">
                <a16:creationId xmlns:a16="http://schemas.microsoft.com/office/drawing/2014/main" id="{D8D0604C-A939-7043-AFF0-EEC39EA3082B}"/>
              </a:ext>
            </a:extLst>
          </p:cNvPr>
          <p:cNvPicPr>
            <a:picLocks noChangeAspect="1"/>
          </p:cNvPicPr>
          <p:nvPr/>
        </p:nvPicPr>
        <p:blipFill>
          <a:blip r:embed="rId5"/>
          <a:stretch>
            <a:fillRect/>
          </a:stretch>
        </p:blipFill>
        <p:spPr>
          <a:xfrm>
            <a:off x="6110825" y="612552"/>
            <a:ext cx="6098041" cy="5472991"/>
          </a:xfrm>
          <a:prstGeom prst="rect">
            <a:avLst/>
          </a:prstGeom>
        </p:spPr>
      </p:pic>
    </p:spTree>
    <p:extLst>
      <p:ext uri="{BB962C8B-B14F-4D97-AF65-F5344CB8AC3E}">
        <p14:creationId xmlns:p14="http://schemas.microsoft.com/office/powerpoint/2010/main" val="88453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491-C067-699A-590D-9D6E6FEEE084}"/>
              </a:ext>
            </a:extLst>
          </p:cNvPr>
          <p:cNvSpPr>
            <a:spLocks noGrp="1"/>
          </p:cNvSpPr>
          <p:nvPr>
            <p:ph type="title"/>
          </p:nvPr>
        </p:nvSpPr>
        <p:spPr>
          <a:xfrm>
            <a:off x="1338945" y="1374018"/>
            <a:ext cx="9601196" cy="1303867"/>
          </a:xfrm>
        </p:spPr>
        <p:txBody>
          <a:bodyPr/>
          <a:lstStyle/>
          <a:p>
            <a:pPr algn="l"/>
            <a:r>
              <a:rPr lang="en-US" dirty="0">
                <a:cs typeface="Arial"/>
              </a:rPr>
              <a:t>References</a:t>
            </a:r>
          </a:p>
        </p:txBody>
      </p:sp>
      <p:sp>
        <p:nvSpPr>
          <p:cNvPr id="3" name="Content Placeholder 2">
            <a:extLst>
              <a:ext uri="{FF2B5EF4-FFF2-40B4-BE49-F238E27FC236}">
                <a16:creationId xmlns:a16="http://schemas.microsoft.com/office/drawing/2014/main" id="{DBAB09E2-CEC2-2AD8-D0E2-DBC626F7EAFD}"/>
              </a:ext>
            </a:extLst>
          </p:cNvPr>
          <p:cNvSpPr>
            <a:spLocks noGrp="1"/>
          </p:cNvSpPr>
          <p:nvPr>
            <p:ph idx="1"/>
          </p:nvPr>
        </p:nvSpPr>
        <p:spPr>
          <a:xfrm>
            <a:off x="1291328" y="2679859"/>
            <a:ext cx="7796540" cy="3997828"/>
          </a:xfrm>
        </p:spPr>
        <p:txBody>
          <a:bodyPr/>
          <a:lstStyle/>
          <a:p>
            <a:pPr marL="344170" indent="-344170"/>
            <a:r>
              <a:rPr lang="en-US" dirty="0">
                <a:ea typeface="+mn-lt"/>
                <a:cs typeface="+mn-lt"/>
                <a:hlinkClick r:id="rId2"/>
              </a:rPr>
              <a:t>https://youtu.be/uxZuFm5tmhM</a:t>
            </a:r>
            <a:endParaRPr lang="en-US">
              <a:ea typeface="+mn-lt"/>
              <a:cs typeface="+mn-lt"/>
            </a:endParaRPr>
          </a:p>
          <a:p>
            <a:pPr marL="344170" indent="-344170"/>
            <a:r>
              <a:rPr lang="en-US" dirty="0">
                <a:ea typeface="+mn-lt"/>
                <a:cs typeface="+mn-lt"/>
                <a:hlinkClick r:id="rId3"/>
              </a:rPr>
              <a:t>https://flask.palletsprojects.com/en/2.1.x/quickstart/</a:t>
            </a:r>
          </a:p>
          <a:p>
            <a:pPr marL="344170" indent="-344170"/>
            <a:r>
              <a:rPr lang="en-US" dirty="0">
                <a:ea typeface="+mn-lt"/>
                <a:cs typeface="+mn-lt"/>
                <a:hlinkClick r:id="rId4"/>
              </a:rPr>
              <a:t>https://cloud.ibm.com/docs/cli/reference/ibmcloud_cli/get_started.html#getting-started</a:t>
            </a:r>
            <a:endParaRPr lang="en-US" dirty="0">
              <a:ea typeface="+mn-lt"/>
              <a:cs typeface="+mn-lt"/>
            </a:endParaRPr>
          </a:p>
          <a:p>
            <a:pPr marL="344170" indent="-344170"/>
            <a:r>
              <a:rPr lang="en-US" dirty="0">
                <a:ea typeface="+mn-lt"/>
                <a:cs typeface="+mn-lt"/>
                <a:hlinkClick r:id="rId5"/>
              </a:rPr>
              <a:t>https://www.youtube.com/watch?v=xVVEZB4sQqo</a:t>
            </a:r>
          </a:p>
          <a:p>
            <a:pPr marL="344170" indent="-344170"/>
            <a:r>
              <a:rPr lang="en-US" dirty="0">
                <a:ea typeface="+mn-lt"/>
                <a:cs typeface="+mn-lt"/>
                <a:hlinkClick r:id="rId6"/>
              </a:rPr>
              <a:t>https://www.geeksforgeeks.org/dockerize-your-flask-app/</a:t>
            </a:r>
          </a:p>
          <a:p>
            <a:pPr marL="344170" indent="-344170"/>
            <a:endParaRPr lang="en-US" dirty="0">
              <a:ea typeface="+mn-lt"/>
              <a:cs typeface="+mn-lt"/>
            </a:endParaRPr>
          </a:p>
        </p:txBody>
      </p:sp>
    </p:spTree>
    <p:extLst>
      <p:ext uri="{BB962C8B-B14F-4D97-AF65-F5344CB8AC3E}">
        <p14:creationId xmlns:p14="http://schemas.microsoft.com/office/powerpoint/2010/main" val="260284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   Nutrition Assistant  Application </vt:lpstr>
      <vt:lpstr>OUTLINE</vt:lpstr>
      <vt:lpstr>Introduction</vt:lpstr>
      <vt:lpstr>Objective</vt:lpstr>
      <vt:lpstr>Literature review</vt:lpstr>
      <vt:lpstr>Hardware &amp; software Requirements </vt:lpstr>
      <vt:lpstr>Flow Chart</vt:lpstr>
      <vt:lpstr>Empathy diagram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 </dc:title>
  <dc:creator/>
  <cp:lastModifiedBy/>
  <cp:revision>301</cp:revision>
  <dcterms:modified xsi:type="dcterms:W3CDTF">2022-08-28T16:39:45Z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