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notesMasterIdLst>
    <p:notesMasterId r:id="rId15"/>
  </p:notesMasterIdLst>
  <p:sldIdLst>
    <p:sldId id="259" r:id="rId2"/>
    <p:sldId id="262" r:id="rId3"/>
    <p:sldId id="265" r:id="rId4"/>
    <p:sldId id="268" r:id="rId5"/>
    <p:sldId id="322" r:id="rId6"/>
    <p:sldId id="323" r:id="rId7"/>
    <p:sldId id="271" r:id="rId8"/>
    <p:sldId id="324" r:id="rId9"/>
    <p:sldId id="311" r:id="rId10"/>
    <p:sldId id="325" r:id="rId11"/>
    <p:sldId id="326" r:id="rId12"/>
    <p:sldId id="327" r:id="rId13"/>
    <p:sldId id="328" r:id="rId14"/>
  </p:sldIdLst>
  <p:sldSz cx="9144000" cy="6858000" type="screen4x3"/>
  <p:notesSz cx="6858000" cy="91440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0"/>
  </p:normalViewPr>
  <p:slideViewPr>
    <p:cSldViewPr>
      <p:cViewPr>
        <p:scale>
          <a:sx n="75" d="100"/>
          <a:sy n="75" d="100"/>
        </p:scale>
        <p:origin x="1446" y="78"/>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A3AF8-A1C6-4E80-92B1-F1AE7A76FF8D}" type="datetimeFigureOut">
              <a:rPr lang="en-IN" smtClean="0"/>
              <a:t>16-10-2022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8828A-CC91-4771-81D2-974C67D1FDEB}" type="slidenum">
              <a:rPr lang="en-IN" smtClean="0"/>
              <a:t>‹#›</a:t>
            </a:fld>
            <a:endParaRPr lang="en-IN"/>
          </a:p>
        </p:txBody>
      </p:sp>
    </p:spTree>
    <p:extLst>
      <p:ext uri="{BB962C8B-B14F-4D97-AF65-F5344CB8AC3E}">
        <p14:creationId xmlns:p14="http://schemas.microsoft.com/office/powerpoint/2010/main" val="331992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7</a:t>
            </a:fld>
            <a:endParaRPr lang="en-IN"/>
          </a:p>
        </p:txBody>
      </p:sp>
    </p:spTree>
    <p:extLst>
      <p:ext uri="{BB962C8B-B14F-4D97-AF65-F5344CB8AC3E}">
        <p14:creationId xmlns:p14="http://schemas.microsoft.com/office/powerpoint/2010/main" val="272198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8</a:t>
            </a:fld>
            <a:endParaRPr lang="en-IN"/>
          </a:p>
        </p:txBody>
      </p:sp>
    </p:spTree>
    <p:extLst>
      <p:ext uri="{BB962C8B-B14F-4D97-AF65-F5344CB8AC3E}">
        <p14:creationId xmlns:p14="http://schemas.microsoft.com/office/powerpoint/2010/main" val="4017616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9</a:t>
            </a:fld>
            <a:endParaRPr lang="en-IN"/>
          </a:p>
        </p:txBody>
      </p:sp>
    </p:spTree>
    <p:extLst>
      <p:ext uri="{BB962C8B-B14F-4D97-AF65-F5344CB8AC3E}">
        <p14:creationId xmlns:p14="http://schemas.microsoft.com/office/powerpoint/2010/main" val="556789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10</a:t>
            </a:fld>
            <a:endParaRPr lang="en-IN"/>
          </a:p>
        </p:txBody>
      </p:sp>
    </p:spTree>
    <p:extLst>
      <p:ext uri="{BB962C8B-B14F-4D97-AF65-F5344CB8AC3E}">
        <p14:creationId xmlns:p14="http://schemas.microsoft.com/office/powerpoint/2010/main" val="4048934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11</a:t>
            </a:fld>
            <a:endParaRPr lang="en-IN"/>
          </a:p>
        </p:txBody>
      </p:sp>
    </p:spTree>
    <p:extLst>
      <p:ext uri="{BB962C8B-B14F-4D97-AF65-F5344CB8AC3E}">
        <p14:creationId xmlns:p14="http://schemas.microsoft.com/office/powerpoint/2010/main" val="2649805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12</a:t>
            </a:fld>
            <a:endParaRPr lang="en-IN"/>
          </a:p>
        </p:txBody>
      </p:sp>
    </p:spTree>
    <p:extLst>
      <p:ext uri="{BB962C8B-B14F-4D97-AF65-F5344CB8AC3E}">
        <p14:creationId xmlns:p14="http://schemas.microsoft.com/office/powerpoint/2010/main" val="539147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13</a:t>
            </a:fld>
            <a:endParaRPr lang="en-IN"/>
          </a:p>
        </p:txBody>
      </p:sp>
    </p:spTree>
    <p:extLst>
      <p:ext uri="{BB962C8B-B14F-4D97-AF65-F5344CB8AC3E}">
        <p14:creationId xmlns:p14="http://schemas.microsoft.com/office/powerpoint/2010/main" val="3577237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3183D0D-DF78-4A86-93C3-F9747DEB223D}" type="slidenum">
              <a:rPr lang="en-US" altLang="en-US" smtClean="0"/>
              <a:t>‹#›</a:t>
            </a:fld>
            <a:endParaRPr lang="en-US" altLang="en-US"/>
          </a:p>
        </p:txBody>
      </p:sp>
    </p:spTree>
    <p:extLst>
      <p:ext uri="{BB962C8B-B14F-4D97-AF65-F5344CB8AC3E}">
        <p14:creationId xmlns:p14="http://schemas.microsoft.com/office/powerpoint/2010/main" val="1912721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334312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1812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1922515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6323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1602434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8B1D467-F82D-4AD8-9D1D-B9B0C2A36B94}" type="slidenum">
              <a:rPr lang="en-US" altLang="en-US" smtClean="0"/>
              <a:t>‹#›</a:t>
            </a:fld>
            <a:endParaRPr lang="en-US" altLang="en-US"/>
          </a:p>
        </p:txBody>
      </p:sp>
    </p:spTree>
    <p:extLst>
      <p:ext uri="{BB962C8B-B14F-4D97-AF65-F5344CB8AC3E}">
        <p14:creationId xmlns:p14="http://schemas.microsoft.com/office/powerpoint/2010/main" val="510796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3ADF9EC-E650-417D-91A6-C37A3AC00B9A}" type="slidenum">
              <a:rPr lang="en-US" altLang="en-US" smtClean="0"/>
              <a:t>‹#›</a:t>
            </a:fld>
            <a:endParaRPr lang="en-US" altLang="en-US"/>
          </a:p>
        </p:txBody>
      </p:sp>
    </p:spTree>
    <p:extLst>
      <p:ext uri="{BB962C8B-B14F-4D97-AF65-F5344CB8AC3E}">
        <p14:creationId xmlns:p14="http://schemas.microsoft.com/office/powerpoint/2010/main" val="328146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BAC01B02-8C23-45A1-AAC7-ABE0281714D4}" type="slidenum">
              <a:rPr lang="en-US" altLang="en-US" smtClean="0"/>
              <a:t>‹#›</a:t>
            </a:fld>
            <a:endParaRPr lang="en-US" altLang="en-US"/>
          </a:p>
        </p:txBody>
      </p:sp>
    </p:spTree>
    <p:extLst>
      <p:ext uri="{BB962C8B-B14F-4D97-AF65-F5344CB8AC3E}">
        <p14:creationId xmlns:p14="http://schemas.microsoft.com/office/powerpoint/2010/main" val="12042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8AFCA3E-4617-4A0F-947E-A209CF079188}" type="slidenum">
              <a:rPr lang="en-US" altLang="en-US" smtClean="0"/>
              <a:t>‹#›</a:t>
            </a:fld>
            <a:endParaRPr lang="en-US" altLang="en-US"/>
          </a:p>
        </p:txBody>
      </p:sp>
    </p:spTree>
    <p:extLst>
      <p:ext uri="{BB962C8B-B14F-4D97-AF65-F5344CB8AC3E}">
        <p14:creationId xmlns:p14="http://schemas.microsoft.com/office/powerpoint/2010/main" val="2290248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00F52EF0-A007-470A-AEA2-9A676AD249C5}" type="slidenum">
              <a:rPr lang="en-US" altLang="en-US" smtClean="0"/>
              <a:t>‹#›</a:t>
            </a:fld>
            <a:endParaRPr lang="en-US" altLang="en-US"/>
          </a:p>
        </p:txBody>
      </p:sp>
    </p:spTree>
    <p:extLst>
      <p:ext uri="{BB962C8B-B14F-4D97-AF65-F5344CB8AC3E}">
        <p14:creationId xmlns:p14="http://schemas.microsoft.com/office/powerpoint/2010/main" val="686814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E239B55C-DB0E-4886-A6AD-21873F356092}" type="slidenum">
              <a:rPr lang="en-US" altLang="en-US" smtClean="0"/>
              <a:t>‹#›</a:t>
            </a:fld>
            <a:endParaRPr lang="en-US" altLang="en-US"/>
          </a:p>
        </p:txBody>
      </p:sp>
    </p:spTree>
    <p:extLst>
      <p:ext uri="{BB962C8B-B14F-4D97-AF65-F5344CB8AC3E}">
        <p14:creationId xmlns:p14="http://schemas.microsoft.com/office/powerpoint/2010/main" val="2978828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3322CB04-9AB6-4EDD-8A22-9A85B4C5C1EF}" type="slidenum">
              <a:rPr lang="en-US" altLang="en-US" smtClean="0"/>
              <a:t>‹#›</a:t>
            </a:fld>
            <a:endParaRPr lang="en-US" altLang="en-US"/>
          </a:p>
        </p:txBody>
      </p:sp>
    </p:spTree>
    <p:extLst>
      <p:ext uri="{BB962C8B-B14F-4D97-AF65-F5344CB8AC3E}">
        <p14:creationId xmlns:p14="http://schemas.microsoft.com/office/powerpoint/2010/main" val="3370505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871FC81D-0686-4A91-84DE-69A23B4E3CE7}" type="slidenum">
              <a:rPr lang="en-US" altLang="en-US" smtClean="0"/>
              <a:t>‹#›</a:t>
            </a:fld>
            <a:endParaRPr lang="en-US" altLang="en-US"/>
          </a:p>
        </p:txBody>
      </p:sp>
    </p:spTree>
    <p:extLst>
      <p:ext uri="{BB962C8B-B14F-4D97-AF65-F5344CB8AC3E}">
        <p14:creationId xmlns:p14="http://schemas.microsoft.com/office/powerpoint/2010/main" val="3410007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D783426F-BF78-47E3-8E00-41C4FEE4A386}" type="slidenum">
              <a:rPr lang="en-US" altLang="en-US" smtClean="0"/>
              <a:t>‹#›</a:t>
            </a:fld>
            <a:endParaRPr lang="en-US" altLang="en-US"/>
          </a:p>
        </p:txBody>
      </p:sp>
    </p:spTree>
    <p:extLst>
      <p:ext uri="{BB962C8B-B14F-4D97-AF65-F5344CB8AC3E}">
        <p14:creationId xmlns:p14="http://schemas.microsoft.com/office/powerpoint/2010/main" val="260416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682D045-3EE0-473D-8DB4-EF86BF3E7D4D}" type="slidenum">
              <a:rPr lang="en-US" altLang="en-US" smtClean="0"/>
              <a:t>‹#›</a:t>
            </a:fld>
            <a:endParaRPr lang="en-US" altLang="en-US"/>
          </a:p>
        </p:txBody>
      </p:sp>
    </p:spTree>
    <p:extLst>
      <p:ext uri="{BB962C8B-B14F-4D97-AF65-F5344CB8AC3E}">
        <p14:creationId xmlns:p14="http://schemas.microsoft.com/office/powerpoint/2010/main" val="374092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1638489622"/>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play.google.com/store/apps/details?id=com.appsuite.handwriting.to.text"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a:extLst>
              <a:ext uri="{FF2B5EF4-FFF2-40B4-BE49-F238E27FC236}">
                <a16:creationId xmlns:a16="http://schemas.microsoft.com/office/drawing/2014/main" id="{D632D7FD-0250-B514-5171-7BE273263439}"/>
              </a:ext>
            </a:extLst>
          </p:cNvPr>
          <p:cNvSpPr>
            <a:spLocks noGrp="1" noChangeArrowheads="1"/>
          </p:cNvSpPr>
          <p:nvPr>
            <p:ph type="ctrTitle"/>
          </p:nvPr>
        </p:nvSpPr>
        <p:spPr>
          <a:xfrm>
            <a:off x="1187624" y="692696"/>
            <a:ext cx="5904656" cy="1470025"/>
          </a:xfrm>
          <a:noFill/>
        </p:spPr>
        <p:txBody>
          <a:bodyPr anchor="ctr">
            <a:normAutofit fontScale="90000"/>
          </a:bodyPr>
          <a:lstStyle/>
          <a:p>
            <a:pPr algn="ctr"/>
            <a:r>
              <a:rPr lang="en-IN" sz="3200" b="1" dirty="0">
                <a:solidFill>
                  <a:schemeClr val="accent2">
                    <a:lumMod val="75000"/>
                  </a:schemeClr>
                </a:solidFill>
                <a:latin typeface="Algerian" panose="04020705040A02060702" pitchFamily="82" charset="0"/>
              </a:rPr>
              <a:t>A Novel Method for Handwritten Digit Recognition</a:t>
            </a:r>
            <a:br>
              <a:rPr lang="en-IN" sz="3200" b="1" dirty="0">
                <a:solidFill>
                  <a:schemeClr val="tx1"/>
                </a:solidFill>
              </a:rPr>
            </a:br>
            <a:endParaRPr lang="en-US" altLang="en-US" sz="3200" dirty="0">
              <a:solidFill>
                <a:schemeClr val="tx1"/>
              </a:solidFill>
            </a:endParaRPr>
          </a:p>
        </p:txBody>
      </p:sp>
      <p:sp>
        <p:nvSpPr>
          <p:cNvPr id="2051" name="Rectangle 3">
            <a:extLst>
              <a:ext uri="{FF2B5EF4-FFF2-40B4-BE49-F238E27FC236}">
                <a16:creationId xmlns:a16="http://schemas.microsoft.com/office/drawing/2014/main" id="{BD1E0755-B478-DF69-BEF6-F5AA12B9B232}"/>
              </a:ext>
            </a:extLst>
          </p:cNvPr>
          <p:cNvSpPr>
            <a:spLocks noGrp="1" noChangeArrowheads="1"/>
          </p:cNvSpPr>
          <p:nvPr>
            <p:ph type="subTitle" idx="1"/>
          </p:nvPr>
        </p:nvSpPr>
        <p:spPr>
          <a:xfrm>
            <a:off x="1187624" y="3429000"/>
            <a:ext cx="6400800" cy="2061592"/>
          </a:xfrm>
        </p:spPr>
        <p:txBody>
          <a:bodyPr>
            <a:normAutofit lnSpcReduction="10000"/>
          </a:bodyPr>
          <a:lstStyle/>
          <a:p>
            <a:pPr algn="r">
              <a:lnSpc>
                <a:spcPct val="80000"/>
              </a:lnSpc>
            </a:pPr>
            <a:r>
              <a:rPr lang="en-US" altLang="en-US" sz="2000" b="1" dirty="0">
                <a:solidFill>
                  <a:srgbClr val="002060"/>
                </a:solidFill>
                <a:latin typeface="Times New Roman" panose="02020603050405020304" pitchFamily="18" charset="0"/>
                <a:ea typeface="Cascadia Code SemiBold" panose="020B0609020000020004" pitchFamily="49" charset="0"/>
                <a:cs typeface="Times New Roman" panose="02020603050405020304" pitchFamily="18" charset="0"/>
              </a:rPr>
              <a:t>Team Id:</a:t>
            </a: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PNT2022TMID25366</a:t>
            </a:r>
          </a:p>
          <a:p>
            <a:pPr algn="r">
              <a:lnSpc>
                <a:spcPct val="80000"/>
              </a:lnSpc>
            </a:pPr>
            <a:r>
              <a:rPr lang="en-US" altLang="en-US" sz="2000" b="1" dirty="0">
                <a:solidFill>
                  <a:srgbClr val="002060"/>
                </a:solidFill>
                <a:latin typeface="Times New Roman" panose="02020603050405020304" pitchFamily="18" charset="0"/>
                <a:ea typeface="Cascadia Code SemiBold" panose="020B0609020000020004" pitchFamily="49" charset="0"/>
                <a:cs typeface="Times New Roman" panose="02020603050405020304" pitchFamily="18" charset="0"/>
              </a:rPr>
              <a:t>Team Members:</a:t>
            </a:r>
          </a:p>
          <a:p>
            <a:pPr algn="r">
              <a:lnSpc>
                <a:spcPct val="80000"/>
              </a:lnSpc>
            </a:pP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Nimanthran Paul K</a:t>
            </a:r>
          </a:p>
          <a:p>
            <a:pPr algn="r">
              <a:lnSpc>
                <a:spcPct val="80000"/>
              </a:lnSpc>
            </a:pPr>
            <a:r>
              <a:rPr lang="en-US" altLang="en-US" sz="2000" b="1" dirty="0" err="1">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Navin</a:t>
            </a: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 Kumar M</a:t>
            </a:r>
          </a:p>
          <a:p>
            <a:pPr algn="r">
              <a:lnSpc>
                <a:spcPct val="80000"/>
              </a:lnSpc>
            </a:pP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Santhosh Kumar N</a:t>
            </a:r>
          </a:p>
          <a:p>
            <a:pPr algn="r">
              <a:lnSpc>
                <a:spcPct val="80000"/>
              </a:lnSpc>
            </a:pP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Ramanathan M</a:t>
            </a:r>
          </a:p>
        </p:txBody>
      </p:sp>
      <p:sp>
        <p:nvSpPr>
          <p:cNvPr id="2053" name="Rectangle 5">
            <a:extLst>
              <a:ext uri="{FF2B5EF4-FFF2-40B4-BE49-F238E27FC236}">
                <a16:creationId xmlns:a16="http://schemas.microsoft.com/office/drawing/2014/main" id="{0FB40234-14F6-6558-1315-E0F1B22DE78F}"/>
              </a:ext>
            </a:extLst>
          </p:cNvPr>
          <p:cNvSpPr>
            <a:spLocks noChangeArrowheads="1"/>
          </p:cNvSpPr>
          <p:nvPr/>
        </p:nvSpPr>
        <p:spPr bwMode="auto">
          <a:xfrm>
            <a:off x="611560" y="2590800"/>
            <a:ext cx="3276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lnSpc>
                <a:spcPct val="80000"/>
              </a:lnSpc>
            </a:pPr>
            <a:r>
              <a:rPr lang="en-US" altLang="en-US" sz="2000" b="1" dirty="0">
                <a:solidFill>
                  <a:srgbClr val="002060"/>
                </a:solidFill>
                <a:latin typeface="Times New Roman" panose="02020603050405020304" pitchFamily="18" charset="0"/>
                <a:cs typeface="Times New Roman" panose="02020603050405020304" pitchFamily="18" charset="0"/>
              </a:rPr>
              <a:t>Project Mentor :</a:t>
            </a:r>
          </a:p>
          <a:p>
            <a:pPr algn="l">
              <a:lnSpc>
                <a:spcPct val="80000"/>
              </a:lnSpc>
            </a:pPr>
            <a:r>
              <a:rPr lang="en-US" altLang="en-US" sz="1800" b="1" dirty="0" err="1">
                <a:solidFill>
                  <a:schemeClr val="accent2">
                    <a:lumMod val="75000"/>
                  </a:schemeClr>
                </a:solidFill>
                <a:latin typeface="Times New Roman" panose="02020603050405020304" pitchFamily="18" charset="0"/>
                <a:cs typeface="Times New Roman" panose="02020603050405020304" pitchFamily="18" charset="0"/>
              </a:rPr>
              <a:t>Mr.C.Sri</a:t>
            </a:r>
            <a:r>
              <a:rPr lang="en-US" altLang="en-US" sz="1800" b="1" dirty="0">
                <a:solidFill>
                  <a:schemeClr val="accent2">
                    <a:lumMod val="75000"/>
                  </a:schemeClr>
                </a:solidFill>
                <a:latin typeface="Times New Roman" panose="02020603050405020304" pitchFamily="18" charset="0"/>
                <a:cs typeface="Times New Roman" panose="02020603050405020304" pitchFamily="18" charset="0"/>
              </a:rPr>
              <a:t> </a:t>
            </a:r>
            <a:r>
              <a:rPr lang="en-US" altLang="en-US" sz="1800" b="1" dirty="0" err="1">
                <a:solidFill>
                  <a:schemeClr val="accent2">
                    <a:lumMod val="75000"/>
                  </a:schemeClr>
                </a:solidFill>
                <a:latin typeface="Times New Roman" panose="02020603050405020304" pitchFamily="18" charset="0"/>
                <a:cs typeface="Times New Roman" panose="02020603050405020304" pitchFamily="18" charset="0"/>
              </a:rPr>
              <a:t>Venkateswaran</a:t>
            </a:r>
            <a:endParaRPr lang="en-US" altLang="en-US" sz="1800" b="1" dirty="0">
              <a:solidFill>
                <a:schemeClr val="accent2">
                  <a:lumMod val="75000"/>
                </a:schemeClr>
              </a:solidFill>
              <a:latin typeface="Times New Roman" panose="02020603050405020304" pitchFamily="18" charset="0"/>
              <a:cs typeface="Times New Roman" panose="02020603050405020304" pitchFamily="18" charset="0"/>
            </a:endParaRPr>
          </a:p>
          <a:p>
            <a:pPr algn="l">
              <a:lnSpc>
                <a:spcPct val="80000"/>
              </a:lnSpc>
            </a:pPr>
            <a:endParaRPr lang="en-US" altLang="en-US" sz="2800" b="1" dirty="0">
              <a:solidFill>
                <a:srgbClr val="002060"/>
              </a:solidFill>
              <a:latin typeface="Times New Roman" panose="02020603050405020304" pitchFamily="18" charset="0"/>
              <a:cs typeface="Times New Roman" panose="02020603050405020304" pitchFamily="18" charset="0"/>
            </a:endParaRPr>
          </a:p>
          <a:p>
            <a:pPr algn="l">
              <a:lnSpc>
                <a:spcPct val="80000"/>
              </a:lnSpc>
            </a:pPr>
            <a:endParaRPr lang="en-US" altLang="en-US" sz="2400" b="1" dirty="0">
              <a:solidFill>
                <a:srgbClr val="002060"/>
              </a:solidFill>
              <a:latin typeface="Times New Roman" panose="02020603050405020304" pitchFamily="18" charset="0"/>
              <a:cs typeface="Times New Roman" panose="02020603050405020304" pitchFamily="18" charset="0"/>
            </a:endParaRPr>
          </a:p>
          <a:p>
            <a:pPr algn="l">
              <a:lnSpc>
                <a:spcPct val="80000"/>
              </a:lnSpc>
            </a:pPr>
            <a:endParaRPr lang="en-US" altLang="en-US" sz="2000" b="1"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De-Merits:</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762000" y="8483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Since the computers have evolved, lot of research has been carried in the area of Computer and Human interface. In this Era of advanced technology, there is greater need for conversion of analog into digital. </a:t>
            </a:r>
          </a:p>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   With the advent of digital scanners and after the computer came into the scene, we have witnessed huge demand to convert books and text into digital media, viewable over the internet and on a computer . </a:t>
            </a:r>
          </a:p>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   It is a complex task to input data characters for scripts like Devanagari and Gurmukhi because they have a complex writing style. So the best possible methods to input such characters are via Hand-written documents and Speech. </a:t>
            </a:r>
          </a:p>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   Speech Recognition has some disadvantages. So the main focus of this research is Recognition of Handwritten Characters. This is where Handwritten Character Recognition comes in handy. Handwritten Character Recognition.</a:t>
            </a:r>
          </a:p>
          <a:p>
            <a:pPr marL="285750" indent="-285750" algn="l">
              <a:buFont typeface="Arial" panose="020B0604020202020204" pitchFamily="34" charset="0"/>
              <a:buChar char="•"/>
            </a:pP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745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Hardware Requirements:</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762000" y="8483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Processor : Intel Core i5</a:t>
            </a:r>
          </a:p>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HDD: 1TB</a:t>
            </a:r>
          </a:p>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RAM: Minimum 2GB; Recommended 4GB</a:t>
            </a:r>
          </a:p>
        </p:txBody>
      </p:sp>
      <p:sp>
        <p:nvSpPr>
          <p:cNvPr id="6" name="TextBox 5">
            <a:extLst>
              <a:ext uri="{FF2B5EF4-FFF2-40B4-BE49-F238E27FC236}">
                <a16:creationId xmlns:a16="http://schemas.microsoft.com/office/drawing/2014/main" id="{788FAD7F-0776-937A-093C-054988CAB176}"/>
              </a:ext>
            </a:extLst>
          </p:cNvPr>
          <p:cNvSpPr txBox="1"/>
          <p:nvPr/>
        </p:nvSpPr>
        <p:spPr>
          <a:xfrm>
            <a:off x="790600" y="1983604"/>
            <a:ext cx="4607560" cy="584775"/>
          </a:xfrm>
          <a:prstGeom prst="rect">
            <a:avLst/>
          </a:prstGeom>
          <a:noFill/>
        </p:spPr>
        <p:txBody>
          <a:bodyPr wrap="square">
            <a:spAutoFit/>
          </a:bodyPr>
          <a:lstStyle/>
          <a:p>
            <a:r>
              <a:rPr lang="en-US" altLang="en-US" sz="3200" b="1" dirty="0">
                <a:solidFill>
                  <a:schemeClr val="accent2">
                    <a:lumMod val="50000"/>
                  </a:schemeClr>
                </a:solidFill>
                <a:latin typeface="Times New Roman" panose="02020603050405020304" pitchFamily="18" charset="0"/>
                <a:cs typeface="Times New Roman" panose="02020603050405020304" pitchFamily="18" charset="0"/>
              </a:rPr>
              <a:t>Software Requirements:</a:t>
            </a:r>
            <a:endParaRPr lang="en-IN" sz="3200" dirty="0"/>
          </a:p>
        </p:txBody>
      </p:sp>
      <p:sp>
        <p:nvSpPr>
          <p:cNvPr id="8" name="TextBox 7">
            <a:extLst>
              <a:ext uri="{FF2B5EF4-FFF2-40B4-BE49-F238E27FC236}">
                <a16:creationId xmlns:a16="http://schemas.microsoft.com/office/drawing/2014/main" id="{6E2DCF9E-64DD-C1D8-3965-222C76AB13FE}"/>
              </a:ext>
            </a:extLst>
          </p:cNvPr>
          <p:cNvSpPr txBox="1"/>
          <p:nvPr/>
        </p:nvSpPr>
        <p:spPr>
          <a:xfrm>
            <a:off x="790600" y="2538422"/>
            <a:ext cx="6805736" cy="3447098"/>
          </a:xfrm>
          <a:prstGeom prst="rect">
            <a:avLst/>
          </a:prstGeom>
          <a:noFill/>
        </p:spPr>
        <p:txBody>
          <a:bodyPr wrap="square">
            <a:spAutoFit/>
          </a:bodyPr>
          <a:lstStyle/>
          <a:p>
            <a:r>
              <a:rPr lang="en-IN" sz="2000" dirty="0">
                <a:solidFill>
                  <a:schemeClr val="accent2">
                    <a:lumMod val="50000"/>
                  </a:schemeClr>
                </a:solidFill>
                <a:latin typeface="Times New Roman" panose="02020603050405020304" pitchFamily="18" charset="0"/>
                <a:cs typeface="Times New Roman" panose="02020603050405020304" pitchFamily="18" charset="0"/>
              </a:rPr>
              <a:t>● </a:t>
            </a:r>
            <a:r>
              <a:rPr lang="en-IN" dirty="0">
                <a:solidFill>
                  <a:schemeClr val="accent2">
                    <a:lumMod val="50000"/>
                  </a:schemeClr>
                </a:solidFill>
                <a:latin typeface="Times New Roman" panose="02020603050405020304" pitchFamily="18" charset="0"/>
                <a:cs typeface="Times New Roman" panose="02020603050405020304" pitchFamily="18" charset="0"/>
              </a:rPr>
              <a:t>Operating system : Windows 10</a:t>
            </a:r>
          </a:p>
          <a:p>
            <a:r>
              <a:rPr lang="en-IN" dirty="0">
                <a:solidFill>
                  <a:schemeClr val="accent2">
                    <a:lumMod val="50000"/>
                  </a:schemeClr>
                </a:solidFill>
                <a:latin typeface="Times New Roman" panose="02020603050405020304" pitchFamily="18" charset="0"/>
                <a:cs typeface="Times New Roman" panose="02020603050405020304" pitchFamily="18" charset="0"/>
              </a:rPr>
              <a:t>● Dataset: IAM Dataset(Words, Lines)</a:t>
            </a:r>
          </a:p>
          <a:p>
            <a:r>
              <a:rPr lang="en-IN" dirty="0">
                <a:solidFill>
                  <a:schemeClr val="accent2">
                    <a:lumMod val="50000"/>
                  </a:schemeClr>
                </a:solidFill>
                <a:latin typeface="Times New Roman" panose="02020603050405020304" pitchFamily="18" charset="0"/>
                <a:cs typeface="Times New Roman" panose="02020603050405020304" pitchFamily="18" charset="0"/>
              </a:rPr>
              <a:t>● Programming Language: Python</a:t>
            </a:r>
          </a:p>
          <a:p>
            <a:r>
              <a:rPr lang="en-IN" dirty="0">
                <a:solidFill>
                  <a:schemeClr val="accent2">
                    <a:lumMod val="50000"/>
                  </a:schemeClr>
                </a:solidFill>
                <a:latin typeface="Times New Roman" panose="02020603050405020304" pitchFamily="18" charset="0"/>
                <a:cs typeface="Times New Roman" panose="02020603050405020304" pitchFamily="18" charset="0"/>
              </a:rPr>
              <a:t>● </a:t>
            </a:r>
            <a:r>
              <a:rPr lang="en-IN" dirty="0" err="1">
                <a:solidFill>
                  <a:schemeClr val="accent2">
                    <a:lumMod val="50000"/>
                  </a:schemeClr>
                </a:solidFill>
                <a:latin typeface="Times New Roman" panose="02020603050405020304" pitchFamily="18" charset="0"/>
                <a:cs typeface="Times New Roman" panose="02020603050405020304" pitchFamily="18" charset="0"/>
              </a:rPr>
              <a:t>Numpy</a:t>
            </a:r>
            <a:r>
              <a:rPr lang="en-IN" dirty="0">
                <a:solidFill>
                  <a:schemeClr val="accent2">
                    <a:lumMod val="50000"/>
                  </a:schemeClr>
                </a:solidFill>
                <a:latin typeface="Times New Roman" panose="02020603050405020304" pitchFamily="18" charset="0"/>
                <a:cs typeface="Times New Roman" panose="02020603050405020304" pitchFamily="18" charset="0"/>
              </a:rPr>
              <a:t> : Core package providing powerful tools to manipulate data arrays, such as our character images.</a:t>
            </a:r>
          </a:p>
          <a:p>
            <a:r>
              <a:rPr lang="en-IN" dirty="0">
                <a:solidFill>
                  <a:schemeClr val="accent2">
                    <a:lumMod val="50000"/>
                  </a:schemeClr>
                </a:solidFill>
                <a:latin typeface="Times New Roman" panose="02020603050405020304" pitchFamily="18" charset="0"/>
                <a:cs typeface="Times New Roman" panose="02020603050405020304" pitchFamily="18" charset="0"/>
              </a:rPr>
              <a:t>● OpenCV : OpenCV is a large open-source library for image processing, character recognition, and machine learning. It </a:t>
            </a:r>
            <a:r>
              <a:rPr lang="en-IN" dirty="0" err="1">
                <a:solidFill>
                  <a:schemeClr val="accent2">
                    <a:lumMod val="50000"/>
                  </a:schemeClr>
                </a:solidFill>
                <a:latin typeface="Times New Roman" panose="02020603050405020304" pitchFamily="18" charset="0"/>
                <a:cs typeface="Times New Roman" panose="02020603050405020304" pitchFamily="18" charset="0"/>
              </a:rPr>
              <a:t>canscan</a:t>
            </a:r>
            <a:r>
              <a:rPr lang="en-IN" dirty="0">
                <a:solidFill>
                  <a:schemeClr val="accent2">
                    <a:lumMod val="50000"/>
                  </a:schemeClr>
                </a:solidFill>
                <a:latin typeface="Times New Roman" panose="02020603050405020304" pitchFamily="18" charset="0"/>
                <a:cs typeface="Times New Roman" panose="02020603050405020304" pitchFamily="18" charset="0"/>
              </a:rPr>
              <a:t> handwritten images.</a:t>
            </a:r>
          </a:p>
          <a:p>
            <a:r>
              <a:rPr lang="en-IN" dirty="0">
                <a:solidFill>
                  <a:schemeClr val="accent2">
                    <a:lumMod val="50000"/>
                  </a:schemeClr>
                </a:solidFill>
                <a:latin typeface="Times New Roman" panose="02020603050405020304" pitchFamily="18" charset="0"/>
                <a:cs typeface="Times New Roman" panose="02020603050405020304" pitchFamily="18" charset="0"/>
              </a:rPr>
              <a:t>● Autocorrect : It is used to correct the spelling. It supports many languages.</a:t>
            </a:r>
          </a:p>
          <a:p>
            <a:r>
              <a:rPr lang="en-IN" dirty="0">
                <a:solidFill>
                  <a:schemeClr val="accent2">
                    <a:lumMod val="50000"/>
                  </a:schemeClr>
                </a:solidFill>
                <a:latin typeface="Times New Roman" panose="02020603050405020304" pitchFamily="18" charset="0"/>
                <a:cs typeface="Times New Roman" panose="02020603050405020304" pitchFamily="18" charset="0"/>
              </a:rPr>
              <a:t>● </a:t>
            </a:r>
            <a:r>
              <a:rPr lang="en-IN" dirty="0" err="1">
                <a:solidFill>
                  <a:schemeClr val="accent2">
                    <a:lumMod val="50000"/>
                  </a:schemeClr>
                </a:solidFill>
                <a:latin typeface="Times New Roman" panose="02020603050405020304" pitchFamily="18" charset="0"/>
                <a:cs typeface="Times New Roman" panose="02020603050405020304" pitchFamily="18" charset="0"/>
              </a:rPr>
              <a:t>Tensorflow</a:t>
            </a:r>
            <a:r>
              <a:rPr lang="en-IN" dirty="0">
                <a:solidFill>
                  <a:schemeClr val="accent2">
                    <a:lumMod val="50000"/>
                  </a:schemeClr>
                </a:solidFill>
                <a:latin typeface="Times New Roman" panose="02020603050405020304" pitchFamily="18" charset="0"/>
                <a:cs typeface="Times New Roman" panose="02020603050405020304" pitchFamily="18" charset="0"/>
              </a:rPr>
              <a:t> : </a:t>
            </a:r>
            <a:r>
              <a:rPr lang="en-IN" dirty="0" err="1">
                <a:solidFill>
                  <a:schemeClr val="accent2">
                    <a:lumMod val="50000"/>
                  </a:schemeClr>
                </a:solidFill>
                <a:latin typeface="Times New Roman" panose="02020603050405020304" pitchFamily="18" charset="0"/>
                <a:cs typeface="Times New Roman" panose="02020603050405020304" pitchFamily="18" charset="0"/>
              </a:rPr>
              <a:t>Tensorflow</a:t>
            </a:r>
            <a:r>
              <a:rPr lang="en-IN" dirty="0">
                <a:solidFill>
                  <a:schemeClr val="accent2">
                    <a:lumMod val="50000"/>
                  </a:schemeClr>
                </a:solidFill>
                <a:latin typeface="Times New Roman" panose="02020603050405020304" pitchFamily="18" charset="0"/>
                <a:cs typeface="Times New Roman" panose="02020603050405020304" pitchFamily="18" charset="0"/>
              </a:rPr>
              <a:t> is the core open source library to help you develop and train Machine Learning models.</a:t>
            </a:r>
          </a:p>
        </p:txBody>
      </p:sp>
    </p:spTree>
    <p:extLst>
      <p:ext uri="{BB962C8B-B14F-4D97-AF65-F5344CB8AC3E}">
        <p14:creationId xmlns:p14="http://schemas.microsoft.com/office/powerpoint/2010/main" val="134674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Objective:</a:t>
            </a:r>
            <a:b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b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762000" y="8483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C8131B6-9A80-4723-A008-B06771D259E1}"/>
              </a:ext>
            </a:extLst>
          </p:cNvPr>
          <p:cNvSpPr txBox="1"/>
          <p:nvPr/>
        </p:nvSpPr>
        <p:spPr>
          <a:xfrm>
            <a:off x="609600" y="624840"/>
            <a:ext cx="6849144" cy="3970318"/>
          </a:xfrm>
          <a:prstGeom prst="rect">
            <a:avLst/>
          </a:prstGeom>
          <a:noFill/>
        </p:spPr>
        <p:txBody>
          <a:bodyPr wrap="square">
            <a:spAutoFit/>
          </a:bodyPr>
          <a:lstStyle/>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Handwriting recognition has gained a lot of attention in the field of pattern recognition and machine learning due to its application in various fields.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Optical Character Recognition(OCR) and Handwritten Character Recognition (HCR) has specific domain to apply. Various techniques have been proposed to for character recognition in handwriting recognition system.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Even though, sufficient studies and papers describes the techniques for converting textual content from a paper document into machine readable form.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In coming days, character recognition system might serve as a key factor to create a paperless environment by digitizing and processing existing paper documents. This paper presents a detailed review in the field of Handwritten Character Recognition</a:t>
            </a:r>
            <a:endParaRPr lang="en-IN" dirty="0"/>
          </a:p>
        </p:txBody>
      </p:sp>
      <p:pic>
        <p:nvPicPr>
          <p:cNvPr id="7" name="Picture 6">
            <a:extLst>
              <a:ext uri="{FF2B5EF4-FFF2-40B4-BE49-F238E27FC236}">
                <a16:creationId xmlns:a16="http://schemas.microsoft.com/office/drawing/2014/main" id="{C677F098-2819-6638-E44E-8336AF67943D}"/>
              </a:ext>
            </a:extLst>
          </p:cNvPr>
          <p:cNvPicPr>
            <a:picLocks noChangeAspect="1"/>
          </p:cNvPicPr>
          <p:nvPr/>
        </p:nvPicPr>
        <p:blipFill>
          <a:blip r:embed="rId3"/>
          <a:stretch>
            <a:fillRect/>
          </a:stretch>
        </p:blipFill>
        <p:spPr>
          <a:xfrm>
            <a:off x="1061293" y="4642787"/>
            <a:ext cx="2592288" cy="1457131"/>
          </a:xfrm>
          <a:prstGeom prst="rect">
            <a:avLst/>
          </a:prstGeom>
        </p:spPr>
      </p:pic>
      <p:pic>
        <p:nvPicPr>
          <p:cNvPr id="10" name="Picture 9">
            <a:extLst>
              <a:ext uri="{FF2B5EF4-FFF2-40B4-BE49-F238E27FC236}">
                <a16:creationId xmlns:a16="http://schemas.microsoft.com/office/drawing/2014/main" id="{01963FD8-AE68-B4F4-3CF5-1E58A9B6B347}"/>
              </a:ext>
            </a:extLst>
          </p:cNvPr>
          <p:cNvPicPr>
            <a:picLocks noChangeAspect="1"/>
          </p:cNvPicPr>
          <p:nvPr/>
        </p:nvPicPr>
        <p:blipFill>
          <a:blip r:embed="rId4"/>
          <a:stretch>
            <a:fillRect/>
          </a:stretch>
        </p:blipFill>
        <p:spPr>
          <a:xfrm>
            <a:off x="4034173" y="4732552"/>
            <a:ext cx="2842084" cy="1367366"/>
          </a:xfrm>
          <a:prstGeom prst="rect">
            <a:avLst/>
          </a:prstGeom>
        </p:spPr>
      </p:pic>
    </p:spTree>
    <p:extLst>
      <p:ext uri="{BB962C8B-B14F-4D97-AF65-F5344CB8AC3E}">
        <p14:creationId xmlns:p14="http://schemas.microsoft.com/office/powerpoint/2010/main" val="3608629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762000" y="8483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DCB214D2-6B78-5293-E9A5-8767211A39ED}"/>
              </a:ext>
            </a:extLst>
          </p:cNvPr>
          <p:cNvSpPr>
            <a:spLocks noGrp="1"/>
          </p:cNvSpPr>
          <p:nvPr>
            <p:ph type="ctrTitle"/>
          </p:nvPr>
        </p:nvSpPr>
        <p:spPr>
          <a:xfrm>
            <a:off x="1197012" y="2348880"/>
            <a:ext cx="5826719" cy="1646302"/>
          </a:xfrm>
        </p:spPr>
        <p:txBody>
          <a:bodyPr/>
          <a:lstStyle/>
          <a:p>
            <a:pPr algn="ctr"/>
            <a:r>
              <a:rPr lang="en-IN" sz="7200" dirty="0">
                <a:solidFill>
                  <a:schemeClr val="accent2">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85031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0656FBA-39B0-AEF6-C923-339E5071BF64}"/>
              </a:ext>
            </a:extLst>
          </p:cNvPr>
          <p:cNvSpPr>
            <a:spLocks noGrp="1" noChangeArrowheads="1"/>
          </p:cNvSpPr>
          <p:nvPr>
            <p:ph type="ctrTitle"/>
          </p:nvPr>
        </p:nvSpPr>
        <p:spPr>
          <a:xfrm>
            <a:off x="539552" y="1086924"/>
            <a:ext cx="2232248" cy="457200"/>
          </a:xfrm>
        </p:spPr>
        <p:txBody>
          <a:bodyPr anchor="ctr">
            <a:noAutofit/>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Contents </a:t>
            </a:r>
            <a:endParaRPr lang="en-US" altLang="en-US" sz="3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220" name="Rectangle 4">
            <a:extLst>
              <a:ext uri="{FF2B5EF4-FFF2-40B4-BE49-F238E27FC236}">
                <a16:creationId xmlns:a16="http://schemas.microsoft.com/office/drawing/2014/main" id="{B1186805-F435-4D93-23D4-613B084BEFCC}"/>
              </a:ext>
            </a:extLst>
          </p:cNvPr>
          <p:cNvSpPr>
            <a:spLocks noChangeArrowheads="1"/>
          </p:cNvSpPr>
          <p:nvPr/>
        </p:nvSpPr>
        <p:spPr bwMode="auto">
          <a:xfrm>
            <a:off x="827584" y="1732476"/>
            <a:ext cx="6934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Problem definition</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Survey Papers</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Existing Application</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Hardware &amp; Software Requirements</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Objective</a:t>
            </a:r>
          </a:p>
          <a:p>
            <a:pPr algn="l">
              <a:buClr>
                <a:srgbClr val="0099FF"/>
              </a:buClr>
              <a:buFont typeface="Wingdings" panose="05000000000000000000" pitchFamily="2" charset="2"/>
              <a:buNone/>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395536" y="548680"/>
            <a:ext cx="3886200" cy="504056"/>
          </a:xfrm>
        </p:spPr>
        <p:txBody>
          <a:bodyPr anchor="ctr">
            <a:normAutofit fontScale="90000"/>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Problem definition</a:t>
            </a:r>
            <a:br>
              <a:rPr lang="en-US" altLang="en-US" sz="3600" b="1" dirty="0">
                <a:solidFill>
                  <a:srgbClr val="0000FF"/>
                </a:solidFill>
              </a:rPr>
            </a:br>
            <a:endParaRPr lang="en-US" altLang="en-US" sz="3600" dirty="0"/>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611560" y="620688"/>
            <a:ext cx="6912767"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p>
          <a:p>
            <a:pPr marL="342900" indent="-342900" algn="l">
              <a:buFont typeface="Wingdings" panose="05000000000000000000" pitchFamily="2" charset="2"/>
              <a:buChar char="Ø"/>
            </a:pPr>
            <a:r>
              <a:rPr lang="en-US" altLang="en-US" sz="1800" dirty="0">
                <a:solidFill>
                  <a:schemeClr val="accent2">
                    <a:lumMod val="75000"/>
                  </a:schemeClr>
                </a:solidFill>
                <a:latin typeface="Times New Roman" panose="02020603050405020304" pitchFamily="18" charset="0"/>
                <a:cs typeface="Times New Roman" panose="02020603050405020304" pitchFamily="18" charset="0"/>
              </a:rPr>
              <a:t>The process of turning handwritten writing into something that a computer can read is called handwritten character recognition (HCR). The diversity of handwriting styles, which might be radically different for different writers, is the main issue with the HCR system. </a:t>
            </a:r>
          </a:p>
          <a:p>
            <a:pPr marL="342900" indent="-342900" algn="l">
              <a:buFont typeface="Wingdings" panose="05000000000000000000" pitchFamily="2" charset="2"/>
              <a:buChar char="Ø"/>
            </a:pPr>
            <a:r>
              <a:rPr lang="en-US" altLang="en-US" sz="1800" dirty="0">
                <a:solidFill>
                  <a:schemeClr val="accent2">
                    <a:lumMod val="75000"/>
                  </a:schemeClr>
                </a:solidFill>
                <a:latin typeface="Times New Roman" panose="02020603050405020304" pitchFamily="18" charset="0"/>
                <a:cs typeface="Times New Roman" panose="02020603050405020304" pitchFamily="18" charset="0"/>
              </a:rPr>
              <a:t>The goal of a handwritten character recognition system is to implement an easy-to-use computer assisted character representation that will enable the successful extraction of characters from handwritten documents as well as the digitalization and translation of handwritten text into machine readable text.</a:t>
            </a:r>
            <a:endParaRPr lang="en-US" altLang="en-US" sz="18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pic>
        <p:nvPicPr>
          <p:cNvPr id="14" name="Picture 13">
            <a:extLst>
              <a:ext uri="{FF2B5EF4-FFF2-40B4-BE49-F238E27FC236}">
                <a16:creationId xmlns:a16="http://schemas.microsoft.com/office/drawing/2014/main" id="{D71911A2-59A5-F67E-EA17-830DF3A54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088" y="4293096"/>
            <a:ext cx="3221182" cy="1728192"/>
          </a:xfrm>
          <a:prstGeom prst="rect">
            <a:avLst/>
          </a:prstGeom>
        </p:spPr>
      </p:pic>
      <p:pic>
        <p:nvPicPr>
          <p:cNvPr id="16" name="Picture 15">
            <a:extLst>
              <a:ext uri="{FF2B5EF4-FFF2-40B4-BE49-F238E27FC236}">
                <a16:creationId xmlns:a16="http://schemas.microsoft.com/office/drawing/2014/main" id="{8C6A0BA6-70C9-4EBA-D06A-741A7A9827B9}"/>
              </a:ext>
            </a:extLst>
          </p:cNvPr>
          <p:cNvPicPr>
            <a:picLocks noChangeAspect="1"/>
          </p:cNvPicPr>
          <p:nvPr/>
        </p:nvPicPr>
        <p:blipFill>
          <a:blip r:embed="rId3"/>
          <a:stretch>
            <a:fillRect/>
          </a:stretch>
        </p:blipFill>
        <p:spPr>
          <a:xfrm>
            <a:off x="3748681" y="4119984"/>
            <a:ext cx="3746054" cy="19064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a16="http://schemas.microsoft.com/office/drawing/2014/main" id="{277BB3C6-EF9A-C73F-30A5-B828CF3D2980}"/>
              </a:ext>
            </a:extLst>
          </p:cNvPr>
          <p:cNvSpPr>
            <a:spLocks noChangeArrowheads="1"/>
          </p:cNvSpPr>
          <p:nvPr/>
        </p:nvSpPr>
        <p:spPr bwMode="auto">
          <a:xfrm>
            <a:off x="539552" y="404664"/>
            <a:ext cx="7056784" cy="535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p>
          <a:p>
            <a:pPr algn="l"/>
            <a:r>
              <a:rPr lang="en-US" sz="1800" b="1" dirty="0">
                <a:solidFill>
                  <a:schemeClr val="accent2">
                    <a:lumMod val="75000"/>
                  </a:schemeClr>
                </a:solidFill>
                <a:latin typeface="Times New Roman" panose="02020603050405020304" pitchFamily="18" charset="0"/>
                <a:cs typeface="Times New Roman" panose="02020603050405020304" pitchFamily="18" charset="0"/>
              </a:rPr>
              <a:t> </a:t>
            </a:r>
            <a:r>
              <a:rPr lang="en-US" sz="1800" b="1" dirty="0">
                <a:solidFill>
                  <a:schemeClr val="accent2">
                    <a:lumMod val="50000"/>
                  </a:schemeClr>
                </a:solidFill>
                <a:latin typeface="Times New Roman" panose="02020603050405020304" pitchFamily="18" charset="0"/>
                <a:cs typeface="Times New Roman" panose="02020603050405020304" pitchFamily="18" charset="0"/>
              </a:rPr>
              <a:t>1. Image Acquisition: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The</a:t>
            </a:r>
            <a:r>
              <a:rPr lang="en-US" sz="1800" b="1" dirty="0">
                <a:solidFill>
                  <a:schemeClr val="accent2">
                    <a:lumMod val="75000"/>
                  </a:schemeClr>
                </a:solidFill>
                <a:latin typeface="Times New Roman" panose="02020603050405020304" pitchFamily="18" charset="0"/>
                <a:cs typeface="Times New Roman" panose="02020603050405020304" pitchFamily="18" charset="0"/>
              </a:rPr>
              <a:t> </a:t>
            </a:r>
            <a:r>
              <a:rPr lang="en-US" sz="1800" dirty="0">
                <a:solidFill>
                  <a:schemeClr val="accent2">
                    <a:lumMod val="75000"/>
                  </a:schemeClr>
                </a:solidFill>
                <a:latin typeface="Times New Roman" panose="02020603050405020304" pitchFamily="18" charset="0"/>
                <a:cs typeface="Times New Roman" panose="02020603050405020304" pitchFamily="18" charset="0"/>
              </a:rPr>
              <a:t>input image is transferred to the recognition system during the image acquisition stage. An image (JPEG, PNG, etc.), a scanned image, a digital camera, or any other approved digital input device may be used as the input. </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2. Data Augmentation: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80% of the dataset is used for training and 20% is used for testing. To boost the efficiency of the model, the diversity in the data is artificially boosted using Data Augmentation. By rotating the images of the dataset to form images with different angles.</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3. Splitting of dataset</a:t>
            </a:r>
            <a:r>
              <a:rPr lang="en-US" sz="1800" dirty="0">
                <a:solidFill>
                  <a:schemeClr val="accent2">
                    <a:lumMod val="50000"/>
                  </a:schemeClr>
                </a:solidFill>
                <a:latin typeface="Times New Roman" panose="02020603050405020304" pitchFamily="18" charset="0"/>
                <a:cs typeface="Times New Roman" panose="02020603050405020304" pitchFamily="18" charset="0"/>
              </a:rPr>
              <a:t>: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dataset is split into training and testing parts. For training, 80% of the dataset is used, and for testing, 20%.</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4. Preprocessing: </a:t>
            </a:r>
            <a:r>
              <a:rPr lang="en-US" sz="1800" dirty="0">
                <a:solidFill>
                  <a:schemeClr val="accent2">
                    <a:lumMod val="75000"/>
                  </a:schemeClr>
                </a:solidFill>
                <a:latin typeface="Times New Roman" panose="02020603050405020304" pitchFamily="18" charset="0"/>
                <a:cs typeface="Times New Roman" panose="02020603050405020304" pitchFamily="18" charset="0"/>
              </a:rPr>
              <a:t>Character recognition begins with pre-processing, which is essential in determining the rate of recognition. The strokes are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normalised</a:t>
            </a:r>
            <a:r>
              <a:rPr lang="en-US" sz="1800" dirty="0">
                <a:solidFill>
                  <a:schemeClr val="accent2">
                    <a:lumMod val="75000"/>
                  </a:schemeClr>
                </a:solidFill>
                <a:latin typeface="Times New Roman" panose="02020603050405020304" pitchFamily="18" charset="0"/>
                <a:cs typeface="Times New Roman" panose="02020603050405020304" pitchFamily="18" charset="0"/>
              </a:rPr>
              <a:t> during preprocessing, and any variances that can reduce accuracy rate are eliminated. Preprocessing focuses mostly on a variety of distortions, including erratic text size, points lost due to pen movement, jitters, left-to-right bend, and uneven spacing. The technique includes noise reduction, binarization, and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normalisation</a:t>
            </a:r>
            <a:r>
              <a:rPr lang="en-US" sz="1800" dirty="0">
                <a:solidFill>
                  <a:schemeClr val="accent2">
                    <a:lumMod val="75000"/>
                  </a:schemeClr>
                </a:solidFill>
                <a:latin typeface="Times New Roman" panose="02020603050405020304" pitchFamily="18" charset="0"/>
                <a:cs typeface="Times New Roman" panose="02020603050405020304" pitchFamily="18" charset="0"/>
              </a:rPr>
              <a:t>.</a:t>
            </a:r>
            <a:br>
              <a:rPr lang="en-US" sz="2000" dirty="0"/>
            </a:b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4" name="TextBox 3">
            <a:extLst>
              <a:ext uri="{FF2B5EF4-FFF2-40B4-BE49-F238E27FC236}">
                <a16:creationId xmlns:a16="http://schemas.microsoft.com/office/drawing/2014/main" id="{8BF4100A-441E-D26B-AD2A-7E990FF117F9}"/>
              </a:ext>
            </a:extLst>
          </p:cNvPr>
          <p:cNvSpPr txBox="1"/>
          <p:nvPr/>
        </p:nvSpPr>
        <p:spPr>
          <a:xfrm>
            <a:off x="827584" y="0"/>
            <a:ext cx="4587240" cy="523220"/>
          </a:xfrm>
          <a:prstGeom prst="rect">
            <a:avLst/>
          </a:prstGeom>
          <a:noFill/>
        </p:spPr>
        <p:txBody>
          <a:bodyPr wrap="square">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Problem definition</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a16="http://schemas.microsoft.com/office/drawing/2014/main" id="{277BB3C6-EF9A-C73F-30A5-B828CF3D2980}"/>
              </a:ext>
            </a:extLst>
          </p:cNvPr>
          <p:cNvSpPr>
            <a:spLocks noChangeArrowheads="1"/>
          </p:cNvSpPr>
          <p:nvPr/>
        </p:nvSpPr>
        <p:spPr bwMode="auto">
          <a:xfrm>
            <a:off x="611560" y="521484"/>
            <a:ext cx="6984776" cy="535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5.Segmentation: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process of segmentation divides a huge input image into discrete characters. The methods used are word, line, and character segmentation. Typically, it involves removing individual characters from a word graphic.</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6. Feature Extraction: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Deep learning classifies itself by extracting features using deep neural networks. As the dataset grows, its performance improves in comparison to standard techniques.</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8. Classification: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Using the trained dataset and CNN, the image is classified according to its attributes. When an image is fed into the Handwritten Character Recognition system, its key features are retrieved and used as inputs to the CNN classifier. It more accurately labels the featured image by comparing it to the trained dataset.</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9. Taking real time user input: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model is now used to identify characters that the user writes in real time. To forecast the words that users have written, they must write on paper and upload a scanned copy of that writing.</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10. Output: </a:t>
            </a:r>
            <a:r>
              <a:rPr lang="en-US" sz="1800" dirty="0">
                <a:solidFill>
                  <a:schemeClr val="accent2">
                    <a:lumMod val="75000"/>
                  </a:schemeClr>
                </a:solidFill>
                <a:latin typeface="Times New Roman" panose="02020603050405020304" pitchFamily="18" charset="0"/>
                <a:cs typeface="Times New Roman" panose="02020603050405020304" pitchFamily="18" charset="0"/>
              </a:rPr>
              <a:t>You get the output detailing what was written in the input image.</a:t>
            </a:r>
            <a:br>
              <a:rPr lang="en-US" sz="1800" dirty="0"/>
            </a:br>
            <a:endParaRPr lang="en-US" altLang="en-US" sz="1800" b="1" dirty="0">
              <a:solidFill>
                <a:srgbClr val="0000FF"/>
              </a:solidFill>
            </a:endParaRPr>
          </a:p>
          <a:p>
            <a:pPr algn="l"/>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4" name="TextBox 3">
            <a:extLst>
              <a:ext uri="{FF2B5EF4-FFF2-40B4-BE49-F238E27FC236}">
                <a16:creationId xmlns:a16="http://schemas.microsoft.com/office/drawing/2014/main" id="{8BF4100A-441E-D26B-AD2A-7E990FF117F9}"/>
              </a:ext>
            </a:extLst>
          </p:cNvPr>
          <p:cNvSpPr txBox="1"/>
          <p:nvPr/>
        </p:nvSpPr>
        <p:spPr>
          <a:xfrm>
            <a:off x="827584" y="0"/>
            <a:ext cx="4587240" cy="523220"/>
          </a:xfrm>
          <a:prstGeom prst="rect">
            <a:avLst/>
          </a:prstGeom>
          <a:noFill/>
        </p:spPr>
        <p:txBody>
          <a:bodyPr wrap="square">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Problem definition</a:t>
            </a:r>
            <a:endParaRPr lang="en-IN" sz="2800" dirty="0"/>
          </a:p>
        </p:txBody>
      </p:sp>
    </p:spTree>
    <p:extLst>
      <p:ext uri="{BB962C8B-B14F-4D97-AF65-F5344CB8AC3E}">
        <p14:creationId xmlns:p14="http://schemas.microsoft.com/office/powerpoint/2010/main" val="235110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a16="http://schemas.microsoft.com/office/drawing/2014/main" id="{277BB3C6-EF9A-C73F-30A5-B828CF3D2980}"/>
              </a:ext>
            </a:extLst>
          </p:cNvPr>
          <p:cNvSpPr>
            <a:spLocks noChangeArrowheads="1"/>
          </p:cNvSpPr>
          <p:nvPr/>
        </p:nvSpPr>
        <p:spPr bwMode="auto">
          <a:xfrm>
            <a:off x="611560" y="521484"/>
            <a:ext cx="6984776" cy="535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p>
          <a:p>
            <a:pPr algn="l"/>
            <a:br>
              <a:rPr lang="en-US" sz="1800" dirty="0"/>
            </a:br>
            <a:endParaRPr lang="en-US" altLang="en-US" sz="1800" b="1" dirty="0">
              <a:solidFill>
                <a:srgbClr val="0000FF"/>
              </a:solidFill>
            </a:endParaRPr>
          </a:p>
          <a:p>
            <a:pPr algn="l"/>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4" name="TextBox 3">
            <a:extLst>
              <a:ext uri="{FF2B5EF4-FFF2-40B4-BE49-F238E27FC236}">
                <a16:creationId xmlns:a16="http://schemas.microsoft.com/office/drawing/2014/main" id="{8BF4100A-441E-D26B-AD2A-7E990FF117F9}"/>
              </a:ext>
            </a:extLst>
          </p:cNvPr>
          <p:cNvSpPr txBox="1"/>
          <p:nvPr/>
        </p:nvSpPr>
        <p:spPr>
          <a:xfrm>
            <a:off x="827584" y="0"/>
            <a:ext cx="4587240" cy="523220"/>
          </a:xfrm>
          <a:prstGeom prst="rect">
            <a:avLst/>
          </a:prstGeom>
          <a:noFill/>
        </p:spPr>
        <p:txBody>
          <a:bodyPr wrap="square">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Problem definition</a:t>
            </a:r>
            <a:endParaRPr lang="en-IN" sz="2800" dirty="0"/>
          </a:p>
        </p:txBody>
      </p:sp>
      <p:pic>
        <p:nvPicPr>
          <p:cNvPr id="3" name="Picture 2">
            <a:extLst>
              <a:ext uri="{FF2B5EF4-FFF2-40B4-BE49-F238E27FC236}">
                <a16:creationId xmlns:a16="http://schemas.microsoft.com/office/drawing/2014/main" id="{7C91E42B-C306-4660-3D0A-4C9DA1A6538C}"/>
              </a:ext>
            </a:extLst>
          </p:cNvPr>
          <p:cNvPicPr>
            <a:picLocks noChangeAspect="1"/>
          </p:cNvPicPr>
          <p:nvPr/>
        </p:nvPicPr>
        <p:blipFill>
          <a:blip r:embed="rId2"/>
          <a:stretch>
            <a:fillRect/>
          </a:stretch>
        </p:blipFill>
        <p:spPr>
          <a:xfrm>
            <a:off x="712997" y="1196752"/>
            <a:ext cx="6451292" cy="4579650"/>
          </a:xfrm>
          <a:prstGeom prst="rect">
            <a:avLst/>
          </a:prstGeom>
        </p:spPr>
      </p:pic>
    </p:spTree>
    <p:extLst>
      <p:ext uri="{BB962C8B-B14F-4D97-AF65-F5344CB8AC3E}">
        <p14:creationId xmlns:p14="http://schemas.microsoft.com/office/powerpoint/2010/main" val="333982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324544" y="500844"/>
            <a:ext cx="3816424" cy="457200"/>
          </a:xfrm>
        </p:spPr>
        <p:txBody>
          <a:bodyPr anchor="ctr">
            <a:normAutofit fontScale="90000"/>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Survey Papers</a:t>
            </a: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755576" y="1114624"/>
            <a:ext cx="6428144"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Author Name : </a:t>
            </a:r>
            <a:r>
              <a:rPr lang="en-IN" sz="2000" dirty="0">
                <a:solidFill>
                  <a:schemeClr val="accent2">
                    <a:lumMod val="75000"/>
                  </a:schemeClr>
                </a:solidFill>
                <a:latin typeface="Times New Roman" panose="02020603050405020304" pitchFamily="18" charset="0"/>
                <a:cs typeface="Times New Roman" panose="02020603050405020304" pitchFamily="18" charset="0"/>
              </a:rPr>
              <a:t>Gaurav </a:t>
            </a:r>
            <a:r>
              <a:rPr lang="en-IN" sz="2000" dirty="0" err="1">
                <a:solidFill>
                  <a:schemeClr val="accent2">
                    <a:lumMod val="75000"/>
                  </a:schemeClr>
                </a:solidFill>
                <a:latin typeface="Times New Roman" panose="02020603050405020304" pitchFamily="18" charset="0"/>
                <a:cs typeface="Times New Roman" panose="02020603050405020304" pitchFamily="18" charset="0"/>
              </a:rPr>
              <a:t>Surve</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Title :</a:t>
            </a:r>
            <a:r>
              <a:rPr lang="en-US" sz="2000" b="1" dirty="0">
                <a:solidFill>
                  <a:schemeClr val="accent2">
                    <a:lumMod val="50000"/>
                  </a:schemeClr>
                </a:solidFill>
                <a:latin typeface="Times New Roman" panose="02020603050405020304" pitchFamily="18" charset="0"/>
                <a:cs typeface="Times New Roman" panose="02020603050405020304" pitchFamily="18" charset="0"/>
              </a:rPr>
              <a:t> </a:t>
            </a:r>
            <a:r>
              <a:rPr lang="en-US" sz="2000" dirty="0">
                <a:solidFill>
                  <a:schemeClr val="accent2">
                    <a:lumMod val="75000"/>
                  </a:schemeClr>
                </a:solidFill>
                <a:latin typeface="Times New Roman" panose="02020603050405020304" pitchFamily="18" charset="0"/>
                <a:cs typeface="Times New Roman" panose="02020603050405020304" pitchFamily="18" charset="0"/>
              </a:rPr>
              <a:t>Handwritten Character Recognition</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2000" dirty="0">
                <a:solidFill>
                  <a:schemeClr val="accent2">
                    <a:lumMod val="75000"/>
                  </a:schemeClr>
                </a:solidFill>
                <a:latin typeface="Times New Roman" panose="02020603050405020304" pitchFamily="18" charset="0"/>
                <a:cs typeface="Times New Roman" panose="02020603050405020304" pitchFamily="18" charset="0"/>
              </a:rPr>
              <a:t>https://www.ijcrt.org/</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2">
                    <a:lumMod val="75000"/>
                  </a:schemeClr>
                </a:solidFill>
                <a:latin typeface="Times New Roman" panose="02020603050405020304" pitchFamily="18" charset="0"/>
                <a:cs typeface="Times New Roman" panose="02020603050405020304" pitchFamily="18" charset="0"/>
              </a:rPr>
              <a:t>April 4, 2022</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2000" dirty="0">
                <a:solidFill>
                  <a:schemeClr val="accent2">
                    <a:lumMod val="75000"/>
                  </a:schemeClr>
                </a:solidFill>
                <a:latin typeface="Times New Roman" panose="02020603050405020304" pitchFamily="18" charset="0"/>
                <a:cs typeface="Times New Roman" panose="02020603050405020304" pitchFamily="18" charset="0"/>
              </a:rPr>
              <a:t>Handwritten digit recognition has a wide range of applications, including identifying postal codes on envelopes, processing largescale financial statements, and processing bank form input. It was often thought that people who used computers for business had to change their input style to match what the computer expected, whether they were typing or filling out forms with letters.</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Technology used: </a:t>
            </a:r>
            <a:r>
              <a:rPr lang="en-US" altLang="en-US" sz="2000" b="1" dirty="0">
                <a:solidFill>
                  <a:schemeClr val="accent2">
                    <a:lumMod val="75000"/>
                  </a:schemeClr>
                </a:solidFill>
                <a:latin typeface="Times New Roman" panose="02020603050405020304" pitchFamily="18" charset="0"/>
                <a:cs typeface="Times New Roman" panose="02020603050405020304" pitchFamily="18" charset="0"/>
              </a:rPr>
              <a:t>Tensor flow - </a:t>
            </a:r>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Tensor flow is the core open source library to help you develop and train Machine Learning models</a:t>
            </a:r>
            <a:r>
              <a:rPr lang="en-US" altLang="en-US" sz="2000" dirty="0">
                <a:solidFill>
                  <a:srgbClr val="00B0F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9169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Existing Application</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611560" y="140430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Developed by : </a:t>
            </a:r>
            <a:r>
              <a:rPr lang="en-IN" sz="2000" dirty="0" err="1">
                <a:solidFill>
                  <a:schemeClr val="accent2">
                    <a:lumMod val="50000"/>
                  </a:schemeClr>
                </a:solidFill>
                <a:latin typeface="Times New Roman" panose="02020603050405020304" pitchFamily="18" charset="0"/>
                <a:cs typeface="Times New Roman" panose="02020603050405020304" pitchFamily="18" charset="0"/>
              </a:rPr>
              <a:t>Appsuit</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Title : </a:t>
            </a:r>
            <a:r>
              <a:rPr lang="en-IN" sz="2000" dirty="0">
                <a:solidFill>
                  <a:schemeClr val="accent2">
                    <a:lumMod val="50000"/>
                  </a:schemeClr>
                </a:solidFill>
                <a:latin typeface="Times New Roman" panose="02020603050405020304" pitchFamily="18" charset="0"/>
                <a:cs typeface="Times New Roman" panose="02020603050405020304" pitchFamily="18" charset="0"/>
              </a:rPr>
              <a:t>Handwriting to Text Converter</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2000" dirty="0">
                <a:solidFill>
                  <a:schemeClr val="accent2">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https://play.google.com/store/apps/details?id=com.appsuite.handwriting.to.text</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2">
                    <a:lumMod val="50000"/>
                  </a:schemeClr>
                </a:solidFill>
                <a:latin typeface="Times New Roman" panose="02020603050405020304" pitchFamily="18" charset="0"/>
                <a:cs typeface="Times New Roman" panose="02020603050405020304" pitchFamily="18" charset="0"/>
              </a:rPr>
              <a:t> June 14, 2022</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2000" dirty="0">
                <a:solidFill>
                  <a:schemeClr val="accent2">
                    <a:lumMod val="50000"/>
                  </a:schemeClr>
                </a:solidFill>
                <a:latin typeface="Times New Roman" panose="02020603050405020304" pitchFamily="18" charset="0"/>
                <a:cs typeface="Times New Roman" panose="02020603050405020304" pitchFamily="18" charset="0"/>
              </a:rPr>
              <a:t>Use the simple, yet accurate Handwriting to Text Converter app. Our OCR handwriting to text converter comes with an inbuilt scanner that quickly analyzes your handwriting and turns it into usable text.</a:t>
            </a:r>
          </a:p>
        </p:txBody>
      </p:sp>
    </p:spTree>
    <p:extLst>
      <p:ext uri="{BB962C8B-B14F-4D97-AF65-F5344CB8AC3E}">
        <p14:creationId xmlns:p14="http://schemas.microsoft.com/office/powerpoint/2010/main" val="2304665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Existing Application</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539552" y="137160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Developed by : </a:t>
            </a:r>
            <a:r>
              <a:rPr lang="en-IN" sz="2000" dirty="0" err="1">
                <a:solidFill>
                  <a:schemeClr val="accent2">
                    <a:lumMod val="50000"/>
                  </a:schemeClr>
                </a:solidFill>
                <a:latin typeface="Times New Roman" panose="02020603050405020304" pitchFamily="18" charset="0"/>
                <a:cs typeface="Times New Roman" panose="02020603050405020304" pitchFamily="18" charset="0"/>
              </a:rPr>
              <a:t>Globid</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Title : </a:t>
            </a:r>
            <a:r>
              <a:rPr lang="en-IN" sz="2000" dirty="0">
                <a:solidFill>
                  <a:schemeClr val="accent2">
                    <a:lumMod val="50000"/>
                  </a:schemeClr>
                </a:solidFill>
                <a:latin typeface="Times New Roman" panose="02020603050405020304" pitchFamily="18" charset="0"/>
                <a:cs typeface="Times New Roman" panose="02020603050405020304" pitchFamily="18" charset="0"/>
              </a:rPr>
              <a:t>Handwriting Recognizer</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2000" dirty="0">
                <a:solidFill>
                  <a:schemeClr val="accent2">
                    <a:lumMod val="50000"/>
                  </a:schemeClr>
                </a:solidFill>
                <a:latin typeface="Times New Roman" panose="02020603050405020304" pitchFamily="18" charset="0"/>
                <a:cs typeface="Times New Roman" panose="02020603050405020304" pitchFamily="18" charset="0"/>
              </a:rPr>
              <a:t>https://play.google.com/store/apps/details?id=handwriting.to.text.convert</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2">
                    <a:lumMod val="50000"/>
                  </a:schemeClr>
                </a:solidFill>
                <a:latin typeface="Times New Roman" panose="02020603050405020304" pitchFamily="18" charset="0"/>
                <a:cs typeface="Times New Roman" panose="02020603050405020304" pitchFamily="18" charset="0"/>
              </a:rPr>
              <a:t> 2022</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2000" dirty="0">
                <a:solidFill>
                  <a:schemeClr val="accent2">
                    <a:lumMod val="50000"/>
                  </a:schemeClr>
                </a:solidFill>
                <a:latin typeface="Times New Roman" panose="02020603050405020304" pitchFamily="18" charset="0"/>
                <a:cs typeface="Times New Roman" panose="02020603050405020304" pitchFamily="18" charset="0"/>
              </a:rPr>
              <a:t>This handwritten text recognition app “Handwriting Recognizer” can be both used for your personal and professional use. Just scribble the notes and later get them converted to digital text instantly. The app is very easy to use and is designed with an intuitive user interface. Get your own pocket-friendly hand recognizer app and reduce your effort to manually convert your notes into digital text.</a:t>
            </a:r>
          </a:p>
        </p:txBody>
      </p:sp>
    </p:spTree>
    <p:extLst>
      <p:ext uri="{BB962C8B-B14F-4D97-AF65-F5344CB8AC3E}">
        <p14:creationId xmlns:p14="http://schemas.microsoft.com/office/powerpoint/2010/main" val="8003597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6.0.4"/>
  <p:tag name="AS_OS" val="Microsoft Windows NT 10.0.17763.0"/>
  <p:tag name="AS_RELEASE_DATE" val="2022.04.14"/>
  <p:tag name="AS_TITLE" val="Aspose.Slides for .NET5"/>
  <p:tag name="AS_VERSION" val="22.4"/>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590</TotalTime>
  <Words>1307</Words>
  <Application>Microsoft Office PowerPoint</Application>
  <PresentationFormat>On-screen Show (4:3)</PresentationFormat>
  <Paragraphs>85</Paragraphs>
  <Slides>13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Calibri</vt:lpstr>
      <vt:lpstr>Times New Roman</vt:lpstr>
      <vt:lpstr>Trebuchet MS</vt:lpstr>
      <vt:lpstr>Wingdings</vt:lpstr>
      <vt:lpstr>Wingdings 3</vt:lpstr>
      <vt:lpstr>Facet</vt:lpstr>
      <vt:lpstr>A Novel Method for Handwritten Digit Recognition </vt:lpstr>
      <vt:lpstr>Contents </vt:lpstr>
      <vt:lpstr>Problem definition </vt:lpstr>
      <vt:lpstr>PowerPoint Presentation</vt:lpstr>
      <vt:lpstr>PowerPoint Presentation</vt:lpstr>
      <vt:lpstr>PowerPoint Presentation</vt:lpstr>
      <vt:lpstr>Survey Papers</vt:lpstr>
      <vt:lpstr>Existing Application </vt:lpstr>
      <vt:lpstr>Existing Application </vt:lpstr>
      <vt:lpstr>De-Merits: </vt:lpstr>
      <vt:lpstr>Hardware Requirements: </vt:lpstr>
      <vt:lpstr>Objective: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INSURANCE BILLING SYSTEM</dc:title>
  <dc:creator>rakesh</dc:creator>
  <cp:lastModifiedBy>Nimanthran Paul</cp:lastModifiedBy>
  <cp:revision>53</cp:revision>
  <cp:lastPrinted>2022-06-02T16:30:30Z</cp:lastPrinted>
  <dcterms:created xsi:type="dcterms:W3CDTF">2022-06-02T16:30:30Z</dcterms:created>
  <dcterms:modified xsi:type="dcterms:W3CDTF">2022-10-16T09:39:27Z</dcterms:modified>
</cp:coreProperties>
</file>