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5" r:id="rId12"/>
    <p:sldId id="273" r:id="rId13"/>
    <p:sldId id="276" r:id="rId14"/>
    <p:sldId id="275" r:id="rId15"/>
    <p:sldId id="277" r:id="rId16"/>
    <p:sldId id="268" r:id="rId17"/>
    <p:sldId id="269" r:id="rId18"/>
    <p:sldId id="27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6912" autoAdjust="0"/>
    <p:restoredTop sz="94660"/>
  </p:normalViewPr>
  <p:slideViewPr>
    <p:cSldViewPr>
      <p:cViewPr>
        <p:scale>
          <a:sx n="87" d="100"/>
          <a:sy n="87" d="100"/>
        </p:scale>
        <p:origin x="-642" y="3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4BD45-1772-42D8-94C0-2EA743CB14D3}" type="datetimeFigureOut">
              <a:rPr lang="en-IN" smtClean="0"/>
              <a:pPr/>
              <a:t>19-11-2022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9DDF2A-6144-4594-B374-B02028C60C0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84127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3FC7A9A6-FAB0-4D60-83F5-F777A7FAE235}" type="datetimeFigureOut">
              <a:rPr lang="en-IN" smtClean="0"/>
              <a:pPr/>
              <a:t>19-11-2022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EE5A17E2-0643-4285-A743-EA5D29815A4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7A9A6-FAB0-4D60-83F5-F777A7FAE235}" type="datetimeFigureOut">
              <a:rPr lang="en-IN" smtClean="0"/>
              <a:pPr/>
              <a:t>19-11-2022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17E2-0643-4285-A743-EA5D29815A4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7A9A6-FAB0-4D60-83F5-F777A7FAE235}" type="datetimeFigureOut">
              <a:rPr lang="en-IN" smtClean="0"/>
              <a:pPr/>
              <a:t>19-11-2022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17E2-0643-4285-A743-EA5D29815A4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7A9A6-FAB0-4D60-83F5-F777A7FAE235}" type="datetimeFigureOut">
              <a:rPr lang="en-IN" smtClean="0"/>
              <a:pPr/>
              <a:t>19-11-2022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17E2-0643-4285-A743-EA5D29815A4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7A9A6-FAB0-4D60-83F5-F777A7FAE235}" type="datetimeFigureOut">
              <a:rPr lang="en-IN" smtClean="0"/>
              <a:pPr/>
              <a:t>19-11-2022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17E2-0643-4285-A743-EA5D29815A4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7A9A6-FAB0-4D60-83F5-F777A7FAE235}" type="datetimeFigureOut">
              <a:rPr lang="en-IN" smtClean="0"/>
              <a:pPr/>
              <a:t>19-11-2022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17E2-0643-4285-A743-EA5D29815A4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7A9A6-FAB0-4D60-83F5-F777A7FAE235}" type="datetimeFigureOut">
              <a:rPr lang="en-IN" smtClean="0"/>
              <a:pPr/>
              <a:t>19-11-2022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17E2-0643-4285-A743-EA5D29815A4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7A9A6-FAB0-4D60-83F5-F777A7FAE235}" type="datetimeFigureOut">
              <a:rPr lang="en-IN" smtClean="0"/>
              <a:pPr/>
              <a:t>19-11-2022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17E2-0643-4285-A743-EA5D29815A4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7A9A6-FAB0-4D60-83F5-F777A7FAE235}" type="datetimeFigureOut">
              <a:rPr lang="en-IN" smtClean="0"/>
              <a:pPr/>
              <a:t>19-11-2022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17E2-0643-4285-A743-EA5D29815A4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3FC7A9A6-FAB0-4D60-83F5-F777A7FAE235}" type="datetimeFigureOut">
              <a:rPr lang="en-IN" smtClean="0"/>
              <a:pPr/>
              <a:t>19-11-2022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EE5A17E2-0643-4285-A743-EA5D29815A4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3FC7A9A6-FAB0-4D60-83F5-F777A7FAE235}" type="datetimeFigureOut">
              <a:rPr lang="en-IN" smtClean="0"/>
              <a:pPr/>
              <a:t>19-11-2022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EE5A17E2-0643-4285-A743-EA5D29815A4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3FC7A9A6-FAB0-4D60-83F5-F777A7FAE235}" type="datetimeFigureOut">
              <a:rPr lang="en-IN" smtClean="0"/>
              <a:pPr/>
              <a:t>19-11-2022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EE5A17E2-0643-4285-A743-EA5D29815A4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video" Target="file:///C:\Users\WELCOME\Downloads\WhatsApp%20Video%202022-11-19%20at%2010.59.38%20PM.mp4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video" Target="file:///C:\Users\WELCOME\Downloads\WhatsApp%20Video%202022-11-19%20at%2010.59.38%20PM%20(1).mp4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980728"/>
            <a:ext cx="7594352" cy="1656184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Arial Black" pitchFamily="34" charset="0"/>
              </a:rPr>
              <a:t>   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DEEP LEARNING FUNDUS IMAGE ANALYSIS  FOR  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EARLY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DETECTION OF DIABETIC RETINOPATHY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2996952"/>
            <a:ext cx="6400800" cy="2664296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endParaRPr lang="en-IN" dirty="0" smtClean="0">
              <a:latin typeface="+mj-lt"/>
            </a:endParaRPr>
          </a:p>
          <a:p>
            <a:endParaRPr lang="en-IN" dirty="0" smtClean="0">
              <a:latin typeface="+mj-lt"/>
            </a:endParaRPr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714744" y="3000372"/>
            <a:ext cx="400052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Arial" pitchFamily="34" charset="0"/>
                <a:cs typeface="Arial" pitchFamily="34" charset="0"/>
              </a:rPr>
              <a:t>TEAM LEAD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      : </a:t>
            </a:r>
            <a:r>
              <a:rPr lang="en-IN" dirty="0" err="1" smtClean="0">
                <a:latin typeface="Arial" pitchFamily="34" charset="0"/>
                <a:cs typeface="Arial" pitchFamily="34" charset="0"/>
              </a:rPr>
              <a:t>Narmadha.R</a:t>
            </a:r>
            <a:endParaRPr lang="en-IN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2000" dirty="0" smtClean="0">
                <a:latin typeface="Arial Narrow" pitchFamily="34" charset="0"/>
              </a:rPr>
              <a:t>TEAM ID </a:t>
            </a:r>
            <a:r>
              <a:rPr lang="en-IN" sz="2000" dirty="0" smtClean="0">
                <a:latin typeface="Arial Narrow" pitchFamily="34" charset="0"/>
              </a:rPr>
              <a:t>               : PNT2022TMID4355</a:t>
            </a:r>
            <a:endParaRPr lang="en-IN" sz="2000" dirty="0" smtClean="0">
              <a:latin typeface="Arial Narrow" pitchFamily="34" charset="0"/>
            </a:endParaRPr>
          </a:p>
          <a:p>
            <a:r>
              <a:rPr lang="en-IN" sz="2000" dirty="0" smtClean="0">
                <a:latin typeface="Arial Narrow" pitchFamily="34" charset="0"/>
              </a:rPr>
              <a:t>TEAM </a:t>
            </a:r>
            <a:r>
              <a:rPr lang="en-IN" sz="2000" dirty="0" smtClean="0">
                <a:latin typeface="Arial Narrow" pitchFamily="34" charset="0"/>
              </a:rPr>
              <a:t>MEMBERS :</a:t>
            </a:r>
            <a:endParaRPr lang="en-IN" sz="2000" dirty="0" smtClean="0">
              <a:latin typeface="Arial Narrow" pitchFamily="34" charset="0"/>
            </a:endParaRPr>
          </a:p>
          <a:p>
            <a:r>
              <a:rPr lang="en-IN" dirty="0" smtClean="0">
                <a:latin typeface="Arial" pitchFamily="34" charset="0"/>
                <a:cs typeface="Arial" pitchFamily="34" charset="0"/>
              </a:rPr>
              <a:t>                                </a:t>
            </a:r>
            <a:r>
              <a:rPr lang="en-IN" dirty="0" err="1" smtClean="0">
                <a:latin typeface="Arial" pitchFamily="34" charset="0"/>
                <a:cs typeface="Arial" pitchFamily="34" charset="0"/>
              </a:rPr>
              <a:t>Soundharya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 .B</a:t>
            </a:r>
            <a:endParaRPr lang="en-IN" dirty="0" smtClean="0">
              <a:latin typeface="Arial" pitchFamily="34" charset="0"/>
              <a:cs typeface="Arial" pitchFamily="34" charset="0"/>
            </a:endParaRPr>
          </a:p>
          <a:p>
            <a:r>
              <a:rPr lang="en-IN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                               </a:t>
            </a:r>
            <a:r>
              <a:rPr lang="en-IN" dirty="0" err="1" smtClean="0">
                <a:latin typeface="Arial" pitchFamily="34" charset="0"/>
                <a:cs typeface="Arial" pitchFamily="34" charset="0"/>
              </a:rPr>
              <a:t>Fariza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 . A</a:t>
            </a:r>
            <a:endParaRPr lang="en-IN" dirty="0" smtClean="0">
              <a:latin typeface="Arial" pitchFamily="34" charset="0"/>
              <a:cs typeface="Arial" pitchFamily="34" charset="0"/>
            </a:endParaRPr>
          </a:p>
          <a:p>
            <a:r>
              <a:rPr lang="en-IN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                               </a:t>
            </a:r>
            <a:r>
              <a:rPr lang="en-IN" dirty="0" err="1" smtClean="0">
                <a:latin typeface="Arial" pitchFamily="34" charset="0"/>
                <a:cs typeface="Arial" pitchFamily="34" charset="0"/>
              </a:rPr>
              <a:t>Madhubala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 .K</a:t>
            </a:r>
            <a:endParaRPr lang="en-IN" dirty="0" smtClean="0">
              <a:latin typeface="Arial" pitchFamily="34" charset="0"/>
              <a:cs typeface="Arial" pitchFamily="34" charset="0"/>
            </a:endParaRPr>
          </a:p>
          <a:p>
            <a:r>
              <a:rPr lang="en-IN" dirty="0" smtClean="0">
                <a:latin typeface="Arial" pitchFamily="34" charset="0"/>
                <a:cs typeface="Arial" pitchFamily="34" charset="0"/>
              </a:rPr>
              <a:t>MENTOR             :   </a:t>
            </a:r>
            <a:r>
              <a:rPr lang="en-IN" dirty="0" err="1" smtClean="0">
                <a:latin typeface="Arial" pitchFamily="34" charset="0"/>
                <a:cs typeface="Arial" pitchFamily="34" charset="0"/>
              </a:rPr>
              <a:t>Dinesh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dirty="0" err="1" smtClean="0">
                <a:latin typeface="Arial" pitchFamily="34" charset="0"/>
                <a:cs typeface="Arial" pitchFamily="34" charset="0"/>
              </a:rPr>
              <a:t>Ganesan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6148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 smtClean="0">
                <a:latin typeface="Arial" pitchFamily="34" charset="0"/>
                <a:cs typeface="Arial" pitchFamily="34" charset="0"/>
              </a:rPr>
              <a:t>PYTHON FLASK FRAME WORK</a:t>
            </a:r>
            <a:endParaRPr lang="en-IN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3" y="2357430"/>
            <a:ext cx="5812698" cy="328614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IN" sz="200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2000" smtClean="0">
                <a:latin typeface="Arial" pitchFamily="34" charset="0"/>
                <a:cs typeface="Arial" pitchFamily="34" charset="0"/>
              </a:rPr>
              <a:t>   </a:t>
            </a:r>
            <a:r>
              <a:rPr lang="en-IN" sz="2000" smtClean="0">
                <a:latin typeface="Arial" pitchFamily="34" charset="0"/>
                <a:cs typeface="Arial" pitchFamily="34" charset="0"/>
              </a:rPr>
              <a:t>Flask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is a micro web framework written in python.</a:t>
            </a:r>
          </a:p>
          <a:p>
            <a:pPr>
              <a:lnSpc>
                <a:spcPct val="150000"/>
              </a:lnSpc>
            </a:pPr>
            <a:r>
              <a:rPr lang="en-IN" sz="2000" dirty="0" smtClean="0">
                <a:latin typeface="Arial" pitchFamily="34" charset="0"/>
                <a:cs typeface="Arial" pitchFamily="34" charset="0"/>
              </a:rPr>
              <a:t>It is classified as a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micro framework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because it does not require particular tools or libraries.</a:t>
            </a:r>
          </a:p>
          <a:p>
            <a:pPr>
              <a:lnSpc>
                <a:spcPct val="150000"/>
              </a:lnSpc>
            </a:pPr>
            <a:r>
              <a:rPr lang="en-IN" sz="2000" dirty="0" smtClean="0">
                <a:latin typeface="Arial" pitchFamily="34" charset="0"/>
                <a:cs typeface="Arial" pitchFamily="34" charset="0"/>
              </a:rPr>
              <a:t>Flask 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i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s based on the </a:t>
            </a:r>
            <a:r>
              <a:rPr lang="en-IN" sz="2000" dirty="0" err="1" smtClean="0">
                <a:latin typeface="Arial" pitchFamily="34" charset="0"/>
                <a:cs typeface="Arial" pitchFamily="34" charset="0"/>
              </a:rPr>
              <a:t>Werkzeg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 WSGI tool kit and the </a:t>
            </a:r>
            <a:r>
              <a:rPr lang="en-IN" sz="2000" dirty="0" err="1" smtClean="0">
                <a:latin typeface="Arial" pitchFamily="34" charset="0"/>
                <a:cs typeface="Arial" pitchFamily="34" charset="0"/>
              </a:rPr>
              <a:t>Jinja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 template engine.</a:t>
            </a:r>
            <a:endParaRPr lang="en-IN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3" name="Picture 3" descr="C:\Users\User\Downloads\flask im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43702" y="1928802"/>
            <a:ext cx="1689672" cy="3214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3779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>
                <a:latin typeface="Arial" pitchFamily="34" charset="0"/>
                <a:cs typeface="Arial" pitchFamily="34" charset="0"/>
              </a:rPr>
              <a:t>IBM WATSON CLOUD</a:t>
            </a:r>
            <a:endParaRPr lang="en-IN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1" y="2119257"/>
            <a:ext cx="5394976" cy="360381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GB" sz="2000" dirty="0">
                <a:latin typeface="Arial" pitchFamily="34" charset="0"/>
                <a:cs typeface="Arial" pitchFamily="34" charset="0"/>
              </a:rPr>
              <a:t>A part 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of  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IBM cloud 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that is precisely  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used 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to 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create 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 a 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models.</a:t>
            </a:r>
          </a:p>
          <a:p>
            <a:pPr>
              <a:lnSpc>
                <a:spcPct val="150000"/>
              </a:lnSpc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 It holds the model and used to train and test the data in the phase of project development.</a:t>
            </a:r>
            <a:endParaRPr lang="en-GB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We’re creating a Database link towards IBM cloud.</a:t>
            </a:r>
          </a:p>
          <a:p>
            <a:pPr>
              <a:lnSpc>
                <a:spcPct val="150000"/>
              </a:lnSpc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Models are  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accessed 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and 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registered model id 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space 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id 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 are created 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called 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E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xecution. </a:t>
            </a:r>
            <a:endParaRPr lang="en-IN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 descr="C:\Users\User\Downloads\IBM_Cloud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43702" y="1857364"/>
            <a:ext cx="1725912" cy="19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08556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WhatsApp Video 2022-11-19 at 10.59.38 PM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785786" y="857232"/>
            <a:ext cx="7572428" cy="52864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sApp Image 2022-11-19 at 9.54.10 PM (1)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sApp Image 2022-11-19 at 9.54.10 P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WhatsApp Video 2022-11-19 at 10.59.38 PM (1)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928662" y="785794"/>
            <a:ext cx="7358114" cy="52864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CHALLENGES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None/>
            </a:pPr>
            <a:r>
              <a:rPr lang="en-GB" dirty="0" smtClean="0">
                <a:latin typeface="+mj-lt"/>
              </a:rPr>
              <a:t>DATASETS :</a:t>
            </a:r>
            <a:endParaRPr lang="en-GB" dirty="0" smtClean="0">
              <a:latin typeface="+mj-lt"/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Preprocessed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dataset is larger in our project.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Error in algorithm leads to 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misdignosis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endParaRPr lang="en-GB" dirty="0" smtClean="0">
              <a:latin typeface="+mj-lt"/>
            </a:endParaRPr>
          </a:p>
          <a:p>
            <a:pPr>
              <a:buFont typeface="Wingdings" pitchFamily="2" charset="2"/>
              <a:buChar char="Ø"/>
            </a:pPr>
            <a:endParaRPr lang="en-GB" dirty="0">
              <a:latin typeface="+mj-lt"/>
            </a:endParaRPr>
          </a:p>
          <a:p>
            <a:pPr>
              <a:buFont typeface="Wingdings" pitchFamily="2" charset="2"/>
              <a:buChar char="Ø"/>
            </a:pP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095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548680"/>
            <a:ext cx="6965245" cy="883225"/>
          </a:xfrm>
        </p:spPr>
        <p:txBody>
          <a:bodyPr/>
          <a:lstStyle/>
          <a:p>
            <a:r>
              <a:rPr lang="en-GB" dirty="0" smtClean="0"/>
              <a:t>REFERENCE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5656" y="1556792"/>
            <a:ext cx="6196405" cy="4176464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GB" sz="1600" dirty="0">
                <a:latin typeface="+mj-lt"/>
              </a:rPr>
              <a:t>International Diabetes Federation. Diabetes atlas. IDF Diabetes Atlas, 9th </a:t>
            </a:r>
            <a:r>
              <a:rPr lang="en-GB" sz="1600" dirty="0" smtClean="0">
                <a:latin typeface="+mj-lt"/>
              </a:rPr>
              <a:t>edition </a:t>
            </a:r>
            <a:r>
              <a:rPr lang="en-GB" sz="1600" dirty="0">
                <a:latin typeface="+mj-lt"/>
              </a:rPr>
              <a:t>(International Diabetes Federation, Brussels, 2015).</a:t>
            </a:r>
          </a:p>
          <a:p>
            <a:pPr>
              <a:lnSpc>
                <a:spcPct val="160000"/>
              </a:lnSpc>
            </a:pPr>
            <a:r>
              <a:rPr lang="en-GB" sz="1600" dirty="0" err="1" smtClean="0">
                <a:latin typeface="+mj-lt"/>
              </a:rPr>
              <a:t>Leasher</a:t>
            </a:r>
            <a:r>
              <a:rPr lang="en-GB" sz="1600" dirty="0">
                <a:latin typeface="+mj-lt"/>
              </a:rPr>
              <a:t>, J. L. et al. Global estimates on the number of people blind or visually impaired by diabetic retinopathy: A meta-analysis from 1990 to 2010. Diabetes Care 39, 1643–1649 (2016</a:t>
            </a:r>
            <a:r>
              <a:rPr lang="en-GB" sz="1600" dirty="0" smtClean="0">
                <a:latin typeface="+mj-lt"/>
              </a:rPr>
              <a:t>)</a:t>
            </a:r>
          </a:p>
          <a:p>
            <a:pPr>
              <a:lnSpc>
                <a:spcPct val="160000"/>
              </a:lnSpc>
            </a:pPr>
            <a:r>
              <a:rPr lang="en-GB" sz="1600" dirty="0">
                <a:latin typeface="+mj-lt"/>
              </a:rPr>
              <a:t>Ting, D. S. W., Cheung, G. C. M. &amp; Wong, T. Y. Diabetic retinopathy: Global prevalence, major risk factors, screening practices and public health challenges: A review. </a:t>
            </a:r>
            <a:r>
              <a:rPr lang="en-GB" sz="1600" dirty="0" err="1">
                <a:latin typeface="+mj-lt"/>
              </a:rPr>
              <a:t>Clin</a:t>
            </a:r>
            <a:r>
              <a:rPr lang="en-GB" sz="1600" dirty="0">
                <a:latin typeface="+mj-lt"/>
              </a:rPr>
              <a:t>. Exp. </a:t>
            </a:r>
            <a:r>
              <a:rPr lang="en-GB" sz="1600" dirty="0" err="1">
                <a:latin typeface="+mj-lt"/>
              </a:rPr>
              <a:t>Ophthalmol</a:t>
            </a:r>
            <a:r>
              <a:rPr lang="en-GB" sz="1600" dirty="0">
                <a:latin typeface="+mj-lt"/>
              </a:rPr>
              <a:t>. 44, 260–277 (2016).</a:t>
            </a:r>
          </a:p>
          <a:p>
            <a:pPr>
              <a:lnSpc>
                <a:spcPct val="160000"/>
              </a:lnSpc>
            </a:pPr>
            <a:endParaRPr lang="en-GB" sz="1600" dirty="0" smtClean="0">
              <a:latin typeface="+mj-lt"/>
            </a:endParaRPr>
          </a:p>
          <a:p>
            <a:pPr>
              <a:lnSpc>
                <a:spcPct val="160000"/>
              </a:lnSpc>
            </a:pPr>
            <a:endParaRPr lang="en-IN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2347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" name="Picture 2" descr="Screenshot (70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76" y="1524287"/>
            <a:ext cx="6715172" cy="405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3238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 smtClean="0">
                <a:latin typeface="Arial" pitchFamily="34" charset="0"/>
                <a:cs typeface="Arial" pitchFamily="34" charset="0"/>
              </a:rPr>
              <a:t>INTRODUCTION</a:t>
            </a:r>
            <a:endParaRPr lang="en-IN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000" dirty="0" smtClean="0">
                <a:latin typeface="Arial" pitchFamily="34" charset="0"/>
                <a:cs typeface="Arial" pitchFamily="34" charset="0"/>
              </a:rPr>
              <a:t>Diabetic  Retinopathy (DR) is complication of diabetes that causes lesions on the blood vessels of Retina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None/>
            </a:pPr>
            <a:endParaRPr lang="en-GB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GB" sz="2000" dirty="0" smtClean="0">
                <a:latin typeface="Arial" pitchFamily="34" charset="0"/>
                <a:cs typeface="Arial" pitchFamily="34" charset="0"/>
              </a:rPr>
              <a:t>According to a research,2.6% of blindness caused by Diabetic Retinopathy(DR).</a:t>
            </a:r>
          </a:p>
          <a:p>
            <a:pPr>
              <a:buNone/>
            </a:pPr>
            <a:endParaRPr lang="en-GB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GB" sz="2000" b="1" dirty="0" smtClean="0">
                <a:latin typeface="Arial" pitchFamily="34" charset="0"/>
                <a:cs typeface="Arial" pitchFamily="34" charset="0"/>
              </a:rPr>
              <a:t>Short Flaws 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buNone/>
            </a:pPr>
            <a:endParaRPr lang="en-GB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GB" dirty="0" smtClean="0"/>
              <a:t>Time ,</a:t>
            </a:r>
            <a:r>
              <a:rPr lang="en-GB" dirty="0" smtClean="0"/>
              <a:t>Cost ,Effort .</a:t>
            </a:r>
            <a:endParaRPr lang="en-GB" dirty="0" smtClean="0"/>
          </a:p>
          <a:p>
            <a:r>
              <a:rPr lang="en-GB" sz="2000" dirty="0" smtClean="0">
                <a:latin typeface="Arial" pitchFamily="34" charset="0"/>
                <a:cs typeface="Arial" pitchFamily="34" charset="0"/>
              </a:rPr>
              <a:t>Manual diagnosis may cause 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M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isdiagnosis.</a:t>
            </a:r>
            <a:endParaRPr lang="en-GB" sz="2000" dirty="0" smtClean="0">
              <a:latin typeface="Arial" pitchFamily="34" charset="0"/>
              <a:cs typeface="Arial" pitchFamily="34" charset="0"/>
            </a:endParaRPr>
          </a:p>
          <a:p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8891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817583"/>
            <a:ext cx="6965245" cy="955234"/>
          </a:xfrm>
        </p:spPr>
        <p:txBody>
          <a:bodyPr>
            <a:normAutofit/>
          </a:bodyPr>
          <a:lstStyle/>
          <a:p>
            <a:r>
              <a:rPr lang="en-GB" sz="3200" dirty="0" smtClean="0">
                <a:latin typeface="Arial" pitchFamily="34" charset="0"/>
                <a:cs typeface="Arial" pitchFamily="34" charset="0"/>
              </a:rPr>
              <a:t>OBJECTIVES</a:t>
            </a:r>
            <a:endParaRPr lang="en-IN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3649" y="1916832"/>
            <a:ext cx="4811425" cy="3941060"/>
          </a:xfrm>
        </p:spPr>
        <p:txBody>
          <a:bodyPr>
            <a:noAutofit/>
          </a:bodyPr>
          <a:lstStyle/>
          <a:p>
            <a:pPr>
              <a:buNone/>
            </a:pPr>
            <a:endParaRPr lang="en-GB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The main objective is the early detection of diabetic retinopathy to prevent vision loss .</a:t>
            </a:r>
          </a:p>
          <a:p>
            <a:pPr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GB" sz="2000" dirty="0" smtClean="0">
                <a:latin typeface="Arial" pitchFamily="34" charset="0"/>
                <a:cs typeface="Arial" pitchFamily="34" charset="0"/>
              </a:rPr>
              <a:t>To overcome the disadvantages of manual diagnosis .</a:t>
            </a:r>
            <a:endParaRPr lang="en-GB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GB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GB" sz="2000" dirty="0" smtClean="0">
                <a:latin typeface="Arial" pitchFamily="34" charset="0"/>
                <a:cs typeface="Arial" pitchFamily="34" charset="0"/>
              </a:rPr>
              <a:t>To save time and reduce the risk of misdiagnosis</a:t>
            </a:r>
            <a:r>
              <a:rPr lang="en-GB" sz="2000" dirty="0" smtClean="0">
                <a:latin typeface="+mj-lt"/>
              </a:rPr>
              <a:t>.</a:t>
            </a:r>
            <a:endParaRPr lang="en-IN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793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>
                <a:latin typeface="Arial" pitchFamily="34" charset="0"/>
                <a:cs typeface="Arial" pitchFamily="34" charset="0"/>
              </a:rPr>
              <a:t>BLOCK DIAGRAM</a:t>
            </a:r>
            <a:endParaRPr lang="en-IN" sz="3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117" name="Picture 69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16832"/>
            <a:ext cx="7530630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98664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 smtClean="0">
                <a:latin typeface="Arial" pitchFamily="34" charset="0"/>
                <a:cs typeface="Arial" pitchFamily="34" charset="0"/>
              </a:rPr>
              <a:t>METHODOLOGIES</a:t>
            </a:r>
            <a:endParaRPr lang="en-IN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Python with 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Numpy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 &amp;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Pandas.</a:t>
            </a:r>
          </a:p>
          <a:p>
            <a:pPr>
              <a:lnSpc>
                <a:spcPct val="150000"/>
              </a:lnSpc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CNN.</a:t>
            </a:r>
          </a:p>
          <a:p>
            <a:pPr>
              <a:lnSpc>
                <a:spcPct val="150000"/>
              </a:lnSpc>
            </a:pP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Xception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Python flask frame work.</a:t>
            </a:r>
          </a:p>
          <a:p>
            <a:pPr>
              <a:lnSpc>
                <a:spcPct val="150000"/>
              </a:lnSpc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IBM Watson cloud.</a:t>
            </a:r>
          </a:p>
          <a:p>
            <a:pPr>
              <a:lnSpc>
                <a:spcPct val="150000"/>
              </a:lnSpc>
            </a:pP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Tensorflow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 &amp; 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keras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5143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 smtClean="0">
                <a:latin typeface="Arial" pitchFamily="34" charset="0"/>
                <a:cs typeface="Arial" pitchFamily="34" charset="0"/>
              </a:rPr>
              <a:t>TENSOR FLOW &amp; KERAS</a:t>
            </a:r>
            <a:endParaRPr lang="en-IN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25" y="2119257"/>
            <a:ext cx="5357849" cy="3810073"/>
          </a:xfrm>
        </p:spPr>
        <p:txBody>
          <a:bodyPr>
            <a:normAutofit/>
          </a:bodyPr>
          <a:lstStyle/>
          <a:p>
            <a:r>
              <a:rPr lang="en-GB" sz="2000" dirty="0" smtClean="0">
                <a:latin typeface="Arial" pitchFamily="34" charset="0"/>
                <a:cs typeface="Arial" pitchFamily="34" charset="0"/>
              </a:rPr>
              <a:t>Tensor Flow is a free and open source software library for machine learning and artificial intelligence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None/>
            </a:pPr>
            <a:endParaRPr lang="en-GB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GB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GB" sz="2000" dirty="0" smtClean="0">
              <a:latin typeface="Arial" pitchFamily="34" charset="0"/>
              <a:cs typeface="Arial" pitchFamily="34" charset="0"/>
            </a:endParaRPr>
          </a:p>
          <a:p>
            <a:endParaRPr lang="en-GB" sz="2000" dirty="0">
              <a:latin typeface="Arial" pitchFamily="34" charset="0"/>
              <a:cs typeface="Arial" pitchFamily="34" charset="0"/>
            </a:endParaRPr>
          </a:p>
          <a:p>
            <a:r>
              <a:rPr lang="en-GB" sz="2000" dirty="0" smtClean="0">
                <a:latin typeface="Arial" pitchFamily="34" charset="0"/>
                <a:cs typeface="Arial" pitchFamily="34" charset="0"/>
              </a:rPr>
              <a:t>It can be used across a range of tasks but has a particular  focus on training and inference of deep neural networks.</a:t>
            </a:r>
            <a:endParaRPr lang="en-IN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 descr="Introduction to Multilayer Neural Networks with TensorFlow's Keras API | by  Lorraine Li | Towards Data Sci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00628" y="2837798"/>
            <a:ext cx="3357586" cy="1605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3680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817583"/>
            <a:ext cx="6965245" cy="883226"/>
          </a:xfrm>
        </p:spPr>
        <p:txBody>
          <a:bodyPr>
            <a:noAutofit/>
          </a:bodyPr>
          <a:lstStyle/>
          <a:p>
            <a:r>
              <a:rPr lang="en-GB" sz="3200" dirty="0" smtClean="0">
                <a:latin typeface="Arial" pitchFamily="34" charset="0"/>
                <a:cs typeface="Arial" pitchFamily="34" charset="0"/>
              </a:rPr>
              <a:t>PYTHON WITH </a:t>
            </a:r>
            <a:r>
              <a:rPr lang="en-GB" sz="3200" dirty="0" smtClean="0">
                <a:latin typeface="Arial" pitchFamily="34" charset="0"/>
                <a:cs typeface="Arial" pitchFamily="34" charset="0"/>
              </a:rPr>
              <a:t>NUMPY </a:t>
            </a:r>
            <a:r>
              <a:rPr lang="en-GB" sz="3200" dirty="0" smtClean="0">
                <a:latin typeface="Arial" pitchFamily="34" charset="0"/>
                <a:cs typeface="Arial" pitchFamily="34" charset="0"/>
              </a:rPr>
              <a:t>AND </a:t>
            </a:r>
            <a:r>
              <a:rPr lang="en-GB" sz="3200" dirty="0" smtClean="0">
                <a:latin typeface="Arial" pitchFamily="34" charset="0"/>
                <a:cs typeface="Arial" pitchFamily="34" charset="0"/>
              </a:rPr>
              <a:t>PANDAS</a:t>
            </a:r>
            <a:endParaRPr lang="en-IN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662" y="1928803"/>
            <a:ext cx="4786347" cy="4143404"/>
          </a:xfrm>
        </p:spPr>
        <p:txBody>
          <a:bodyPr>
            <a:normAutofit/>
          </a:bodyPr>
          <a:lstStyle/>
          <a:p>
            <a:r>
              <a:rPr lang="en-IN" sz="2000" dirty="0" err="1" smtClean="0">
                <a:latin typeface="Arial" pitchFamily="34" charset="0"/>
                <a:cs typeface="Arial" pitchFamily="34" charset="0"/>
              </a:rPr>
              <a:t>Numpy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is a library for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python  it supports  large and multi - dimensional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arrays and matrices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None/>
            </a:pPr>
            <a:endParaRPr lang="en-IN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IN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Pandas is a high-level data manipulation tool that is built on the  </a:t>
            </a:r>
            <a:r>
              <a:rPr lang="en-IN" sz="2000" dirty="0" err="1" smtClean="0">
                <a:latin typeface="Arial" pitchFamily="34" charset="0"/>
                <a:cs typeface="Arial" pitchFamily="34" charset="0"/>
              </a:rPr>
              <a:t>Numpy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package</a:t>
            </a:r>
            <a:r>
              <a:rPr lang="en-IN" sz="2000" dirty="0" smtClean="0">
                <a:latin typeface="+mj-lt"/>
              </a:rPr>
              <a:t>.</a:t>
            </a:r>
          </a:p>
        </p:txBody>
      </p:sp>
      <p:pic>
        <p:nvPicPr>
          <p:cNvPr id="2050" name="Picture 2" descr="C:\Users\User\Downloads\N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57818" y="2357430"/>
            <a:ext cx="3000396" cy="2000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76069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817583"/>
            <a:ext cx="6965245" cy="739210"/>
          </a:xfrm>
        </p:spPr>
        <p:txBody>
          <a:bodyPr>
            <a:noAutofit/>
          </a:bodyPr>
          <a:lstStyle/>
          <a:p>
            <a:r>
              <a:rPr lang="en-IN" sz="2400" dirty="0" smtClean="0">
                <a:latin typeface="Arial" pitchFamily="34" charset="0"/>
                <a:cs typeface="Arial" pitchFamily="34" charset="0"/>
              </a:rPr>
              <a:t>CONVOLUTION NEURAL NETWORK (CNN)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Convolution Neural Network(CNN) is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a network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architecture for deep learning</a:t>
            </a:r>
            <a:r>
              <a:rPr lang="en-IN" sz="2000" dirty="0" smtClean="0"/>
              <a:t>.</a:t>
            </a:r>
          </a:p>
          <a:p>
            <a:pPr>
              <a:buNone/>
            </a:pPr>
            <a:endParaRPr lang="en-IN" sz="2000" dirty="0" smtClean="0"/>
          </a:p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It is used for finding patterns in images to  recognize objects and classification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.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 descr="images (3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38" y="4024331"/>
            <a:ext cx="7038975" cy="2190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3255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>
                <a:latin typeface="Arial" pitchFamily="34" charset="0"/>
                <a:cs typeface="Arial" pitchFamily="34" charset="0"/>
              </a:rPr>
              <a:t>XCEPTION V3</a:t>
            </a:r>
            <a:endParaRPr lang="en-IN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IN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2000" dirty="0" smtClean="0">
                <a:latin typeface="Arial" pitchFamily="34" charset="0"/>
                <a:cs typeface="Arial" pitchFamily="34" charset="0"/>
              </a:rPr>
              <a:t>It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is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convolution neural network(CNN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).</a:t>
            </a:r>
            <a:endParaRPr lang="en-IN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2000" dirty="0" smtClean="0">
                <a:latin typeface="Arial" pitchFamily="34" charset="0"/>
                <a:cs typeface="Arial" pitchFamily="34" charset="0"/>
              </a:rPr>
              <a:t>It 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classify images into  1000 objectives.</a:t>
            </a:r>
          </a:p>
          <a:p>
            <a:pPr>
              <a:lnSpc>
                <a:spcPct val="150000"/>
              </a:lnSpc>
            </a:pPr>
            <a:r>
              <a:rPr lang="en-IN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2000" dirty="0" err="1" smtClean="0">
                <a:latin typeface="Arial" pitchFamily="34" charset="0"/>
                <a:cs typeface="Arial" pitchFamily="34" charset="0"/>
              </a:rPr>
              <a:t>Xception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 model with transfer learning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approach,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provides the reliable classification model that can generalized to the </a:t>
            </a:r>
            <a:r>
              <a:rPr lang="en-IN" sz="2000" dirty="0" err="1" smtClean="0">
                <a:latin typeface="Arial" pitchFamily="34" charset="0"/>
                <a:cs typeface="Arial" pitchFamily="34" charset="0"/>
              </a:rPr>
              <a:t>histo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-pathological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images.</a:t>
            </a:r>
            <a:endParaRPr lang="en-IN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515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617</TotalTime>
  <Words>539</Words>
  <Application>Microsoft Office PowerPoint</Application>
  <PresentationFormat>On-screen Show (4:3)</PresentationFormat>
  <Paragraphs>72</Paragraphs>
  <Slides>18</Slides>
  <Notes>0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Pushpin</vt:lpstr>
      <vt:lpstr>   DEEP LEARNING FUNDUS IMAGE ANALYSIS  FOR  EARLY DETECTION OF DIABETIC RETINOPATHY</vt:lpstr>
      <vt:lpstr>INTRODUCTION</vt:lpstr>
      <vt:lpstr>OBJECTIVES</vt:lpstr>
      <vt:lpstr>BLOCK DIAGRAM</vt:lpstr>
      <vt:lpstr>METHODOLOGIES</vt:lpstr>
      <vt:lpstr>TENSOR FLOW &amp; KERAS</vt:lpstr>
      <vt:lpstr>PYTHON WITH NUMPY AND PANDAS</vt:lpstr>
      <vt:lpstr>CONVOLUTION NEURAL NETWORK (CNN)</vt:lpstr>
      <vt:lpstr>XCEPTION V3</vt:lpstr>
      <vt:lpstr>PYTHON FLASK FRAME WORK</vt:lpstr>
      <vt:lpstr>IBM WATSON CLOUD</vt:lpstr>
      <vt:lpstr>Slide 12</vt:lpstr>
      <vt:lpstr>Slide 13</vt:lpstr>
      <vt:lpstr>Slide 14</vt:lpstr>
      <vt:lpstr>Slide 15</vt:lpstr>
      <vt:lpstr>CHALLENGES</vt:lpstr>
      <vt:lpstr>REFERENCE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fundus image analysis for early detection of Diabetic retinopathy</dc:title>
  <dc:creator>User</dc:creator>
  <cp:lastModifiedBy>WELCOME</cp:lastModifiedBy>
  <cp:revision>52</cp:revision>
  <dcterms:created xsi:type="dcterms:W3CDTF">2022-11-15T16:20:30Z</dcterms:created>
  <dcterms:modified xsi:type="dcterms:W3CDTF">2022-11-19T18:00:07Z</dcterms:modified>
</cp:coreProperties>
</file>