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0693400" cy="7562850"/>
  <p:notesSz cx="10693400" cy="75628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785" y="99060"/>
          <a:ext cx="10544175" cy="7463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375"/>
                <a:gridCol w="561340"/>
                <a:gridCol w="1414780"/>
                <a:gridCol w="1746885"/>
                <a:gridCol w="1417320"/>
                <a:gridCol w="1499235"/>
                <a:gridCol w="760095"/>
                <a:gridCol w="208280"/>
                <a:gridCol w="280035"/>
                <a:gridCol w="1560830"/>
              </a:tblGrid>
              <a:tr h="39243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6"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Project Design Phase-2(Customer Journey)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3" hMerge="1">
                  <a:tcPr marL="0" marR="0" marT="0" marB="0"/>
                </a:tc>
              </a:tr>
              <a:tr h="433070">
                <a:tc vMerge="1"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6"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Name: S.Bharathi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 vMerge="1" gridSpan="2"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382905">
                <a:tc vMerge="1"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 Project Name:Analytics for Hospitals health care data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245745">
                        <a:lnSpc>
                          <a:spcPct val="101000"/>
                        </a:lnSpc>
                        <a:spcBef>
                          <a:spcPts val="235"/>
                        </a:spcBef>
                      </a:pP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 vMerge="1" gridSpan="2"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 hMerge="1">
                  <a:tcPr marL="0" marR="0" marT="0" marB="0"/>
                </a:tc>
              </a:tr>
              <a:tr h="173545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PHASES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solidFill>
                      <a:srgbClr val="4471C4"/>
                    </a:solidFill>
                  </a:tcPr>
                </a:tc>
                <a:tc hMerge="1">
                  <a:tcPr marL="0" marR="0" marT="0" marB="0"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PHASE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–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Emergency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139700" marR="133350" indent="-40005">
                        <a:lnSpc>
                          <a:spcPct val="101000"/>
                        </a:lnSpc>
                        <a:spcBef>
                          <a:spcPts val="1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Case 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(COVID</a:t>
                      </a:r>
                      <a:r>
                        <a:rPr sz="1400" b="1" spc="-8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–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19)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4765" marB="0">
                    <a:solidFill>
                      <a:srgbClr val="C45811"/>
                    </a:solidFill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PHASE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–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II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3619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Hospitalization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4765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A4002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PHASE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–</a:t>
                      </a:r>
                      <a:r>
                        <a:rPr sz="1400" b="1" spc="-5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III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3492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Length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of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203835" marR="161925" indent="2540" algn="ctr">
                        <a:lnSpc>
                          <a:spcPct val="101000"/>
                        </a:lnSpc>
                        <a:spcBef>
                          <a:spcPts val="1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Stay of 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Pa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ti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4765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1136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PHASE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–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IV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141605" marR="135890" indent="36195">
                        <a:lnSpc>
                          <a:spcPts val="1720"/>
                        </a:lnSpc>
                        <a:spcBef>
                          <a:spcPts val="5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Resource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Al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ion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4765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PHASE</a:t>
                      </a:r>
                      <a:r>
                        <a:rPr sz="1400" b="1" spc="-9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–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V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82550" marR="40640" algn="ctr">
                        <a:lnSpc>
                          <a:spcPct val="101000"/>
                        </a:lnSpc>
                        <a:spcBef>
                          <a:spcPts val="1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Pe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ri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di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al 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Reports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4765" marB="0">
                    <a:solidFill>
                      <a:srgbClr val="006600"/>
                    </a:solidFill>
                  </a:tcPr>
                </a:tc>
                <a:tc hMerge="1">
                  <a:tcPr marL="0" marR="0" marT="24765" marB="0">
                    <a:solidFill>
                      <a:srgbClr val="006600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PHASE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–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VI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66675" marR="63500" indent="100330">
                        <a:lnSpc>
                          <a:spcPts val="1720"/>
                        </a:lnSpc>
                        <a:spcBef>
                          <a:spcPts val="5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Follow-up 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Consu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ti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4765" marB="0">
                    <a:solidFill>
                      <a:srgbClr val="660066"/>
                    </a:solidFill>
                  </a:tcPr>
                </a:tc>
              </a:tr>
              <a:tr h="3112135">
                <a:tc gridSpan="2"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User</a:t>
                      </a:r>
                      <a:r>
                        <a:rPr sz="1600" b="1" spc="-3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Action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540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tc hMerge="1">
                  <a:tcPr marL="0" marR="0" marT="2540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COVID-</a:t>
                      </a: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69850" marR="70485">
                        <a:lnSpc>
                          <a:spcPct val="102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19+ve  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patients  will have  the to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be  admitted  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in</a:t>
                      </a:r>
                      <a:r>
                        <a:rPr sz="1600" spc="-6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hospital.</a:t>
                      </a: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66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71120">
                        <a:lnSpc>
                          <a:spcPct val="102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Hospital 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Management  and Staffs 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are 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responsible 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to 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hospitalize</a:t>
                      </a:r>
                      <a:r>
                        <a:rPr sz="1600" spc="-5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the  patients.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32385">
                        <a:lnSpc>
                          <a:spcPct val="102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The</a:t>
                      </a:r>
                      <a:r>
                        <a:rPr sz="1600" spc="-7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Doctors  and</a:t>
                      </a:r>
                      <a:r>
                        <a:rPr sz="1600" spc="-5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Nursing  staff should  take 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the  account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of  LoS of  Patients.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51130">
                        <a:lnSpc>
                          <a:spcPct val="102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The  essential  resources  for  trea</a:t>
                      </a:r>
                      <a:r>
                        <a:rPr sz="1600" spc="-1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m</a:t>
                      </a:r>
                      <a:r>
                        <a:rPr sz="1600" spc="-1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e</a:t>
                      </a:r>
                      <a:r>
                        <a:rPr sz="1600" spc="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ts 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allocated.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8580" marR="137160">
                        <a:lnSpc>
                          <a:spcPct val="102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The</a:t>
                      </a:r>
                      <a:r>
                        <a:rPr sz="1600" spc="-9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Data  on each  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patients  are 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explored  and  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reports  are 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created.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83820">
                        <a:lnSpc>
                          <a:spcPct val="102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Further 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Doctor  consultation  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is important  for being  aware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of</a:t>
                      </a:r>
                      <a:r>
                        <a:rPr sz="1600" spc="-9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the  prevailing 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situation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07160">
                <a:tc gridSpan="2"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Touch</a:t>
                      </a:r>
                      <a:r>
                        <a:rPr sz="1600" b="1" spc="-4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Point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8575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tc hMerge="1">
                  <a:tcPr marL="0" marR="0" marT="28575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COVID-19</a:t>
                      </a: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69850" marR="250825">
                        <a:lnSpc>
                          <a:spcPct val="10100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Test</a:t>
                      </a:r>
                      <a:r>
                        <a:rPr sz="1600" spc="-8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and  Results.</a:t>
                      </a: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95250">
                        <a:lnSpc>
                          <a:spcPct val="102000"/>
                        </a:lnSpc>
                        <a:spcBef>
                          <a:spcPts val="195"/>
                        </a:spcBef>
                      </a:pP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Physical</a:t>
                      </a:r>
                      <a:r>
                        <a:rPr sz="1600" spc="-7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mode 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of</a:t>
                      </a:r>
                      <a:r>
                        <a:rPr sz="1600" spc="-2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Admission.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52070">
                        <a:lnSpc>
                          <a:spcPct val="102000"/>
                        </a:lnSpc>
                        <a:spcBef>
                          <a:spcPts val="200"/>
                        </a:spcBef>
                      </a:pP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Analysing  the</a:t>
                      </a:r>
                      <a:r>
                        <a:rPr sz="1600" spc="-8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severity  of 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virus 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affected.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Analysing</a:t>
                      </a: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the</a:t>
                      </a:r>
                      <a:r>
                        <a:rPr sz="1600" spc="-3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patient’s</a:t>
                      </a: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condition.</a:t>
                      </a: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8580" marR="220980">
                        <a:lnSpc>
                          <a:spcPct val="102000"/>
                        </a:lnSpc>
                        <a:spcBef>
                          <a:spcPts val="200"/>
                        </a:spcBef>
                      </a:pP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Re</a:t>
                      </a:r>
                      <a:r>
                        <a:rPr sz="1600" spc="-1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p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o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rts 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on  </a:t>
                      </a:r>
                      <a:r>
                        <a:rPr sz="1600" spc="-1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P</a:t>
                      </a:r>
                      <a:r>
                        <a:rPr sz="1600" spc="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h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</a:t>
                      </a:r>
                      <a:r>
                        <a:rPr sz="1600" spc="-1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ma  portal.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182880">
                        <a:lnSpc>
                          <a:spcPct val="102000"/>
                        </a:lnSpc>
                        <a:spcBef>
                          <a:spcPts val="200"/>
                        </a:spcBef>
                      </a:pP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Android  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Appl</a:t>
                      </a:r>
                      <a:r>
                        <a:rPr sz="1600" spc="-1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cat</a:t>
                      </a:r>
                      <a:r>
                        <a:rPr sz="1600" spc="-1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on  or</a:t>
                      </a: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Video</a:t>
                      </a: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54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9700" y="59690"/>
          <a:ext cx="10461625" cy="6358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9735"/>
                <a:gridCol w="1357630"/>
                <a:gridCol w="1732280"/>
                <a:gridCol w="1407160"/>
                <a:gridCol w="1487170"/>
                <a:gridCol w="1240155"/>
                <a:gridCol w="1547495"/>
              </a:tblGrid>
              <a:tr h="9690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Conference.</a:t>
                      </a:r>
                      <a:endParaRPr sz="1600" spc="-5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3111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468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Overall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8575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Difficulties</a:t>
                      </a:r>
                      <a:endParaRPr sz="1600" spc="-5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Admission</a:t>
                      </a:r>
                      <a:endParaRPr sz="1600" spc="-5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The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Difficulties</a:t>
                      </a:r>
                      <a:endParaRPr sz="1600" spc="-5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Positive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</a:t>
                      </a:r>
                      <a:r>
                        <a:rPr sz="1600" spc="-1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good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894080">
                <a:tc>
                  <a:txBody>
                    <a:bodyPr/>
                    <a:lstStyle/>
                    <a:p>
                      <a:pPr marL="66675">
                        <a:lnSpc>
                          <a:spcPts val="184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Experience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70"/>
                        </a:lnSpc>
                      </a:pP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in</a:t>
                      </a:r>
                      <a:r>
                        <a:rPr sz="1600" spc="-2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reaching</a:t>
                      </a: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the</a:t>
                      </a: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0"/>
                        </a:lnSpc>
                      </a:pP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process</a:t>
                      </a:r>
                      <a:r>
                        <a:rPr sz="1600" spc="-1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may</a:t>
                      </a: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be</a:t>
                      </a:r>
                      <a:r>
                        <a:rPr sz="1600" spc="-2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long.</a:t>
                      </a: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70"/>
                        </a:lnSpc>
                      </a:pP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extreme</a:t>
                      </a: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LoS</a:t>
                      </a:r>
                      <a:r>
                        <a:rPr sz="1600" spc="-9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may</a:t>
                      </a: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70"/>
                        </a:lnSpc>
                      </a:pP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may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rise</a:t>
                      </a:r>
                      <a:r>
                        <a:rPr sz="1600" spc="-4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in</a:t>
                      </a: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timely</a:t>
                      </a: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70"/>
                        </a:lnSpc>
                      </a:pP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Reports</a:t>
                      </a: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on</a:t>
                      </a: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70"/>
                        </a:lnSpc>
                      </a:pP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Consultancy.</a:t>
                      </a:r>
                      <a:endParaRPr sz="1600" spc="-5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66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85"/>
                        </a:lnSpc>
                      </a:pP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hospitals.</a:t>
                      </a:r>
                      <a:endParaRPr sz="1600" spc="-5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85"/>
                        </a:lnSpc>
                      </a:pP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affect</a:t>
                      </a:r>
                      <a:r>
                        <a:rPr sz="1600" spc="-2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the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85"/>
                        </a:lnSpc>
                      </a:pP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allocation</a:t>
                      </a:r>
                      <a:r>
                        <a:rPr sz="1600" spc="-2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of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85"/>
                        </a:lnSpc>
                      </a:pP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patients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64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90"/>
                        </a:lnSpc>
                      </a:pP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hospital</a:t>
                      </a:r>
                      <a:endParaRPr sz="1600" spc="-5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90"/>
                        </a:lnSpc>
                      </a:pP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resources.</a:t>
                      </a:r>
                      <a:endParaRPr sz="1600" spc="-5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90"/>
                        </a:lnSpc>
                      </a:pP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are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36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85"/>
                        </a:lnSpc>
                      </a:pP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Staffs.</a:t>
                      </a:r>
                      <a:endParaRPr sz="1600" spc="-5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85"/>
                        </a:lnSpc>
                      </a:pP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expected.</a:t>
                      </a:r>
                      <a:endParaRPr sz="1600" spc="-5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2933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Emotions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8575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Tensed</a:t>
                      </a:r>
                      <a:endParaRPr sz="1600" spc="-5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Tensed</a:t>
                      </a:r>
                      <a:endParaRPr sz="1600" spc="-5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Tensed</a:t>
                      </a:r>
                      <a:endParaRPr sz="1600" spc="-5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Tensed</a:t>
                      </a:r>
                      <a:endParaRPr sz="1600" spc="-5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Positivity</a:t>
                      </a:r>
                      <a:endParaRPr sz="1600" spc="-5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92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200025">
                        <a:lnSpc>
                          <a:spcPct val="102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Relief</a:t>
                      </a:r>
                      <a:r>
                        <a:rPr sz="1600" spc="-8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from  disease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8399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Expectations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9845" marB="0"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57785">
                        <a:lnSpc>
                          <a:spcPct val="102000"/>
                        </a:lnSpc>
                        <a:spcBef>
                          <a:spcPts val="210"/>
                        </a:spcBef>
                      </a:pP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Facility 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to 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reach 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near  by</a:t>
                      </a:r>
                      <a:r>
                        <a:rPr sz="1600" spc="-7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Hospital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66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319405">
                        <a:lnSpc>
                          <a:spcPct val="101000"/>
                        </a:lnSpc>
                        <a:spcBef>
                          <a:spcPts val="215"/>
                        </a:spcBef>
                      </a:pP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Immediate  Treatm</a:t>
                      </a:r>
                      <a:r>
                        <a:rPr sz="1600" spc="-1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e</a:t>
                      </a:r>
                      <a:r>
                        <a:rPr sz="1600" spc="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t.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222250">
                        <a:lnSpc>
                          <a:spcPct val="101000"/>
                        </a:lnSpc>
                        <a:spcBef>
                          <a:spcPts val="215"/>
                        </a:spcBef>
                      </a:pP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Length</a:t>
                      </a:r>
                      <a:r>
                        <a:rPr sz="1600" spc="-8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600" spc="-1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of 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Stay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206375">
                        <a:lnSpc>
                          <a:spcPct val="102000"/>
                        </a:lnSpc>
                        <a:spcBef>
                          <a:spcPts val="210"/>
                        </a:spcBef>
                      </a:pP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Timely  resource  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all</a:t>
                      </a:r>
                      <a:r>
                        <a:rPr sz="1600" spc="-1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o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cati</a:t>
                      </a:r>
                      <a:r>
                        <a:rPr sz="1600" spc="-1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o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.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66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23190">
                        <a:lnSpc>
                          <a:spcPct val="101000"/>
                        </a:lnSpc>
                        <a:spcBef>
                          <a:spcPts val="215"/>
                        </a:spcBef>
                      </a:pP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Ex</a:t>
                      </a:r>
                      <a:r>
                        <a:rPr sz="1600" spc="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p</a:t>
                      </a:r>
                      <a:r>
                        <a:rPr sz="1600" spc="-1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e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ct</a:t>
                      </a:r>
                      <a:r>
                        <a:rPr sz="1600" spc="-1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e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d 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Reports.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314325">
                        <a:lnSpc>
                          <a:spcPct val="102000"/>
                        </a:lnSpc>
                        <a:spcBef>
                          <a:spcPts val="210"/>
                        </a:spcBef>
                      </a:pP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 Good 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Doctor</a:t>
                      </a:r>
                      <a:r>
                        <a:rPr sz="1600" spc="-8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to  </a:t>
                      </a:r>
                      <a:r>
                        <a:rPr sz="1600" spc="-5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Consult.</a:t>
                      </a:r>
                      <a:endParaRPr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266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2247</Words>
  <Application>WPS Presentation</Application>
  <PresentationFormat>On-screen Show (4:3)</PresentationFormat>
  <Paragraphs>198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Times New Roman</vt:lpstr>
      <vt:lpstr>Microsoft YaHei</vt:lpstr>
      <vt:lpstr>Arial Unicode MS</vt:lpstr>
      <vt:lpstr>Andalus</vt:lpstr>
      <vt:lpstr>Times New Roman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IRFAN M</dc:creator>
  <cp:lastModifiedBy>My</cp:lastModifiedBy>
  <cp:revision>1</cp:revision>
  <dcterms:created xsi:type="dcterms:W3CDTF">2022-11-02T14:23:47Z</dcterms:created>
  <dcterms:modified xsi:type="dcterms:W3CDTF">2022-11-02T14:23:47Z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2022-10-11T05:30:00Z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2022-11-02T05:30:00Z</vt:filetime>
  </property>
  <property fmtid="{D5CDD505-2E9C-101B-9397-08002B2CF9AE}" pid="5" name="ICV">
    <vt:lpwstr>CD6D0DCDB45945A98E6C2633C8A87561</vt:lpwstr>
  </property>
  <property fmtid="{D5CDD505-2E9C-101B-9397-08002B2CF9AE}" pid="6" name="KSOProductBuildVer">
    <vt:lpwstr>1033-11.2.0.11380</vt:lpwstr>
  </property>
</Properties>
</file>