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165100"/>
            <a:ext cx="6443980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 panose="02020603050405020304" charset="0"/>
                <a:cs typeface="Times New Roman" panose="02020603050405020304" charset="0"/>
              </a:rPr>
              <a:t>PROJECT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DESIGN PHASE –</a:t>
            </a:r>
            <a:r>
              <a:rPr sz="1600" b="1" spc="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II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FUNCTIONAL &amp; NON-FUNCTIONAL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spc="-5" dirty="0"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7800" y="1130300"/>
          <a:ext cx="7152640" cy="138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0"/>
                <a:gridCol w="3520440"/>
              </a:tblGrid>
              <a:tr h="3727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 Design Phase-2</a:t>
                      </a:r>
                      <a:endParaRPr lang="en-US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Functional Requirement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81915">
                        <a:lnSpc>
                          <a:spcPts val="1650"/>
                        </a:lnSpc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50"/>
                        </a:lnSpc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S.Bharathi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375">
                <a:tc row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</a:t>
                      </a:r>
                      <a:r>
                        <a:rPr sz="16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3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Analytics for Hospital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Healthcare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7965">
                <a:tc vMerge="1"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7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613660"/>
            <a:ext cx="294322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Functional</a:t>
            </a:r>
            <a:r>
              <a:rPr sz="16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lang="en-US" sz="1600" b="1" spc="-5" dirty="0">
                <a:latin typeface="Calibri" panose="020F0502020204030204"/>
                <a:cs typeface="Calibri" panose="020F0502020204030204"/>
              </a:rPr>
              <a:t>:</a:t>
            </a:r>
            <a:endParaRPr lang="en-US" sz="1600" b="1" spc="-5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90" y="2912745"/>
          <a:ext cx="7447915" cy="293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2321560"/>
                <a:gridCol w="4476750"/>
              </a:tblGrid>
              <a:tr h="241935">
                <a:tc>
                  <a:txBody>
                    <a:bodyPr/>
                    <a:lstStyle/>
                    <a:p>
                      <a:pPr marL="81915">
                        <a:lnSpc>
                          <a:spcPts val="1625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25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Functional</a:t>
                      </a:r>
                      <a:r>
                        <a:rPr sz="16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Requirement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3500">
                        <a:lnSpc>
                          <a:spcPts val="1625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 </a:t>
                      </a: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Requirement (Story </a:t>
                      </a: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sz="1600" b="1" spc="-3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Sub-Task)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81915">
                        <a:lnSpc>
                          <a:spcPts val="1480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No.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480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(Epic)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93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2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FR-1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25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</a:t>
                      </a:r>
                      <a:r>
                        <a:rPr sz="16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Registration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2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User has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his/her own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ID to</a:t>
                      </a:r>
                      <a:r>
                        <a:rPr sz="1600" spc="-4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get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209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7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registered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portal or Dashboard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5">
                <a:tc>
                  <a:txBody>
                    <a:bodyPr/>
                    <a:lstStyle/>
                    <a:p>
                      <a:pPr marL="81915">
                        <a:lnSpc>
                          <a:spcPts val="163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FR-2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35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</a:t>
                      </a:r>
                      <a:r>
                        <a:rPr sz="16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Confirmation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3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Confirmation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via OTP ( if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necessary</a:t>
                      </a:r>
                      <a:r>
                        <a:rPr sz="1600" spc="-4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030">
                <a:tc rowSpan="2">
                  <a:txBody>
                    <a:bodyPr/>
                    <a:lstStyle/>
                    <a:p>
                      <a:pPr marL="81915">
                        <a:lnSpc>
                          <a:spcPts val="161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FR-3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10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Dashboard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1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collected data are found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visualized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209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7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format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prior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 are</a:t>
                      </a:r>
                      <a:r>
                        <a:rPr sz="1600" spc="-6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analyzed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 rowSpan="2">
                  <a:txBody>
                    <a:bodyPr/>
                    <a:lstStyle/>
                    <a:p>
                      <a:pPr marL="81915">
                        <a:lnSpc>
                          <a:spcPts val="166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FR-4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Dataset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6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patients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record and staffs record</a:t>
                      </a:r>
                      <a:r>
                        <a:rPr sz="16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209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6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collected and consolidated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as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dataset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66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2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FR-5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25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</a:t>
                      </a:r>
                      <a:r>
                        <a:rPr sz="1600" b="1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Generator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2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periodic reports of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 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r>
                        <a:rPr sz="16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LoS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463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7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are</a:t>
                      </a:r>
                      <a:r>
                        <a:rPr sz="16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reported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81915">
                        <a:lnSpc>
                          <a:spcPts val="165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FR-6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Exploration</a:t>
                      </a:r>
                      <a:endParaRPr sz="1600" b="1" spc="-5" dirty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5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data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exploration on available</a:t>
                      </a:r>
                      <a:r>
                        <a:rPr sz="1600" spc="-2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dataset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1700" y="5834380"/>
            <a:ext cx="2862580" cy="488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Non-Functional</a:t>
            </a:r>
            <a:r>
              <a:rPr sz="16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lang="en-US" sz="1400" b="1" spc="-5" dirty="0">
                <a:latin typeface="Calibri" panose="020F0502020204030204"/>
                <a:cs typeface="Calibri" panose="020F0502020204030204"/>
              </a:rPr>
              <a:t>:</a:t>
            </a:r>
            <a:endParaRPr sz="1400" b="1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690" y="6246495"/>
          <a:ext cx="7447280" cy="306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2294255"/>
                <a:gridCol w="4492625"/>
              </a:tblGrid>
              <a:tr h="231775">
                <a:tc>
                  <a:txBody>
                    <a:bodyPr/>
                    <a:lstStyle/>
                    <a:p>
                      <a:pPr marL="81915">
                        <a:lnSpc>
                          <a:spcPts val="1610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10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Non-Functional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4135">
                        <a:lnSpc>
                          <a:spcPts val="1610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81915">
                        <a:lnSpc>
                          <a:spcPts val="1485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No.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485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Requirement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04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3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NFR-1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Usability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 can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analyze about the</a:t>
                      </a:r>
                      <a:r>
                        <a:rPr sz="1400" spc="-4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70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detail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 their Length of</a:t>
                      </a:r>
                      <a:r>
                        <a:rPr sz="1400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Stay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31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3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NFR-2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35"/>
                        </a:lnSpc>
                      </a:pPr>
                      <a:r>
                        <a:rPr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Security</a:t>
                      </a:r>
                      <a:endParaRPr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data are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confidential so</a:t>
                      </a:r>
                      <a:r>
                        <a:rPr sz="1400" spc="-4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574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Staffs conscious about</a:t>
                      </a:r>
                      <a:r>
                        <a:rPr sz="14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it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304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3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NFR-3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35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Reliability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Analytics </a:t>
                      </a:r>
                      <a:r>
                        <a:rPr sz="14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ensures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the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383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7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reliability</a:t>
                      </a:r>
                      <a:endParaRPr sz="1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 rowSpan="2">
                  <a:txBody>
                    <a:bodyPr/>
                    <a:lstStyle/>
                    <a:p>
                      <a:pPr marL="81915">
                        <a:lnSpc>
                          <a:spcPts val="165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NFR-4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Performance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accurate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result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 patients LoS</a:t>
                      </a:r>
                      <a:r>
                        <a:rPr sz="1400" spc="-3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can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637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7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</a:t>
                      </a:r>
                      <a:r>
                        <a:rPr sz="14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identified.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77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2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NFR-5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25"/>
                        </a:lnSpc>
                      </a:pPr>
                      <a:r>
                        <a:rPr sz="1600" b="1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Availability</a:t>
                      </a:r>
                      <a:endParaRPr sz="1600" b="1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availability of dataset must</a:t>
                      </a:r>
                      <a:r>
                        <a:rPr sz="14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47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70"/>
                        </a:lnSpc>
                      </a:pP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constrained for accurate</a:t>
                      </a:r>
                      <a:r>
                        <a:rPr sz="14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315">
                <a:tc rowSpan="2">
                  <a:txBody>
                    <a:bodyPr/>
                    <a:lstStyle/>
                    <a:p>
                      <a:pPr marL="81915">
                        <a:lnSpc>
                          <a:spcPts val="162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NFR-6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ts val="1625"/>
                        </a:lnSpc>
                      </a:pPr>
                      <a:r>
                        <a:rPr sz="1600" b="1" dirty="0">
                          <a:solidFill>
                            <a:srgbClr val="21212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Scalability</a:t>
                      </a:r>
                      <a:endParaRPr sz="1600" b="1" dirty="0">
                        <a:solidFill>
                          <a:srgbClr val="21212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Any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kind of data can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explored and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the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574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90"/>
                        </a:lnSpc>
                      </a:pP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sz="1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is quiet</a:t>
                      </a:r>
                      <a:r>
                        <a:rPr sz="14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expandable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On-screen Show (4:3)</PresentationFormat>
  <Paragraphs>180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My</cp:lastModifiedBy>
  <cp:revision>1</cp:revision>
  <dcterms:created xsi:type="dcterms:W3CDTF">2022-11-02T14:53:15Z</dcterms:created>
  <dcterms:modified xsi:type="dcterms:W3CDTF">2022-11-02T14:53:15Z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2022-10-19T05:30:00Z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2022-11-02T05:30:00Z</vt:filetime>
  </property>
  <property fmtid="{D5CDD505-2E9C-101B-9397-08002B2CF9AE}" pid="5" name="ICV">
    <vt:lpwstr>A54E22200B7441588F974EDC4E29B542</vt:lpwstr>
  </property>
  <property fmtid="{D5CDD505-2E9C-101B-9397-08002B2CF9AE}" pid="6" name="KSOProductBuildVer">
    <vt:lpwstr>1033-11.2.0.11380</vt:lpwstr>
  </property>
</Properties>
</file>