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7772400" cy="100584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1575" y="888238"/>
            <a:ext cx="2892425" cy="635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PROJECT DESIGN PHASE –</a:t>
            </a:r>
            <a:r>
              <a:rPr sz="16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II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ct val="100000"/>
              </a:lnSpc>
              <a:spcBef>
                <a:spcPts val="1205"/>
              </a:spcBef>
            </a:pP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TECHNOLOGY</a:t>
            </a:r>
            <a:r>
              <a:rPr sz="1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ARCHITECTURE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7648" y="2033270"/>
          <a:ext cx="6096000" cy="85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3555"/>
                <a:gridCol w="3042285"/>
              </a:tblGrid>
              <a:tr h="213359">
                <a:tc>
                  <a:txBody>
                    <a:bodyPr/>
                    <a:lstStyle/>
                    <a:p>
                      <a:pPr marL="73025">
                        <a:lnSpc>
                          <a:spcPts val="1540"/>
                        </a:lnSpc>
                      </a:pPr>
                      <a:r>
                        <a:rPr lang="en-US" sz="1400">
                          <a:latin typeface="Times New Roman" panose="02020603050405020304"/>
                          <a:cs typeface="Times New Roman" panose="02020603050405020304"/>
                        </a:rPr>
                        <a:t>Project Design Phase</a:t>
                      </a: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40"/>
                        </a:lnSpc>
                      </a:pPr>
                      <a:r>
                        <a:rPr lang="en-US" sz="1400">
                          <a:latin typeface="Times New Roman" panose="02020603050405020304"/>
                          <a:cs typeface="Times New Roman" panose="02020603050405020304"/>
                        </a:rPr>
                        <a:t>Technology Architecture</a:t>
                      </a: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73025">
                        <a:lnSpc>
                          <a:spcPts val="1505"/>
                        </a:lnSpc>
                      </a:pPr>
                      <a:r>
                        <a:rPr lang="en-US" sz="1400">
                          <a:latin typeface="Times New Roman" panose="02020603050405020304"/>
                          <a:cs typeface="Times New Roman" panose="02020603050405020304"/>
                        </a:rPr>
                        <a:t>Name</a:t>
                      </a: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05"/>
                        </a:lnSpc>
                      </a:pPr>
                      <a:r>
                        <a:rPr lang="en-US" sz="1400">
                          <a:latin typeface="Times New Roman" panose="02020603050405020304"/>
                          <a:cs typeface="Times New Roman" panose="02020603050405020304"/>
                        </a:rPr>
                        <a:t>S.Bharathi</a:t>
                      </a: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0311">
                <a:tc>
                  <a:txBody>
                    <a:bodyPr/>
                    <a:lstStyle/>
                    <a:p>
                      <a:pPr marL="73025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Project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Name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Analytics for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Hospital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Healthcare</a:t>
                      </a:r>
                      <a:r>
                        <a:rPr sz="14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Data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0311">
                <a:tc>
                  <a:txBody>
                    <a:bodyPr/>
                    <a:lstStyle/>
                    <a:p>
                      <a:pPr marL="73025">
                        <a:lnSpc>
                          <a:spcPts val="1505"/>
                        </a:lnSpc>
                      </a:pPr>
                      <a:r>
                        <a:rPr lang="en-US" sz="1400">
                          <a:latin typeface="Times New Roman" panose="02020603050405020304"/>
                          <a:cs typeface="Times New Roman" panose="02020603050405020304"/>
                        </a:rPr>
                        <a:t>Domain</a:t>
                      </a: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05"/>
                        </a:lnSpc>
                      </a:pPr>
                      <a:r>
                        <a:rPr lang="en-US" sz="1400">
                          <a:latin typeface="Times New Roman" panose="02020603050405020304"/>
                          <a:cs typeface="Times New Roman" panose="02020603050405020304"/>
                        </a:rPr>
                        <a:t>Data Analytics</a:t>
                      </a: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933450" y="5005196"/>
            <a:ext cx="5196967" cy="349694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334"/>
            <a:ext cx="23774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Table </a:t>
            </a:r>
            <a:r>
              <a:rPr sz="1100" dirty="0">
                <a:latin typeface="Calibri" panose="020F0502020204030204"/>
                <a:cs typeface="Calibri" panose="020F0502020204030204"/>
              </a:rPr>
              <a:t>– 1 :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Components and</a:t>
            </a:r>
            <a:r>
              <a:rPr sz="11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Technologies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7648" y="1237741"/>
          <a:ext cx="6426200" cy="3681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4069"/>
                <a:gridCol w="1889125"/>
                <a:gridCol w="1945639"/>
                <a:gridCol w="1770379"/>
              </a:tblGrid>
              <a:tr h="374903">
                <a:tc>
                  <a:txBody>
                    <a:bodyPr/>
                    <a:lstStyle/>
                    <a:p>
                      <a:pPr marL="2540" algn="ctr">
                        <a:lnSpc>
                          <a:spcPts val="1590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S.NO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015">
                        <a:lnSpc>
                          <a:spcPts val="1590"/>
                        </a:lnSpc>
                      </a:pPr>
                      <a:r>
                        <a:rPr sz="1400" b="1" spc="-5" dirty="0">
                          <a:latin typeface="Times New Roman" panose="02020603050405020304"/>
                          <a:cs typeface="Times New Roman" panose="02020603050405020304"/>
                        </a:rPr>
                        <a:t>Component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590"/>
                        </a:lnSpc>
                      </a:pPr>
                      <a:r>
                        <a:rPr sz="1400" b="1" spc="-5" dirty="0">
                          <a:latin typeface="Times New Roman" panose="02020603050405020304"/>
                          <a:cs typeface="Times New Roman" panose="02020603050405020304"/>
                        </a:rPr>
                        <a:t>Description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ts val="1590"/>
                        </a:lnSpc>
                      </a:pPr>
                      <a:r>
                        <a:rPr sz="1400" b="1" spc="-5" dirty="0">
                          <a:latin typeface="Times New Roman" panose="02020603050405020304"/>
                          <a:cs typeface="Times New Roman" panose="02020603050405020304"/>
                        </a:rPr>
                        <a:t>Technology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8743">
                <a:tc>
                  <a:txBody>
                    <a:bodyPr/>
                    <a:lstStyle/>
                    <a:p>
                      <a:pPr marL="4445" algn="ctr">
                        <a:lnSpc>
                          <a:spcPts val="1565"/>
                        </a:lnSpc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565"/>
                        </a:lnSpc>
                      </a:pP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User</a:t>
                      </a:r>
                      <a:r>
                        <a:rPr sz="1400" spc="-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Interface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82550">
                        <a:lnSpc>
                          <a:spcPts val="1610"/>
                        </a:lnSpc>
                        <a:spcBef>
                          <a:spcPts val="40"/>
                        </a:spcBef>
                      </a:pP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The user interacts with  application using web</a:t>
                      </a:r>
                      <a:r>
                        <a:rPr sz="1400" spc="-1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5" dirty="0">
                          <a:latin typeface="Times New Roman" panose="02020603050405020304"/>
                          <a:cs typeface="Times New Roman" panose="02020603050405020304"/>
                        </a:rPr>
                        <a:t>UI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535"/>
                        </a:lnSpc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HTML ,</a:t>
                      </a:r>
                      <a:r>
                        <a:rPr sz="1400" spc="-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CSS,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1120">
                        <a:lnSpc>
                          <a:spcPts val="1650"/>
                        </a:lnSpc>
                      </a:pP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Javascript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7220">
                <a:tc>
                  <a:txBody>
                    <a:bodyPr/>
                    <a:lstStyle/>
                    <a:p>
                      <a:pPr marL="4445" algn="ctr">
                        <a:lnSpc>
                          <a:spcPts val="1565"/>
                        </a:lnSpc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565"/>
                        </a:lnSpc>
                      </a:pP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Database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808355">
                        <a:lnSpc>
                          <a:spcPts val="1610"/>
                        </a:lnSpc>
                        <a:spcBef>
                          <a:spcPts val="45"/>
                        </a:spcBef>
                      </a:pP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Datatype and  </a:t>
                      </a:r>
                      <a:r>
                        <a:rPr sz="1400" spc="-15" dirty="0">
                          <a:latin typeface="Times New Roman" panose="02020603050405020304"/>
                          <a:cs typeface="Times New Roman" panose="02020603050405020304"/>
                        </a:rPr>
                        <a:t>C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1400" spc="-15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igu</a:t>
                      </a:r>
                      <a:r>
                        <a:rPr sz="1400" spc="-15" dirty="0">
                          <a:latin typeface="Times New Roman" panose="02020603050405020304"/>
                          <a:cs typeface="Times New Roman" panose="02020603050405020304"/>
                        </a:rPr>
                        <a:t>ra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tion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5630">
                        <a:lnSpc>
                          <a:spcPts val="1565"/>
                        </a:lnSpc>
                      </a:pP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MySQL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9124">
                <a:tc>
                  <a:txBody>
                    <a:bodyPr/>
                    <a:lstStyle/>
                    <a:p>
                      <a:pPr marL="4445" algn="ctr">
                        <a:lnSpc>
                          <a:spcPts val="1575"/>
                        </a:lnSpc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575"/>
                        </a:lnSpc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File</a:t>
                      </a:r>
                      <a:r>
                        <a:rPr sz="14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Storage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File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storage</a:t>
                      </a:r>
                      <a:r>
                        <a:rPr sz="1400" spc="-9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requirements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 marR="104140">
                        <a:lnSpc>
                          <a:spcPts val="1610"/>
                        </a:lnSpc>
                        <a:spcBef>
                          <a:spcPts val="55"/>
                        </a:spcBef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IBM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blocks storage</a:t>
                      </a:r>
                      <a:r>
                        <a:rPr sz="1400" spc="-1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or 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other storage</a:t>
                      </a:r>
                      <a:r>
                        <a:rPr sz="1400" spc="-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service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1792">
                <a:tc>
                  <a:txBody>
                    <a:bodyPr/>
                    <a:lstStyle/>
                    <a:p>
                      <a:pPr marL="4445" algn="ctr">
                        <a:lnSpc>
                          <a:spcPts val="1590"/>
                        </a:lnSpc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590"/>
                        </a:lnSpc>
                      </a:pP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Cloud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Database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452120">
                        <a:lnSpc>
                          <a:spcPts val="1620"/>
                        </a:lnSpc>
                        <a:spcBef>
                          <a:spcPts val="35"/>
                        </a:spcBef>
                      </a:pP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Database service</a:t>
                      </a:r>
                      <a:r>
                        <a:rPr sz="1400" spc="-1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on 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Cloud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590"/>
                        </a:lnSpc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IBM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Cloudant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4445" algn="ctr">
                        <a:lnSpc>
                          <a:spcPts val="1565"/>
                        </a:lnSpc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565"/>
                        </a:lnSpc>
                      </a:pP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Prediction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144145">
                        <a:lnSpc>
                          <a:spcPts val="1610"/>
                        </a:lnSpc>
                        <a:spcBef>
                          <a:spcPts val="45"/>
                        </a:spcBef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ML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algorithms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are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used 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for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predicting the</a:t>
                      </a:r>
                      <a:r>
                        <a:rPr sz="1400" spc="-7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length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9850">
                        <a:lnSpc>
                          <a:spcPts val="1575"/>
                        </a:lnSpc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of</a:t>
                      </a:r>
                      <a:r>
                        <a:rPr sz="14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stay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 marR="494030">
                        <a:lnSpc>
                          <a:spcPts val="1610"/>
                        </a:lnSpc>
                        <a:spcBef>
                          <a:spcPts val="45"/>
                        </a:spcBef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ML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algorithms</a:t>
                      </a:r>
                      <a:r>
                        <a:rPr sz="1400" spc="-1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– 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Random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Forest,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1120">
                        <a:lnSpc>
                          <a:spcPts val="1575"/>
                        </a:lnSpc>
                      </a:pP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Decision</a:t>
                      </a:r>
                      <a:r>
                        <a:rPr sz="14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tree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1700" y="5619115"/>
            <a:ext cx="359346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Table </a:t>
            </a:r>
            <a:r>
              <a:rPr sz="1400" b="1" dirty="0">
                <a:latin typeface="Times New Roman" panose="02020603050405020304"/>
                <a:cs typeface="Times New Roman" panose="02020603050405020304"/>
              </a:rPr>
              <a:t>– 2 : 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Applications</a:t>
            </a:r>
            <a:r>
              <a:rPr sz="1400" b="1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-5" dirty="0">
                <a:latin typeface="Times New Roman" panose="02020603050405020304"/>
                <a:cs typeface="Times New Roman" panose="02020603050405020304"/>
              </a:rPr>
              <a:t>Characteristics</a:t>
            </a:r>
            <a:r>
              <a:rPr lang="en-US" sz="1400" b="1" spc="-5" dirty="0">
                <a:latin typeface="Times New Roman" panose="02020603050405020304"/>
                <a:cs typeface="Times New Roman" panose="02020603050405020304"/>
              </a:rPr>
              <a:t>:</a:t>
            </a:r>
            <a:endParaRPr lang="en-US" sz="1400" b="1" spc="-5" dirty="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2085" y="6036945"/>
          <a:ext cx="7533005" cy="384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675"/>
                <a:gridCol w="2216785"/>
                <a:gridCol w="2279015"/>
                <a:gridCol w="2081530"/>
              </a:tblGrid>
              <a:tr h="300355">
                <a:tc>
                  <a:txBody>
                    <a:bodyPr/>
                    <a:lstStyle/>
                    <a:p>
                      <a:pPr marL="2540" algn="ctr">
                        <a:lnSpc>
                          <a:spcPts val="1505"/>
                        </a:lnSpc>
                      </a:pPr>
                      <a:r>
                        <a:rPr sz="1400" b="1" dirty="0">
                          <a:latin typeface="Times New Roman" panose="02020603050405020304"/>
                          <a:cs typeface="Times New Roman" panose="02020603050405020304"/>
                        </a:rPr>
                        <a:t>S.NO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015">
                        <a:lnSpc>
                          <a:spcPts val="1505"/>
                        </a:lnSpc>
                      </a:pPr>
                      <a:r>
                        <a:rPr sz="1400" b="1" spc="-5" dirty="0">
                          <a:latin typeface="Times New Roman" panose="02020603050405020304"/>
                          <a:cs typeface="Times New Roman" panose="02020603050405020304"/>
                        </a:rPr>
                        <a:t>Component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0">
                        <a:lnSpc>
                          <a:spcPts val="1505"/>
                        </a:lnSpc>
                      </a:pPr>
                      <a:r>
                        <a:rPr sz="1400" b="1" spc="-5" dirty="0">
                          <a:latin typeface="Times New Roman" panose="02020603050405020304"/>
                          <a:cs typeface="Times New Roman" panose="02020603050405020304"/>
                        </a:rPr>
                        <a:t>Description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8310">
                        <a:lnSpc>
                          <a:spcPts val="1505"/>
                        </a:lnSpc>
                      </a:pPr>
                      <a:r>
                        <a:rPr sz="1400" b="1" spc="-5" dirty="0">
                          <a:latin typeface="Times New Roman" panose="02020603050405020304"/>
                          <a:cs typeface="Times New Roman" panose="02020603050405020304"/>
                        </a:rPr>
                        <a:t>Technology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1820">
                <a:tc>
                  <a:txBody>
                    <a:bodyPr/>
                    <a:lstStyle/>
                    <a:p>
                      <a:pPr marL="4445" algn="ctr">
                        <a:lnSpc>
                          <a:spcPts val="1565"/>
                        </a:lnSpc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565"/>
                        </a:lnSpc>
                      </a:pP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Open source</a:t>
                      </a:r>
                      <a:r>
                        <a:rPr sz="14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framework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80010">
                        <a:lnSpc>
                          <a:spcPts val="1560"/>
                        </a:lnSpc>
                        <a:spcBef>
                          <a:spcPts val="35"/>
                        </a:spcBef>
                      </a:pP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Open source</a:t>
                      </a:r>
                      <a:r>
                        <a:rPr sz="1400" spc="-6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frameworks  used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65"/>
                        </a:lnSpc>
                      </a:pP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Python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2650">
                <a:tc>
                  <a:txBody>
                    <a:bodyPr/>
                    <a:lstStyle/>
                    <a:p>
                      <a:pPr marL="4445" algn="ctr">
                        <a:lnSpc>
                          <a:spcPts val="1565"/>
                        </a:lnSpc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 marR="622300">
                        <a:lnSpc>
                          <a:spcPts val="1610"/>
                        </a:lnSpc>
                        <a:spcBef>
                          <a:spcPts val="40"/>
                        </a:spcBef>
                      </a:pP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Security 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400" spc="-15" dirty="0">
                          <a:latin typeface="Times New Roman" panose="02020603050405020304"/>
                          <a:cs typeface="Times New Roman" panose="02020603050405020304"/>
                        </a:rPr>
                        <a:t>m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pl</a:t>
                      </a:r>
                      <a:r>
                        <a:rPr sz="1400" spc="-1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m</a:t>
                      </a:r>
                      <a:r>
                        <a:rPr sz="1400" spc="-1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nt</a:t>
                      </a:r>
                      <a:r>
                        <a:rPr sz="1400" spc="-15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tion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369570">
                        <a:lnSpc>
                          <a:spcPts val="1600"/>
                        </a:lnSpc>
                      </a:pP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The security</a:t>
                      </a:r>
                      <a:r>
                        <a:rPr sz="1400" spc="-10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controls  implemented use</a:t>
                      </a:r>
                      <a:r>
                        <a:rPr sz="14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of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9850">
                        <a:lnSpc>
                          <a:spcPts val="1565"/>
                        </a:lnSpc>
                      </a:pP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firewalls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65"/>
                        </a:lnSpc>
                      </a:pP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Firewall</a:t>
                      </a:r>
                      <a:r>
                        <a:rPr sz="1400" b="1" spc="-5" dirty="0">
                          <a:latin typeface="Times New Roman" panose="02020603050405020304"/>
                          <a:cs typeface="Times New Roman" panose="02020603050405020304"/>
                        </a:rPr>
                        <a:t>,</a:t>
                      </a:r>
                      <a:r>
                        <a:rPr sz="1400" b="1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Antivirus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5630">
                <a:tc>
                  <a:txBody>
                    <a:bodyPr/>
                    <a:lstStyle/>
                    <a:p>
                      <a:pPr marL="4445" algn="ctr">
                        <a:lnSpc>
                          <a:spcPts val="1565"/>
                        </a:lnSpc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565"/>
                        </a:lnSpc>
                      </a:pP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Scalable</a:t>
                      </a:r>
                      <a:r>
                        <a:rPr sz="1400" spc="-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Architecture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179070">
                        <a:lnSpc>
                          <a:spcPts val="1560"/>
                        </a:lnSpc>
                        <a:spcBef>
                          <a:spcPts val="40"/>
                        </a:spcBef>
                      </a:pP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Scalability consists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of</a:t>
                      </a:r>
                      <a:r>
                        <a:rPr sz="1400" spc="-1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3 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tiers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563880">
                        <a:lnSpc>
                          <a:spcPts val="1560"/>
                        </a:lnSpc>
                        <a:spcBef>
                          <a:spcPts val="40"/>
                        </a:spcBef>
                      </a:pP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Supports</a:t>
                      </a:r>
                      <a:r>
                        <a:rPr sz="1400" spc="-6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higher  workloads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4445" algn="ctr">
                        <a:lnSpc>
                          <a:spcPts val="1575"/>
                        </a:lnSpc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575"/>
                        </a:lnSpc>
                      </a:pP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Availability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95250">
                        <a:lnSpc>
                          <a:spcPts val="1550"/>
                        </a:lnSpc>
                        <a:spcBef>
                          <a:spcPts val="55"/>
                        </a:spcBef>
                      </a:pP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Justify the availability</a:t>
                      </a:r>
                      <a:r>
                        <a:rPr sz="1400" spc="-9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5" dirty="0">
                          <a:latin typeface="Times New Roman" panose="02020603050405020304"/>
                          <a:cs typeface="Times New Roman" panose="02020603050405020304"/>
                        </a:rPr>
                        <a:t>of 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application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75"/>
                        </a:lnSpc>
                      </a:pP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AWS</a:t>
                      </a:r>
                      <a:r>
                        <a:rPr sz="14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used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3920">
                <a:tc>
                  <a:txBody>
                    <a:bodyPr/>
                    <a:lstStyle/>
                    <a:p>
                      <a:pPr marL="4445" algn="ctr">
                        <a:lnSpc>
                          <a:spcPts val="1565"/>
                        </a:lnSpc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565"/>
                        </a:lnSpc>
                      </a:pP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Performance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114300">
                        <a:lnSpc>
                          <a:spcPct val="94000"/>
                        </a:lnSpc>
                        <a:spcBef>
                          <a:spcPts val="40"/>
                        </a:spcBef>
                      </a:pP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Design consideration</a:t>
                      </a:r>
                      <a:r>
                        <a:rPr sz="1400" spc="-1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for  </a:t>
                      </a:r>
                      <a:r>
                        <a:rPr sz="1400" spc="5" dirty="0">
                          <a:latin typeface="Times New Roman" panose="02020603050405020304"/>
                          <a:cs typeface="Times New Roman" panose="02020603050405020304"/>
                        </a:rPr>
                        <a:t>the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performance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of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the  application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316230">
                        <a:lnSpc>
                          <a:spcPts val="1610"/>
                        </a:lnSpc>
                        <a:spcBef>
                          <a:spcPts val="45"/>
                        </a:spcBef>
                      </a:pP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Dashboard,</a:t>
                      </a:r>
                      <a:r>
                        <a:rPr sz="1400" spc="-1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Report,  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Stories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1088</Words>
  <Application>WPS Presentation</Application>
  <PresentationFormat>On-screen Show (4:3)</PresentationFormat>
  <Paragraphs>123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savitha</dc:creator>
  <cp:lastModifiedBy>My</cp:lastModifiedBy>
  <cp:revision>1</cp:revision>
  <dcterms:created xsi:type="dcterms:W3CDTF">2022-11-02T14:58:15Z</dcterms:created>
  <dcterms:modified xsi:type="dcterms:W3CDTF">2022-11-02T14:58:15Z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2022-10-28T05:30:00Z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2022-11-02T05:30:00Z</vt:filetime>
  </property>
  <property fmtid="{D5CDD505-2E9C-101B-9397-08002B2CF9AE}" pid="5" name="ICV">
    <vt:lpwstr>EF9CA4DD8D464CBAA27805F354FB5A23</vt:lpwstr>
  </property>
  <property fmtid="{D5CDD505-2E9C-101B-9397-08002B2CF9AE}" pid="6" name="KSOProductBuildVer">
    <vt:lpwstr>1033-11.2.0.11380</vt:lpwstr>
  </property>
</Properties>
</file>