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3A1C593-65D0-4073-BCC9-577B9352EA97}" type="datetimeFigureOut">
              <a:rPr lang="en-US" smtClean="0"/>
              <a:t>11/20/2022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252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7885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33497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25677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36675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4437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t>11/20/2022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63695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3A1C593-65D0-4073-BCC9-577B9352EA9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75627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3A1C593-65D0-4073-BCC9-577B9352EA9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7140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5204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9224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6745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8351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4575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0042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2164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7341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3A1C593-65D0-4073-BCC9-577B9352EA97}" type="datetimeFigureOut">
              <a:rPr lang="en-US" smtClean="0"/>
              <a:t>11/20/2022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78925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9755"/>
            <a:ext cx="9144000" cy="2267585"/>
          </a:xfrm>
        </p:spPr>
        <p:txBody>
          <a:bodyPr/>
          <a:lstStyle/>
          <a:p>
            <a:r>
              <a:rPr lang="en-GB" altLang="en-US" sz="3200" b="1" dirty="0">
                <a:latin typeface="Times New Roman" panose="02020603050405020304" charset="0"/>
                <a:cs typeface="Times New Roman" panose="02020603050405020304" charset="0"/>
              </a:rPr>
              <a:t>Welcome To Our Project!!!</a:t>
            </a:r>
          </a:p>
        </p:txBody>
      </p:sp>
      <p:sp>
        <p:nvSpPr>
          <p:cNvPr id="3" name="Subtitle 2"/>
          <p:cNvSpPr>
            <a:spLocks noGrp="1"/>
          </p:cNvSpPr>
          <p:nvPr>
            <p:ph type="subTitle" idx="1"/>
          </p:nvPr>
        </p:nvSpPr>
        <p:spPr>
          <a:xfrm>
            <a:off x="2078685" y="3069877"/>
            <a:ext cx="8825658" cy="861420"/>
          </a:xfrm>
        </p:spPr>
        <p:txBody>
          <a:bodyPr>
            <a:normAutofit fontScale="55000" lnSpcReduction="20000"/>
          </a:bodyPr>
          <a:lstStyle/>
          <a:p>
            <a:r>
              <a:rPr lang="en-GB" altLang="en-US" sz="2800" b="1" dirty="0">
                <a:latin typeface="Times New Roman" panose="02020603050405020304" charset="0"/>
                <a:cs typeface="Times New Roman" panose="02020603050405020304" charset="0"/>
              </a:rPr>
              <a:t>EARLY DETECTION OF CHRONIC KIDNEY DISEASE USING MACHINE LEARNING</a:t>
            </a:r>
          </a:p>
          <a:p>
            <a:pPr algn="ctr"/>
            <a:r>
              <a:rPr lang="en-GB" altLang="en-US" sz="3200" b="1" dirty="0">
                <a:latin typeface="Times New Roman" panose="02020603050405020304" charset="0"/>
                <a:cs typeface="Times New Roman" panose="02020603050405020304" charset="0"/>
              </a:rPr>
              <a:t>- An Inventory Project for Nephrology</a:t>
            </a:r>
          </a:p>
        </p:txBody>
      </p:sp>
      <p:sp>
        <p:nvSpPr>
          <p:cNvPr id="5" name="TextBox 4">
            <a:extLst>
              <a:ext uri="{FF2B5EF4-FFF2-40B4-BE49-F238E27FC236}">
                <a16:creationId xmlns:a16="http://schemas.microsoft.com/office/drawing/2014/main" id="{729DF144-A708-BDD5-F0CF-EEDC537CF428}"/>
              </a:ext>
            </a:extLst>
          </p:cNvPr>
          <p:cNvSpPr txBox="1"/>
          <p:nvPr/>
        </p:nvSpPr>
        <p:spPr>
          <a:xfrm>
            <a:off x="1212979" y="4385388"/>
            <a:ext cx="5896948" cy="923330"/>
          </a:xfrm>
          <a:prstGeom prst="rect">
            <a:avLst/>
          </a:prstGeom>
          <a:noFill/>
        </p:spPr>
        <p:txBody>
          <a:bodyPr wrap="square" rtlCol="0">
            <a:spAutoFit/>
          </a:bodyPr>
          <a:lstStyle/>
          <a:p>
            <a:r>
              <a:rPr lang="en-US" b="1" dirty="0">
                <a:solidFill>
                  <a:schemeClr val="bg1"/>
                </a:solidFill>
              </a:rPr>
              <a:t>SPOC : 		Dr. A. </a:t>
            </a:r>
            <a:r>
              <a:rPr lang="en-US" b="1" dirty="0" err="1">
                <a:solidFill>
                  <a:schemeClr val="bg1"/>
                </a:solidFill>
              </a:rPr>
              <a:t>Bhuvaneswari</a:t>
            </a:r>
            <a:r>
              <a:rPr lang="en-US" b="1" dirty="0">
                <a:solidFill>
                  <a:schemeClr val="bg1"/>
                </a:solidFill>
              </a:rPr>
              <a:t> M.E.,</a:t>
            </a:r>
            <a:r>
              <a:rPr lang="en-US" b="1" dirty="0" err="1">
                <a:solidFill>
                  <a:schemeClr val="bg1"/>
                </a:solidFill>
              </a:rPr>
              <a:t>Ph.D</a:t>
            </a:r>
            <a:r>
              <a:rPr lang="en-US" b="1" dirty="0">
                <a:solidFill>
                  <a:schemeClr val="bg1"/>
                </a:solidFill>
              </a:rPr>
              <a:t>.,</a:t>
            </a:r>
          </a:p>
          <a:p>
            <a:r>
              <a:rPr lang="en-US" b="1" dirty="0">
                <a:solidFill>
                  <a:schemeClr val="bg1"/>
                </a:solidFill>
              </a:rPr>
              <a:t>Mentor : 	</a:t>
            </a:r>
            <a:r>
              <a:rPr lang="en-US" b="1" dirty="0" err="1">
                <a:solidFill>
                  <a:schemeClr val="bg1"/>
                </a:solidFill>
              </a:rPr>
              <a:t>Dr.N.Elamathi</a:t>
            </a:r>
            <a:r>
              <a:rPr lang="en-US" b="1" dirty="0">
                <a:solidFill>
                  <a:schemeClr val="bg1"/>
                </a:solidFill>
              </a:rPr>
              <a:t> M.E.,</a:t>
            </a:r>
            <a:r>
              <a:rPr lang="en-US" b="1" dirty="0" err="1">
                <a:solidFill>
                  <a:schemeClr val="bg1"/>
                </a:solidFill>
              </a:rPr>
              <a:t>Ph.D</a:t>
            </a:r>
            <a:r>
              <a:rPr lang="en-US" b="1" dirty="0">
                <a:solidFill>
                  <a:schemeClr val="bg1"/>
                </a:solidFill>
              </a:rPr>
              <a:t>.,</a:t>
            </a:r>
          </a:p>
          <a:p>
            <a:r>
              <a:rPr lang="en-US" b="1">
                <a:solidFill>
                  <a:schemeClr val="bg1"/>
                </a:solidFill>
              </a:rPr>
              <a:t>Evaluator :   </a:t>
            </a:r>
            <a:r>
              <a:rPr lang="en-US" b="1" dirty="0" err="1">
                <a:solidFill>
                  <a:schemeClr val="bg1"/>
                </a:solidFill>
              </a:rPr>
              <a:t>Mr.M.Ezhilvendan</a:t>
            </a:r>
            <a:r>
              <a:rPr lang="en-US" b="1" dirty="0">
                <a:solidFill>
                  <a:schemeClr val="bg1"/>
                </a:solidFill>
              </a:rPr>
              <a:t> </a:t>
            </a:r>
            <a:r>
              <a:rPr lang="en-US" b="1" dirty="0" err="1">
                <a:solidFill>
                  <a:schemeClr val="bg1"/>
                </a:solidFill>
              </a:rPr>
              <a:t>M.Tech</a:t>
            </a:r>
            <a:r>
              <a:rPr lang="en-US" b="1" dirty="0">
                <a:solidFill>
                  <a:schemeClr val="bg1"/>
                </a:solidFill>
              </a:rPr>
              <a:t>.,</a:t>
            </a:r>
            <a:endParaRPr lang="en-IN" b="1" dirty="0">
              <a:solidFill>
                <a:schemeClr val="bg1"/>
              </a:solidFill>
            </a:endParaRPr>
          </a:p>
        </p:txBody>
      </p:sp>
      <p:sp>
        <p:nvSpPr>
          <p:cNvPr id="4" name="TextBox 3">
            <a:extLst>
              <a:ext uri="{FF2B5EF4-FFF2-40B4-BE49-F238E27FC236}">
                <a16:creationId xmlns:a16="http://schemas.microsoft.com/office/drawing/2014/main" id="{69CCAE8B-4090-908A-BFBC-2B2197B69B9B}"/>
              </a:ext>
            </a:extLst>
          </p:cNvPr>
          <p:cNvSpPr txBox="1"/>
          <p:nvPr/>
        </p:nvSpPr>
        <p:spPr>
          <a:xfrm>
            <a:off x="6643396" y="4385388"/>
            <a:ext cx="4572000" cy="369332"/>
          </a:xfrm>
          <a:prstGeom prst="rect">
            <a:avLst/>
          </a:prstGeom>
          <a:noFill/>
        </p:spPr>
        <p:txBody>
          <a:bodyPr wrap="square" rtlCol="0">
            <a:spAutoFit/>
          </a:bodyPr>
          <a:lstStyle/>
          <a:p>
            <a:r>
              <a:rPr lang="en-IN" b="1" dirty="0">
                <a:solidFill>
                  <a:schemeClr val="bg1"/>
                </a:solidFill>
              </a:rPr>
              <a:t>Industry Mentor: </a:t>
            </a:r>
            <a:r>
              <a:rPr lang="en-IN" b="1" i="0" dirty="0">
                <a:solidFill>
                  <a:schemeClr val="bg1"/>
                </a:solidFill>
                <a:effectLst/>
                <a:latin typeface="Open Sans" panose="020B0606030504020204" pitchFamily="34" charset="0"/>
              </a:rPr>
              <a:t>Lalitha Gayathri mam</a:t>
            </a:r>
            <a:endParaRPr lang="en-IN"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3200" b="1" dirty="0">
                <a:latin typeface="Times New Roman" panose="02020603050405020304" charset="0"/>
                <a:cs typeface="Times New Roman" panose="02020603050405020304" charset="0"/>
              </a:rPr>
              <a:t> FUTURE SCOPE</a:t>
            </a:r>
          </a:p>
        </p:txBody>
      </p:sp>
      <p:sp>
        <p:nvSpPr>
          <p:cNvPr id="3" name="Content Placeholder 2"/>
          <p:cNvSpPr>
            <a:spLocks noGrp="1"/>
          </p:cNvSpPr>
          <p:nvPr>
            <p:ph idx="1"/>
          </p:nvPr>
        </p:nvSpPr>
        <p:spPr>
          <a:xfrm>
            <a:off x="1546840" y="3107353"/>
            <a:ext cx="8825659" cy="3416300"/>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This software can be used to detect various other chronic diseases by modifying the dataset and the user inputs received. The model can be further trained with enormous amount of data to improve the accuracy.</a:t>
            </a:r>
            <a:endParaRPr lang="en-IN" sz="1800" dirty="0">
              <a:effectLst/>
              <a:latin typeface="Times New Roman" panose="02020603050405020304" pitchFamily="18" charset="0"/>
              <a:ea typeface="Times New Roman" panose="02020603050405020304" pitchFamily="18" charset="0"/>
            </a:endParaRPr>
          </a:p>
          <a:p>
            <a:endParaRPr lang="en-GB"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8415" y="2820670"/>
            <a:ext cx="7768590" cy="3249295"/>
          </a:xfrm>
        </p:spPr>
        <p:txBody>
          <a:bodyPr/>
          <a:lstStyle/>
          <a:p>
            <a:pPr marL="0" indent="0" algn="ctr">
              <a:buNone/>
            </a:pPr>
            <a:r>
              <a:rPr lang="en-GB" altLang="en-US" sz="4000" b="1" dirty="0">
                <a:latin typeface="Times New Roman" panose="02020603050405020304" charset="0"/>
                <a:cs typeface="Times New Roman" panose="02020603050405020304" charset="0"/>
              </a:rPr>
              <a:t> </a:t>
            </a:r>
            <a:r>
              <a:rPr lang="en-GB" altLang="en-US" dirty="0"/>
              <a:t>                                                                     </a:t>
            </a:r>
          </a:p>
        </p:txBody>
      </p:sp>
      <p:sp>
        <p:nvSpPr>
          <p:cNvPr id="5" name="Text Box 4"/>
          <p:cNvSpPr txBox="1"/>
          <p:nvPr/>
        </p:nvSpPr>
        <p:spPr>
          <a:xfrm>
            <a:off x="1342390" y="2938145"/>
            <a:ext cx="8775065" cy="1323439"/>
          </a:xfrm>
          <a:prstGeom prst="rect">
            <a:avLst/>
          </a:prstGeom>
          <a:noFill/>
        </p:spPr>
        <p:txBody>
          <a:bodyPr wrap="square" rtlCol="0">
            <a:spAutoFit/>
          </a:bodyPr>
          <a:lstStyle/>
          <a:p>
            <a:pPr algn="ctr"/>
            <a:r>
              <a:rPr lang="en-GB" altLang="en-US" sz="4400" b="1" dirty="0">
                <a:latin typeface="Times New Roman" panose="02020603050405020304" charset="0"/>
                <a:cs typeface="Times New Roman" panose="02020603050405020304" charset="0"/>
              </a:rPr>
              <a:t>Thanks a lot !!!</a:t>
            </a:r>
          </a:p>
          <a:p>
            <a:pPr algn="ctr"/>
            <a:r>
              <a:rPr lang="en-GB" altLang="en-US" sz="3600" b="1" dirty="0">
                <a:latin typeface="Times New Roman" panose="02020603050405020304" charset="0"/>
                <a:cs typeface="Times New Roman" panose="02020603050405020304" charset="0"/>
              </a:rPr>
              <a:t>Happy Ending </a:t>
            </a:r>
            <a:r>
              <a:rPr lang="en-GB" altLang="en-US" sz="3600" b="1" dirty="0">
                <a:latin typeface="Times New Roman" panose="02020603050405020304" charset="0"/>
                <a:cs typeface="Times New Roman" panose="02020603050405020304" charset="0"/>
                <a:sym typeface="Wingdings" panose="05000000000000000000" pitchFamily="2" charset="2"/>
              </a:rPr>
              <a:t></a:t>
            </a:r>
            <a:endParaRPr lang="en-GB" altLang="en-US" sz="3600" b="1"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3200" b="1" dirty="0">
                <a:latin typeface="Times New Roman" panose="02020603050405020304" charset="0"/>
                <a:cs typeface="Times New Roman" panose="02020603050405020304" charset="0"/>
              </a:rPr>
              <a:t>TEAM DETAILS - PNT2022TMID38667</a:t>
            </a:r>
          </a:p>
        </p:txBody>
      </p:sp>
      <p:sp>
        <p:nvSpPr>
          <p:cNvPr id="3" name="Content Placeholder 2"/>
          <p:cNvSpPr>
            <a:spLocks noGrp="1"/>
          </p:cNvSpPr>
          <p:nvPr>
            <p:ph idx="1"/>
          </p:nvPr>
        </p:nvSpPr>
        <p:spPr/>
        <p:txBody>
          <a:bodyPr/>
          <a:lstStyle/>
          <a:p>
            <a:pPr marL="0" indent="0">
              <a:buNone/>
            </a:pPr>
            <a:r>
              <a:rPr lang="en-GB" altLang="en-US" b="1" dirty="0">
                <a:latin typeface="Times New Roman" panose="02020603050405020304" charset="0"/>
                <a:cs typeface="Times New Roman" panose="02020603050405020304" charset="0"/>
              </a:rPr>
              <a:t>TEAM LEAD:</a:t>
            </a:r>
          </a:p>
          <a:p>
            <a:pPr marL="0" indent="0">
              <a:buNone/>
            </a:pPr>
            <a:r>
              <a:rPr lang="en-GB" altLang="en-US" b="1" dirty="0">
                <a:latin typeface="Times New Roman" panose="02020603050405020304" charset="0"/>
                <a:cs typeface="Times New Roman" panose="02020603050405020304" charset="0"/>
              </a:rPr>
              <a:t>        </a:t>
            </a:r>
            <a:r>
              <a:rPr lang="en-GB" altLang="en-US" sz="2400" dirty="0">
                <a:latin typeface="Times New Roman" panose="02020603050405020304" charset="0"/>
                <a:cs typeface="Times New Roman" panose="02020603050405020304" charset="0"/>
              </a:rPr>
              <a:t>SAHANA  R  </a:t>
            </a:r>
          </a:p>
          <a:p>
            <a:pPr marL="0" indent="0">
              <a:buNone/>
            </a:pPr>
            <a:r>
              <a:rPr lang="en-GB" altLang="en-US" b="1" dirty="0">
                <a:latin typeface="Times New Roman" panose="02020603050405020304" charset="0"/>
                <a:cs typeface="Times New Roman" panose="02020603050405020304" charset="0"/>
              </a:rPr>
              <a:t>TEAM MEMBERS:</a:t>
            </a:r>
          </a:p>
          <a:p>
            <a:pPr marL="0" indent="0">
              <a:buNone/>
            </a:pPr>
            <a:r>
              <a:rPr lang="en-GB" altLang="en-US" sz="2400" dirty="0">
                <a:latin typeface="Times New Roman" panose="02020603050405020304" charset="0"/>
                <a:cs typeface="Times New Roman" panose="02020603050405020304" charset="0"/>
              </a:rPr>
              <a:t>	KANIMOZHI  D	(TM1)</a:t>
            </a:r>
          </a:p>
          <a:p>
            <a:pPr marL="0" indent="0">
              <a:buNone/>
            </a:pPr>
            <a:r>
              <a:rPr lang="en-GB" altLang="en-US" sz="2400" dirty="0">
                <a:latin typeface="Times New Roman" panose="02020603050405020304" charset="0"/>
                <a:cs typeface="Times New Roman" panose="02020603050405020304" charset="0"/>
              </a:rPr>
              <a:t>	KEERTHANA  V	(TM2)</a:t>
            </a:r>
          </a:p>
          <a:p>
            <a:pPr marL="0" indent="0">
              <a:buNone/>
            </a:pPr>
            <a:r>
              <a:rPr lang="en-GB" altLang="en-US" sz="2400" dirty="0">
                <a:latin typeface="Times New Roman" panose="02020603050405020304" charset="0"/>
                <a:cs typeface="Times New Roman" panose="02020603050405020304" charset="0"/>
              </a:rPr>
              <a:t>	TAMILARASI  S 	(TM3)</a:t>
            </a:r>
          </a:p>
          <a:p>
            <a:pPr marL="0" indent="0">
              <a:buNone/>
            </a:pPr>
            <a:r>
              <a:rPr lang="en-GB" altLang="en-US" sz="2400" dirty="0">
                <a:latin typeface="Times New Roman" panose="02020603050405020304" charset="0"/>
                <a:cs typeface="Times New Roman" panose="02020603050405020304" charset="0"/>
              </a:rPr>
              <a:t>	BHAVANI G   	(TM4)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3200" b="1">
                <a:latin typeface="Times New Roman" panose="02020603050405020304" charset="0"/>
                <a:cs typeface="Times New Roman" panose="02020603050405020304" charset="0"/>
              </a:rPr>
              <a:t>PROBLEM STATEMENT</a:t>
            </a:r>
          </a:p>
        </p:txBody>
      </p:sp>
      <p:sp>
        <p:nvSpPr>
          <p:cNvPr id="3" name="Content Placeholder 2"/>
          <p:cNvSpPr>
            <a:spLocks noGrp="1"/>
          </p:cNvSpPr>
          <p:nvPr>
            <p:ph idx="1"/>
          </p:nvPr>
        </p:nvSpPr>
        <p:spPr/>
        <p:txBody>
          <a:bodyPr>
            <a:normAutofit fontScale="92500" lnSpcReduction="10000"/>
          </a:bodyPr>
          <a:lstStyle/>
          <a:p>
            <a:r>
              <a:rPr lang="en-GB" altLang="en-US" sz="2400">
                <a:latin typeface="Times New Roman" panose="02020603050405020304" charset="0"/>
                <a:cs typeface="Times New Roman" panose="02020603050405020304" charset="0"/>
                <a:sym typeface="+mn-ea"/>
              </a:rPr>
              <a:t>Kidney disease  affected  patients need a way to detect the presence of the disease at early date to slow down or stop the progress of chronic kidney failure which not only reduce the facilites but also the pain experienced by the paitent while undergoing the treatment.</a:t>
            </a:r>
            <a:endParaRPr lang="en-GB" altLang="en-US" sz="2400">
              <a:latin typeface="Times New Roman" panose="02020603050405020304" charset="0"/>
              <a:cs typeface="Times New Roman" panose="02020603050405020304" charset="0"/>
            </a:endParaRPr>
          </a:p>
          <a:p>
            <a:r>
              <a:rPr lang="en-GB" altLang="en-US" sz="2400">
                <a:latin typeface="Times New Roman" panose="02020603050405020304" charset="0"/>
                <a:cs typeface="Times New Roman" panose="02020603050405020304" charset="0"/>
                <a:sym typeface="+mn-ea"/>
              </a:rPr>
              <a:t>Patients need to follow healthy diet by maintaining a balance of sodium, potassium, phosphrous, protien and fluids in the diet to keep the kidneys stronger, safer and healthier.</a:t>
            </a:r>
            <a:endParaRPr lang="en-GB" altLang="en-US" sz="2400">
              <a:latin typeface="Times New Roman" panose="02020603050405020304" charset="0"/>
              <a:cs typeface="Times New Roman" panose="02020603050405020304" charset="0"/>
            </a:endParaRPr>
          </a:p>
          <a:p>
            <a:r>
              <a:rPr lang="en-GB" altLang="en-US" sz="2400">
                <a:latin typeface="Times New Roman" panose="02020603050405020304" charset="0"/>
                <a:cs typeface="Times New Roman" panose="02020603050405020304" charset="0"/>
                <a:sym typeface="+mn-ea"/>
              </a:rPr>
              <a:t>With the parameters checked prior, there is no need of a people  to seek the hospitals.we can diagnose the CKD,with our project, in their home itself. </a:t>
            </a:r>
            <a:endParaRPr lang="en-GB" altLang="en-US" sz="2400">
              <a:latin typeface="Times New Roman" panose="02020603050405020304" charset="0"/>
              <a:cs typeface="Times New Roman" panose="02020603050405020304" charset="0"/>
            </a:endParaRPr>
          </a:p>
          <a:p>
            <a:endParaRPr lang="en-GB"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3200" b="1" dirty="0">
                <a:latin typeface="Times New Roman" panose="02020603050405020304" charset="0"/>
                <a:cs typeface="Times New Roman" panose="02020603050405020304" charset="0"/>
              </a:rPr>
              <a:t>PROPOSED SOLUTION</a:t>
            </a:r>
          </a:p>
        </p:txBody>
      </p:sp>
      <p:sp>
        <p:nvSpPr>
          <p:cNvPr id="3" name="Content Placeholder 2"/>
          <p:cNvSpPr>
            <a:spLocks noGrp="1"/>
          </p:cNvSpPr>
          <p:nvPr>
            <p:ph idx="1"/>
          </p:nvPr>
        </p:nvSpPr>
        <p:spPr/>
        <p:txBody>
          <a:bodyPr>
            <a:normAutofit fontScale="92500"/>
          </a:bodyPr>
          <a:lstStyle/>
          <a:p>
            <a:r>
              <a:rPr lang="en-GB" altLang="en-US" sz="2400" dirty="0">
                <a:latin typeface="Times New Roman" panose="02020603050405020304" charset="0"/>
                <a:cs typeface="Times New Roman" panose="02020603050405020304" charset="0"/>
              </a:rPr>
              <a:t>The proposed system acts as a decision support with feature embedding method and tuning of hyper parameters and will prove to be an aid for the physicians .</a:t>
            </a:r>
          </a:p>
          <a:p>
            <a:r>
              <a:rPr lang="en-GB" altLang="en-US" sz="2400" dirty="0">
                <a:latin typeface="Times New Roman" panose="02020603050405020304" charset="0"/>
                <a:cs typeface="Times New Roman" panose="02020603050405020304" charset="0"/>
              </a:rPr>
              <a:t>The algorithm, </a:t>
            </a:r>
            <a:r>
              <a:rPr lang="en-GB" altLang="en-US" sz="2400" b="1" dirty="0">
                <a:latin typeface="Times New Roman" panose="02020603050405020304" charset="0"/>
                <a:cs typeface="Times New Roman" panose="02020603050405020304" charset="0"/>
              </a:rPr>
              <a:t>Random Forest </a:t>
            </a:r>
            <a:r>
              <a:rPr lang="en-GB" altLang="en-US" sz="2400" dirty="0">
                <a:latin typeface="Times New Roman" panose="02020603050405020304" charset="0"/>
                <a:cs typeface="Times New Roman" panose="02020603050405020304" charset="0"/>
              </a:rPr>
              <a:t>is best able to </a:t>
            </a:r>
            <a:r>
              <a:rPr lang="en-GB" altLang="en-US" sz="2400" dirty="0" err="1">
                <a:latin typeface="Times New Roman" panose="02020603050405020304" charset="0"/>
                <a:cs typeface="Times New Roman" panose="02020603050405020304" charset="0"/>
              </a:rPr>
              <a:t>predit</a:t>
            </a:r>
            <a:r>
              <a:rPr lang="en-GB" altLang="en-US" sz="2400" dirty="0">
                <a:latin typeface="Times New Roman" panose="02020603050405020304" charset="0"/>
                <a:cs typeface="Times New Roman" panose="02020603050405020304" charset="0"/>
              </a:rPr>
              <a:t> progression to CKD. </a:t>
            </a:r>
          </a:p>
          <a:p>
            <a:r>
              <a:rPr lang="en-GB" altLang="en-US" sz="2400" dirty="0">
                <a:latin typeface="Times New Roman" panose="02020603050405020304" charset="0"/>
                <a:cs typeface="Times New Roman" panose="02020603050405020304" charset="0"/>
              </a:rPr>
              <a:t>The model had accuracy of 93.97% and sensitivity and specificity of 80.60% and 95.27%, respectively.</a:t>
            </a:r>
          </a:p>
          <a:p>
            <a:r>
              <a:rPr lang="en-GB" altLang="en-US" sz="2400" dirty="0">
                <a:latin typeface="Times New Roman" panose="02020603050405020304" charset="0"/>
                <a:cs typeface="Times New Roman" panose="02020603050405020304" charset="0"/>
              </a:rPr>
              <a:t>Machine learning algorithms can effectively predict which patients with IgA nephrology will progress to end stage renal 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3200" b="1">
                <a:latin typeface="Times New Roman" panose="02020603050405020304" charset="0"/>
                <a:cs typeface="Times New Roman" panose="02020603050405020304" charset="0"/>
              </a:rPr>
              <a:t>TECHICAL ARCHITECTURE</a:t>
            </a:r>
          </a:p>
        </p:txBody>
      </p:sp>
      <p:sp>
        <p:nvSpPr>
          <p:cNvPr id="3" name="Content Placeholder 2"/>
          <p:cNvSpPr>
            <a:spLocks noGrp="1"/>
          </p:cNvSpPr>
          <p:nvPr>
            <p:ph idx="1"/>
          </p:nvPr>
        </p:nvSpPr>
        <p:spPr/>
        <p:txBody>
          <a:bodyPr/>
          <a:lstStyle/>
          <a:p>
            <a:r>
              <a:rPr lang="en-GB" altLang="en-US" dirty="0"/>
              <a:t>We have used feature embedding method and tuning of hyper parameters to increase the accuracy and to built a website that is compatible to support large datasets.</a:t>
            </a:r>
          </a:p>
          <a:p>
            <a:r>
              <a:rPr lang="en-GB" altLang="en-US" dirty="0"/>
              <a:t>Need to create the notebook file</a:t>
            </a:r>
          </a:p>
          <a:p>
            <a:r>
              <a:rPr lang="en-GB" altLang="en-US" dirty="0"/>
              <a:t>Create frontend and backend with flask</a:t>
            </a:r>
          </a:p>
          <a:p>
            <a:r>
              <a:rPr lang="en-GB" altLang="en-US" dirty="0"/>
              <a:t>Integrate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3115" y="599440"/>
            <a:ext cx="10160000" cy="55384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3200" b="1">
                <a:latin typeface="Times New Roman" panose="02020603050405020304" charset="0"/>
                <a:cs typeface="Times New Roman" panose="02020603050405020304" charset="0"/>
              </a:rPr>
              <a:t>  WORKING DEMO OF THE PROJECT</a:t>
            </a:r>
          </a:p>
        </p:txBody>
      </p:sp>
      <p:pic>
        <p:nvPicPr>
          <p:cNvPr id="5" name="Picture 4">
            <a:extLst>
              <a:ext uri="{FF2B5EF4-FFF2-40B4-BE49-F238E27FC236}">
                <a16:creationId xmlns:a16="http://schemas.microsoft.com/office/drawing/2014/main" id="{260108CE-64CB-48D5-BCAA-EA0C2F70F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2379306"/>
            <a:ext cx="3485930" cy="3638939"/>
          </a:xfrm>
          <a:prstGeom prst="rect">
            <a:avLst/>
          </a:prstGeom>
        </p:spPr>
      </p:pic>
      <p:pic>
        <p:nvPicPr>
          <p:cNvPr id="7" name="Picture 6">
            <a:extLst>
              <a:ext uri="{FF2B5EF4-FFF2-40B4-BE49-F238E27FC236}">
                <a16:creationId xmlns:a16="http://schemas.microsoft.com/office/drawing/2014/main" id="{4F048104-9514-5491-C71F-2E52A8E53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660" y="2663213"/>
            <a:ext cx="6008915" cy="35229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3200" b="1">
                <a:latin typeface="Times New Roman" panose="02020603050405020304" charset="0"/>
                <a:cs typeface="Times New Roman" panose="02020603050405020304" charset="0"/>
              </a:rPr>
              <a:t>PERFORMANCE METRICS</a:t>
            </a:r>
          </a:p>
        </p:txBody>
      </p:sp>
      <p:pic>
        <p:nvPicPr>
          <p:cNvPr id="5" name="Content Placeholder 4">
            <a:extLst>
              <a:ext uri="{FF2B5EF4-FFF2-40B4-BE49-F238E27FC236}">
                <a16:creationId xmlns:a16="http://schemas.microsoft.com/office/drawing/2014/main" id="{B53C318C-5D1C-E310-9635-ECB458B007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629" y="2332653"/>
            <a:ext cx="6326155" cy="415212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63D95E-1403-F830-E7F7-D60EFAA9B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437" y="167950"/>
            <a:ext cx="7235937" cy="6690049"/>
          </a:xfrm>
          <a:prstGeom prst="rect">
            <a:avLst/>
          </a:prstGeom>
        </p:spPr>
      </p:pic>
    </p:spTree>
    <p:extLst>
      <p:ext uri="{BB962C8B-B14F-4D97-AF65-F5344CB8AC3E}">
        <p14:creationId xmlns:p14="http://schemas.microsoft.com/office/powerpoint/2010/main" val="3320159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78</TotalTime>
  <Words>408</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Open Sans</vt:lpstr>
      <vt:lpstr>Times New Roman</vt:lpstr>
      <vt:lpstr>Wingdings 3</vt:lpstr>
      <vt:lpstr>Ion Boardroom</vt:lpstr>
      <vt:lpstr>Welcome To Our Project!!!</vt:lpstr>
      <vt:lpstr>TEAM DETAILS - PNT2022TMID38667</vt:lpstr>
      <vt:lpstr>PROBLEM STATEMENT</vt:lpstr>
      <vt:lpstr>PROPOSED SOLUTION</vt:lpstr>
      <vt:lpstr>TECHICAL ARCHITECTURE</vt:lpstr>
      <vt:lpstr>PowerPoint Presentation</vt:lpstr>
      <vt:lpstr>  WORKING DEMO OF THE PROJECT</vt:lpstr>
      <vt:lpstr>PERFORMANCE METRICS</vt:lpstr>
      <vt:lpstr>PowerPoint Presentation</vt:lpstr>
      <vt:lpstr>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Project!!!</dc:title>
  <dc:creator/>
  <cp:lastModifiedBy>Sahana R</cp:lastModifiedBy>
  <cp:revision>9</cp:revision>
  <dcterms:created xsi:type="dcterms:W3CDTF">2022-11-19T05:45:00Z</dcterms:created>
  <dcterms:modified xsi:type="dcterms:W3CDTF">2022-11-20T09:31:56Z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354A59A3F179456393C1EED9D8A46D51</vt:lpwstr>
  </property>
  <property fmtid="{D5CDD505-2E9C-101B-9397-08002B2CF9AE}" pid="3" name="KSOProductBuildVer">
    <vt:lpwstr>2057-11.2.0.11380</vt:lpwstr>
  </property>
</Properties>
</file>