
<file path=[Content_Types].xml><?xml version="1.0" encoding="utf-8"?>
<Types xmlns="http://schemas.openxmlformats.org/package/2006/content-types">
  <Default Extension="jpeg" ContentType="image/jpeg"/>
  <Default Extension="JPG" ContentType="image/.jpg"/>
  <Default Extension="wav" ContentType="audio/x-wav"/>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350" r:id="rId5"/>
    <p:sldId id="351" r:id="rId6"/>
    <p:sldId id="354" r:id="rId7"/>
    <p:sldId id="352" r:id="rId8"/>
    <p:sldId id="353" r:id="rId9"/>
    <p:sldId id="356" r:id="rId10"/>
    <p:sldId id="370" r:id="rId11"/>
    <p:sldId id="357" r:id="rId12"/>
    <p:sldId id="368" r:id="rId13"/>
    <p:sldId id="371" r:id="rId14"/>
    <p:sldId id="372" r:id="rId15"/>
    <p:sldId id="373" r:id="rId16"/>
    <p:sldId id="374" r:id="rId17"/>
    <p:sldId id="375" r:id="rId18"/>
    <p:sldId id="376" r:id="rId19"/>
    <p:sldId id="377" r:id="rId20"/>
    <p:sldId id="381" r:id="rId21"/>
    <p:sldId id="36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audio" Target="../media/audio1.wav"/></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600075"/>
            <a:ext cx="10515600" cy="1921510"/>
          </a:xfrm>
        </p:spPr>
        <p:txBody>
          <a:bodyPr/>
          <a:p>
            <a:pPr algn="l"/>
            <a:r>
              <a:rPr lang="en-IN" altLang="en-US" sz="3600" b="1">
                <a:latin typeface="Times New Roman" panose="02020603050405020304" charset="0"/>
                <a:cs typeface="Times New Roman" panose="02020603050405020304" charset="0"/>
              </a:rPr>
              <a:t>EARLY DETECTION OF CHRONIC KIDNEY DISEASE USING  MACHINE LEARNING</a:t>
            </a:r>
            <a:endParaRPr lang="en-IN" altLang="en-US" sz="3600" b="1">
              <a:latin typeface="Times New Roman" panose="02020603050405020304" charset="0"/>
              <a:cs typeface="Times New Roman" panose="02020603050405020304" charset="0"/>
            </a:endParaRPr>
          </a:p>
        </p:txBody>
      </p:sp>
      <p:sp>
        <p:nvSpPr>
          <p:cNvPr id="5" name="Text Placeholder 4"/>
          <p:cNvSpPr>
            <a:spLocks noGrp="1"/>
          </p:cNvSpPr>
          <p:nvPr>
            <p:ph type="body" idx="1"/>
          </p:nvPr>
        </p:nvSpPr>
        <p:spPr>
          <a:xfrm>
            <a:off x="831850" y="3208655"/>
            <a:ext cx="10515600" cy="2880995"/>
          </a:xfrm>
        </p:spPr>
        <p:txBody>
          <a:bodyPr>
            <a:normAutofit fontScale="90000" lnSpcReduction="10000"/>
          </a:bodyPr>
          <a:p>
            <a:endParaRPr lang="en-US"/>
          </a:p>
          <a:p>
            <a:endParaRPr lang="en-US"/>
          </a:p>
          <a:p>
            <a:endParaRPr lang="en-US"/>
          </a:p>
          <a:p>
            <a:r>
              <a:rPr lang="en-IN" altLang="en-US"/>
              <a:t>     </a:t>
            </a:r>
            <a:r>
              <a:rPr lang="en-IN" altLang="en-US" b="1"/>
              <a:t>                 </a:t>
            </a:r>
            <a:r>
              <a:rPr lang="en-IN" altLang="en-US" b="1">
                <a:solidFill>
                  <a:schemeClr val="tx1"/>
                </a:solidFill>
                <a:latin typeface="Times New Roman" panose="02020603050405020304" charset="0"/>
                <a:cs typeface="Times New Roman" panose="02020603050405020304" charset="0"/>
              </a:rPr>
              <a:t>GUIDED BY         </a:t>
            </a:r>
            <a:r>
              <a:rPr lang="en-IN" altLang="en-US" b="1"/>
              <a:t>                                          </a:t>
            </a:r>
            <a:r>
              <a:rPr lang="en-IN" altLang="en-US" b="1">
                <a:solidFill>
                  <a:schemeClr val="tx1"/>
                </a:solidFill>
                <a:latin typeface="Times New Roman" panose="02020603050405020304" charset="0"/>
                <a:cs typeface="Times New Roman" panose="02020603050405020304" charset="0"/>
              </a:rPr>
              <a:t>PRESENTED BY                                                                      </a:t>
            </a:r>
            <a:endParaRPr lang="en-IN" altLang="en-US" b="1">
              <a:solidFill>
                <a:schemeClr val="tx1"/>
              </a:solidFill>
              <a:latin typeface="Times New Roman" panose="02020603050405020304" charset="0"/>
              <a:cs typeface="Times New Roman" panose="02020603050405020304" charset="0"/>
            </a:endParaRPr>
          </a:p>
          <a:p>
            <a:r>
              <a:rPr lang="en-IN" altLang="en-US" sz="2000">
                <a:solidFill>
                  <a:schemeClr val="tx1"/>
                </a:solidFill>
                <a:latin typeface="Times New Roman" panose="02020603050405020304" charset="0"/>
                <a:cs typeface="Times New Roman" panose="02020603050405020304" charset="0"/>
              </a:rPr>
              <a:t>        MRS.DIALA                     MRS.LALITHA GAYATHRI                                </a:t>
            </a:r>
            <a:r>
              <a:rPr lang="en-IN" altLang="en-US" sz="2000">
                <a:latin typeface="Times New Roman" panose="02020603050405020304" charset="0"/>
                <a:cs typeface="Times New Roman" panose="02020603050405020304" charset="0"/>
                <a:sym typeface="+mn-ea"/>
              </a:rPr>
              <a:t>JEYAPACKIAM R  </a:t>
            </a:r>
            <a:r>
              <a:rPr lang="en-IN" altLang="en-US" sz="2000">
                <a:solidFill>
                  <a:schemeClr val="tx1"/>
                </a:solidFill>
                <a:latin typeface="Times New Roman" panose="02020603050405020304" charset="0"/>
                <a:cs typeface="Times New Roman" panose="02020603050405020304" charset="0"/>
              </a:rPr>
              <a:t>          </a:t>
            </a:r>
            <a:endParaRPr lang="en-IN" altLang="en-US" sz="2000">
              <a:solidFill>
                <a:schemeClr val="tx1"/>
              </a:solidFill>
              <a:latin typeface="Times New Roman" panose="02020603050405020304" charset="0"/>
              <a:cs typeface="Times New Roman" panose="02020603050405020304" charset="0"/>
            </a:endParaRPr>
          </a:p>
          <a:p>
            <a:r>
              <a:rPr lang="en-IN" altLang="en-US" sz="2000">
                <a:solidFill>
                  <a:schemeClr val="tx1"/>
                </a:solidFill>
                <a:latin typeface="Times New Roman" panose="02020603050405020304" charset="0"/>
                <a:cs typeface="Times New Roman" panose="02020603050405020304" charset="0"/>
              </a:rPr>
              <a:t>        AP/CSE                              INDUSTRY MENTOR                                        </a:t>
            </a:r>
            <a:r>
              <a:rPr lang="en-IN" altLang="en-US" sz="2000">
                <a:latin typeface="Times New Roman" panose="02020603050405020304" charset="0"/>
                <a:cs typeface="Times New Roman" panose="02020603050405020304" charset="0"/>
                <a:sym typeface="+mn-ea"/>
              </a:rPr>
              <a:t>BUVANESWARI R   </a:t>
            </a:r>
            <a:r>
              <a:rPr lang="en-IN" altLang="en-US" sz="2000">
                <a:solidFill>
                  <a:schemeClr val="tx1"/>
                </a:solidFill>
                <a:latin typeface="Times New Roman" panose="02020603050405020304" charset="0"/>
                <a:cs typeface="Times New Roman" panose="02020603050405020304" charset="0"/>
              </a:rPr>
              <a:t>                                                                                                </a:t>
            </a:r>
            <a:endParaRPr lang="en-IN" altLang="en-US" sz="2000">
              <a:solidFill>
                <a:schemeClr val="tx1"/>
              </a:solidFill>
              <a:latin typeface="Times New Roman" panose="02020603050405020304" charset="0"/>
              <a:cs typeface="Times New Roman" panose="02020603050405020304" charset="0"/>
            </a:endParaRPr>
          </a:p>
          <a:p>
            <a:r>
              <a:rPr lang="en-IN" altLang="en-US" sz="2000">
                <a:solidFill>
                  <a:schemeClr val="tx1"/>
                </a:solidFill>
                <a:latin typeface="Times New Roman" panose="02020603050405020304" charset="0"/>
                <a:cs typeface="Times New Roman" panose="02020603050405020304" charset="0"/>
              </a:rPr>
              <a:t>       FACULTY MENTOR          IBM                                                                     </a:t>
            </a:r>
            <a:r>
              <a:rPr lang="en-IN" altLang="en-US" sz="2000">
                <a:latin typeface="Times New Roman" panose="02020603050405020304" charset="0"/>
                <a:cs typeface="Times New Roman" panose="02020603050405020304" charset="0"/>
                <a:sym typeface="+mn-ea"/>
              </a:rPr>
              <a:t>SARAVANAPRIYA K</a:t>
            </a:r>
            <a:endParaRPr lang="en-IN" altLang="en-US" sz="2000">
              <a:solidFill>
                <a:schemeClr val="tx1"/>
              </a:solidFill>
              <a:latin typeface="Times New Roman" panose="02020603050405020304" charset="0"/>
              <a:cs typeface="Times New Roman" panose="02020603050405020304" charset="0"/>
            </a:endParaRPr>
          </a:p>
          <a:p>
            <a:r>
              <a:rPr lang="en-IN" altLang="en-US" sz="2000">
                <a:solidFill>
                  <a:schemeClr val="tx1"/>
                </a:solidFill>
                <a:latin typeface="Times New Roman" panose="02020603050405020304" charset="0"/>
                <a:cs typeface="Times New Roman" panose="02020603050405020304" charset="0"/>
              </a:rPr>
              <a:t>                                                                                                                                  NITHYA P                                                                                                 </a:t>
            </a:r>
            <a:endParaRPr lang="en-IN" altLang="en-US" sz="2000">
              <a:solidFill>
                <a:schemeClr val="tx1"/>
              </a:solidFill>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cover dir="d"/>
      </p:transition>
    </mc:Choice>
    <mc:Fallback>
      <p:transition spd="slow">
        <p:cover dir="d"/>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Times New Roman" panose="02020603050405020304" charset="0"/>
                <a:cs typeface="Times New Roman" panose="02020603050405020304" charset="0"/>
              </a:rPr>
              <a:t>MODULES</a:t>
            </a:r>
            <a:endParaRPr lang="en-IN"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a:bodyPr>
          <a:p>
            <a:pPr marL="0" indent="0">
              <a:buNone/>
            </a:pPr>
            <a:r>
              <a:rPr lang="en-US">
                <a:latin typeface="Times New Roman" panose="02020603050405020304" charset="0"/>
                <a:cs typeface="Times New Roman" panose="02020603050405020304" charset="0"/>
              </a:rPr>
              <a:t>This application is designed into f</a:t>
            </a:r>
            <a:r>
              <a:rPr lang="en-IN" altLang="en-US">
                <a:latin typeface="Times New Roman" panose="02020603050405020304" charset="0"/>
                <a:cs typeface="Times New Roman" panose="02020603050405020304" charset="0"/>
              </a:rPr>
              <a:t>our</a:t>
            </a:r>
            <a:r>
              <a:rPr lang="en-US">
                <a:latin typeface="Times New Roman" panose="02020603050405020304" charset="0"/>
                <a:cs typeface="Times New Roman" panose="02020603050405020304" charset="0"/>
              </a:rPr>
              <a:t> independent modules which take care of different tasks efficiently.</a:t>
            </a:r>
            <a:endParaRPr lang="en-US">
              <a:latin typeface="Times New Roman" panose="02020603050405020304" charset="0"/>
              <a:cs typeface="Times New Roman" panose="02020603050405020304" charset="0"/>
            </a:endParaRPr>
          </a:p>
          <a:p>
            <a:pPr>
              <a:buFont typeface="Arial" panose="020B0604020202020204" pitchFamily="34" charset="0"/>
              <a:buChar char="•"/>
            </a:pPr>
            <a:r>
              <a:rPr lang="en-IN" altLang="en-US">
                <a:latin typeface="Times New Roman" panose="02020603050405020304" charset="0"/>
                <a:cs typeface="Times New Roman" panose="02020603050405020304" charset="0"/>
              </a:rPr>
              <a:t>Module 1</a:t>
            </a:r>
            <a:endParaRPr lang="en-IN" altLang="en-US">
              <a:latin typeface="Times New Roman" panose="02020603050405020304" charset="0"/>
              <a:cs typeface="Times New Roman" panose="02020603050405020304" charset="0"/>
            </a:endParaRPr>
          </a:p>
          <a:p>
            <a:pPr>
              <a:buFont typeface="Arial" panose="020B0604020202020204" pitchFamily="34" charset="0"/>
              <a:buChar char="•"/>
            </a:pPr>
            <a:r>
              <a:rPr lang="en-IN" altLang="en-US">
                <a:latin typeface="Times New Roman" panose="02020603050405020304" charset="0"/>
                <a:cs typeface="Times New Roman" panose="02020603050405020304" charset="0"/>
              </a:rPr>
              <a:t>Module 2</a:t>
            </a:r>
            <a:endParaRPr lang="en-IN" altLang="en-US">
              <a:latin typeface="Times New Roman" panose="02020603050405020304" charset="0"/>
              <a:cs typeface="Times New Roman" panose="02020603050405020304" charset="0"/>
            </a:endParaRPr>
          </a:p>
          <a:p>
            <a:pPr>
              <a:buFont typeface="Arial" panose="020B0604020202020204" pitchFamily="34" charset="0"/>
              <a:buChar char="•"/>
            </a:pPr>
            <a:r>
              <a:rPr lang="en-IN" altLang="en-US">
                <a:latin typeface="Times New Roman" panose="02020603050405020304" charset="0"/>
                <a:cs typeface="Times New Roman" panose="02020603050405020304" charset="0"/>
              </a:rPr>
              <a:t>Module 3</a:t>
            </a:r>
            <a:endParaRPr lang="en-IN" altLang="en-US">
              <a:latin typeface="Times New Roman" panose="02020603050405020304" charset="0"/>
              <a:cs typeface="Times New Roman" panose="02020603050405020304" charset="0"/>
            </a:endParaRPr>
          </a:p>
          <a:p>
            <a:pPr>
              <a:buFont typeface="Arial" panose="020B0604020202020204" pitchFamily="34" charset="0"/>
              <a:buChar char="•"/>
            </a:pPr>
            <a:r>
              <a:rPr lang="en-IN" altLang="en-US">
                <a:latin typeface="Times New Roman" panose="02020603050405020304" charset="0"/>
                <a:cs typeface="Times New Roman" panose="02020603050405020304" charset="0"/>
              </a:rPr>
              <a:t>Module 4</a:t>
            </a:r>
            <a:endParaRPr lang="en-IN" altLang="en-US">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cover dir="d"/>
      </p:transition>
    </mc:Choice>
    <mc:Fallback>
      <p:transition spd="slow">
        <p:cover dir="d"/>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Times New Roman" panose="02020603050405020304" charset="0"/>
                <a:cs typeface="Times New Roman" panose="02020603050405020304" charset="0"/>
              </a:rPr>
              <a:t>OUTPUT SCREEN</a:t>
            </a:r>
            <a:endParaRPr lang="en-IN" altLang="en-US">
              <a:latin typeface="Times New Roman" panose="02020603050405020304" charset="0"/>
              <a:cs typeface="Times New Roman" panose="02020603050405020304" charset="0"/>
            </a:endParaRPr>
          </a:p>
        </p:txBody>
      </p:sp>
      <p:pic>
        <p:nvPicPr>
          <p:cNvPr id="4" name="Content Placeholder 3" descr="Screenshot (158)"/>
          <p:cNvPicPr>
            <a:picLocks noChangeAspect="1"/>
          </p:cNvPicPr>
          <p:nvPr>
            <p:ph idx="1"/>
          </p:nvPr>
        </p:nvPicPr>
        <p:blipFill>
          <a:blip r:embed="rId1"/>
          <a:stretch>
            <a:fillRect/>
          </a:stretch>
        </p:blipFill>
        <p:spPr>
          <a:xfrm>
            <a:off x="1691005" y="1174750"/>
            <a:ext cx="8809355" cy="49530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Screenshot (159)"/>
          <p:cNvPicPr>
            <a:picLocks noChangeAspect="1"/>
          </p:cNvPicPr>
          <p:nvPr>
            <p:ph idx="1"/>
          </p:nvPr>
        </p:nvPicPr>
        <p:blipFill>
          <a:blip r:embed="rId1"/>
          <a:stretch>
            <a:fillRect/>
          </a:stretch>
        </p:blipFill>
        <p:spPr>
          <a:xfrm>
            <a:off x="1691005" y="1174750"/>
            <a:ext cx="8809355" cy="49530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Screenshot (160)"/>
          <p:cNvPicPr>
            <a:picLocks noChangeAspect="1"/>
          </p:cNvPicPr>
          <p:nvPr>
            <p:ph idx="1"/>
          </p:nvPr>
        </p:nvPicPr>
        <p:blipFill>
          <a:blip r:embed="rId1"/>
          <a:stretch>
            <a:fillRect/>
          </a:stretch>
        </p:blipFill>
        <p:spPr>
          <a:xfrm>
            <a:off x="1691005" y="1174750"/>
            <a:ext cx="8809355" cy="49530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Screenshot (161)"/>
          <p:cNvPicPr>
            <a:picLocks noChangeAspect="1"/>
          </p:cNvPicPr>
          <p:nvPr>
            <p:ph idx="1"/>
          </p:nvPr>
        </p:nvPicPr>
        <p:blipFill>
          <a:blip r:embed="rId1"/>
          <a:stretch>
            <a:fillRect/>
          </a:stretch>
        </p:blipFill>
        <p:spPr>
          <a:xfrm>
            <a:off x="1691005" y="1174750"/>
            <a:ext cx="8809355" cy="49530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Screenshot (162)"/>
          <p:cNvPicPr>
            <a:picLocks noChangeAspect="1"/>
          </p:cNvPicPr>
          <p:nvPr>
            <p:ph idx="1"/>
          </p:nvPr>
        </p:nvPicPr>
        <p:blipFill>
          <a:blip r:embed="rId1"/>
          <a:stretch>
            <a:fillRect/>
          </a:stretch>
        </p:blipFill>
        <p:spPr>
          <a:xfrm>
            <a:off x="1691005" y="1174750"/>
            <a:ext cx="8809355" cy="49530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Screenshot (163)"/>
          <p:cNvPicPr>
            <a:picLocks noChangeAspect="1"/>
          </p:cNvPicPr>
          <p:nvPr>
            <p:ph idx="1"/>
          </p:nvPr>
        </p:nvPicPr>
        <p:blipFill>
          <a:blip r:embed="rId1"/>
          <a:stretch>
            <a:fillRect/>
          </a:stretch>
        </p:blipFill>
        <p:spPr>
          <a:xfrm>
            <a:off x="1691005" y="1174750"/>
            <a:ext cx="8809355" cy="49530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Screenshot (164)"/>
          <p:cNvPicPr>
            <a:picLocks noChangeAspect="1"/>
          </p:cNvPicPr>
          <p:nvPr>
            <p:ph idx="1"/>
          </p:nvPr>
        </p:nvPicPr>
        <p:blipFill>
          <a:blip r:embed="rId1"/>
          <a:stretch>
            <a:fillRect/>
          </a:stretch>
        </p:blipFill>
        <p:spPr>
          <a:xfrm>
            <a:off x="1691005" y="1174750"/>
            <a:ext cx="8809355" cy="49530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Screenshot (165)"/>
          <p:cNvPicPr>
            <a:picLocks noChangeAspect="1"/>
          </p:cNvPicPr>
          <p:nvPr>
            <p:ph idx="1"/>
          </p:nvPr>
        </p:nvPicPr>
        <p:blipFill>
          <a:blip r:embed="rId1"/>
          <a:stretch>
            <a:fillRect/>
          </a:stretch>
        </p:blipFill>
        <p:spPr>
          <a:xfrm>
            <a:off x="1691005" y="1174750"/>
            <a:ext cx="8809355" cy="49530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REFERENCE</a:t>
            </a:r>
            <a:endParaRPr lang="en-IN" altLang="en-US"/>
          </a:p>
        </p:txBody>
      </p:sp>
      <p:sp>
        <p:nvSpPr>
          <p:cNvPr id="3" name="Content Placeholder 2"/>
          <p:cNvSpPr>
            <a:spLocks noGrp="1"/>
          </p:cNvSpPr>
          <p:nvPr>
            <p:ph idx="1"/>
          </p:nvPr>
        </p:nvSpPr>
        <p:spPr/>
        <p:txBody>
          <a:bodyPr/>
          <a:p>
            <a:r>
              <a:rPr lang="en-IN" altLang="en-US" sz="1600">
                <a:latin typeface="Times New Roman" panose="02020603050405020304" charset="0"/>
                <a:cs typeface="Times New Roman" panose="02020603050405020304" charset="0"/>
              </a:rPr>
              <a:t>https://www.uptodate.com/contents/early-detection-of-chronic-kidney-disease</a:t>
            </a:r>
            <a:endParaRPr lang="en-IN" altLang="en-US" sz="1600">
              <a:latin typeface="Times New Roman" panose="02020603050405020304" charset="0"/>
              <a:cs typeface="Times New Roman" panose="02020603050405020304" charset="0"/>
            </a:endParaRPr>
          </a:p>
          <a:p>
            <a:r>
              <a:rPr lang="en-IN" altLang="en-US" sz="1600">
                <a:latin typeface="Times New Roman" panose="02020603050405020304" charset="0"/>
                <a:cs typeface="Times New Roman" panose="02020603050405020304" charset="0"/>
              </a:rPr>
              <a:t>https://www.webmd.com/a-to-z-guides/understanding-kidney-disease-basic-information</a:t>
            </a:r>
            <a:endParaRPr lang="en-IN" altLang="en-US" sz="1600">
              <a:latin typeface="Times New Roman" panose="02020603050405020304" charset="0"/>
              <a:cs typeface="Times New Roman" panose="02020603050405020304" charset="0"/>
            </a:endParaRPr>
          </a:p>
          <a:p>
            <a:r>
              <a:rPr lang="en-IN" altLang="en-US" sz="1600">
                <a:latin typeface="Times New Roman" panose="02020603050405020304" charset="0"/>
                <a:cs typeface="Times New Roman" panose="02020603050405020304" charset="0"/>
              </a:rPr>
              <a:t>1. M. P. N. M. Wickramasinghe, D. M. Perera and K. A. D. C. P. Kahandawaarachchi,</a:t>
            </a:r>
            <a:endParaRPr lang="en-IN" altLang="en-US" sz="1600">
              <a:latin typeface="Times New Roman" panose="02020603050405020304" charset="0"/>
              <a:cs typeface="Times New Roman" panose="02020603050405020304" charset="0"/>
            </a:endParaRPr>
          </a:p>
          <a:p>
            <a:pPr marL="0" indent="0">
              <a:buNone/>
            </a:pPr>
            <a:r>
              <a:rPr lang="en-IN" altLang="en-US" sz="1600">
                <a:latin typeface="Times New Roman" panose="02020603050405020304" charset="0"/>
                <a:cs typeface="Times New Roman" panose="02020603050405020304" charset="0"/>
              </a:rPr>
              <a:t>"Dietary prediction for patients with Chronic Kidney Disease (CKD) by considering blood</a:t>
            </a:r>
            <a:endParaRPr lang="en-IN" altLang="en-US" sz="1600">
              <a:latin typeface="Times New Roman" panose="02020603050405020304" charset="0"/>
              <a:cs typeface="Times New Roman" panose="02020603050405020304" charset="0"/>
            </a:endParaRPr>
          </a:p>
          <a:p>
            <a:pPr marL="0" indent="0">
              <a:buNone/>
            </a:pPr>
            <a:r>
              <a:rPr lang="en-IN" altLang="en-US" sz="1600">
                <a:latin typeface="Times New Roman" panose="02020603050405020304" charset="0"/>
                <a:cs typeface="Times New Roman" panose="02020603050405020304" charset="0"/>
              </a:rPr>
              <a:t>potassium level using machine learning algorithms," 2017 IEEE Life Sciences Conference (LSC),</a:t>
            </a:r>
            <a:endParaRPr lang="en-IN" altLang="en-US" sz="1600">
              <a:latin typeface="Times New Roman" panose="02020603050405020304" charset="0"/>
              <a:cs typeface="Times New Roman" panose="02020603050405020304" charset="0"/>
            </a:endParaRPr>
          </a:p>
          <a:p>
            <a:pPr marL="0" indent="0">
              <a:buNone/>
            </a:pPr>
            <a:r>
              <a:rPr lang="en-IN" altLang="en-US" sz="1600">
                <a:latin typeface="Times New Roman" panose="02020603050405020304" charset="0"/>
                <a:cs typeface="Times New Roman" panose="02020603050405020304" charset="0"/>
              </a:rPr>
              <a:t>Sydney, NSW, 2017, pp. 300-303.</a:t>
            </a:r>
            <a:endParaRPr lang="en-IN" altLang="en-US" sz="1600">
              <a:latin typeface="Times New Roman" panose="02020603050405020304" charset="0"/>
              <a:cs typeface="Times New Roman" panose="02020603050405020304" charset="0"/>
            </a:endParaRPr>
          </a:p>
          <a:p>
            <a:r>
              <a:rPr lang="en-IN" altLang="en-US" sz="1600">
                <a:latin typeface="Times New Roman" panose="02020603050405020304" charset="0"/>
                <a:cs typeface="Times New Roman" panose="02020603050405020304" charset="0"/>
              </a:rPr>
              <a:t>2. H. A. Wibawa, I. Malik and N. Bahtiar, "Evaluation of Kernel-Based Extreme Learning Machine</a:t>
            </a:r>
            <a:endParaRPr lang="en-IN" altLang="en-US" sz="1600">
              <a:latin typeface="Times New Roman" panose="02020603050405020304" charset="0"/>
              <a:cs typeface="Times New Roman" panose="02020603050405020304" charset="0"/>
            </a:endParaRPr>
          </a:p>
          <a:p>
            <a:pPr marL="0" indent="0">
              <a:buNone/>
            </a:pPr>
            <a:r>
              <a:rPr lang="en-IN" altLang="en-US" sz="1600">
                <a:latin typeface="Times New Roman" panose="02020603050405020304" charset="0"/>
                <a:cs typeface="Times New Roman" panose="02020603050405020304" charset="0"/>
              </a:rPr>
              <a:t>Performance for Prediction of Chronic Kidney Disease," 2018 2nd International Conference on</a:t>
            </a:r>
            <a:endParaRPr lang="en-IN" altLang="en-US" sz="1600">
              <a:latin typeface="Times New Roman" panose="02020603050405020304" charset="0"/>
              <a:cs typeface="Times New Roman" panose="02020603050405020304" charset="0"/>
            </a:endParaRPr>
          </a:p>
          <a:p>
            <a:pPr marL="0" indent="0">
              <a:buNone/>
            </a:pPr>
            <a:r>
              <a:rPr lang="en-IN" altLang="en-US" sz="1600">
                <a:latin typeface="Times New Roman" panose="02020603050405020304" charset="0"/>
                <a:cs typeface="Times New Roman" panose="02020603050405020304" charset="0"/>
              </a:rPr>
              <a:t>Informatics and Computational Sciences (ICICoS), Semarang, Indonesia, 2018, pp. 1-4</a:t>
            </a:r>
            <a:endParaRPr lang="en-IN" altLang="en-US" sz="1600">
              <a:latin typeface="Times New Roman" panose="02020603050405020304" charset="0"/>
              <a:cs typeface="Times New Roman" panose="02020603050405020304" charset="0"/>
            </a:endParaRPr>
          </a:p>
          <a:p>
            <a:r>
              <a:rPr lang="en-IN" altLang="en-US" sz="1600">
                <a:latin typeface="Times New Roman" panose="02020603050405020304" charset="0"/>
                <a:cs typeface="Times New Roman" panose="02020603050405020304" charset="0"/>
              </a:rPr>
              <a:t>3. U. N. Dulhare and M. Ayesha, "Extraction of action rules for chronic kidney disease using Naïve</a:t>
            </a:r>
            <a:endParaRPr lang="en-IN" altLang="en-US" sz="1600">
              <a:latin typeface="Times New Roman" panose="02020603050405020304" charset="0"/>
              <a:cs typeface="Times New Roman" panose="02020603050405020304" charset="0"/>
            </a:endParaRPr>
          </a:p>
          <a:p>
            <a:pPr marL="0" indent="0">
              <a:buNone/>
            </a:pPr>
            <a:r>
              <a:rPr lang="en-IN" altLang="en-US" sz="1600">
                <a:latin typeface="Times New Roman" panose="02020603050405020304" charset="0"/>
                <a:cs typeface="Times New Roman" panose="02020603050405020304" charset="0"/>
              </a:rPr>
              <a:t>bayes classifier," 2016 IEEE International Conference on Computational Intelligence and Computing</a:t>
            </a:r>
            <a:endParaRPr lang="en-IN" altLang="en-US" sz="1600">
              <a:latin typeface="Times New Roman" panose="02020603050405020304" charset="0"/>
              <a:cs typeface="Times New Roman" panose="02020603050405020304" charset="0"/>
            </a:endParaRPr>
          </a:p>
          <a:p>
            <a:pPr marL="0" indent="0">
              <a:buNone/>
            </a:pPr>
            <a:r>
              <a:rPr lang="en-IN" altLang="en-US" sz="1600">
                <a:latin typeface="Times New Roman" panose="02020603050405020304" charset="0"/>
                <a:cs typeface="Times New Roman" panose="02020603050405020304" charset="0"/>
              </a:rPr>
              <a:t>Research (ICCIC), Chennai, 2016, pp. 1-5.</a:t>
            </a:r>
            <a:endParaRPr lang="en-IN" altLang="en-US" sz="1600">
              <a:latin typeface="Times New Roman" panose="02020603050405020304" charset="0"/>
              <a:cs typeface="Times New Roman" panose="02020603050405020304" charset="0"/>
            </a:endParaRPr>
          </a:p>
          <a:p>
            <a:r>
              <a:rPr lang="en-IN" altLang="en-US" sz="1600">
                <a:latin typeface="Times New Roman" panose="02020603050405020304" charset="0"/>
                <a:cs typeface="Times New Roman" panose="02020603050405020304" charset="0"/>
              </a:rPr>
              <a:t>4. H. Zhang, C. Hung, W. C. Chu, P. Chiu and C. Y. Tang, "Chronic Kidney Disease Survival</a:t>
            </a:r>
            <a:endParaRPr lang="en-IN" altLang="en-US" sz="1600">
              <a:latin typeface="Times New Roman" panose="02020603050405020304" charset="0"/>
              <a:cs typeface="Times New Roman" panose="02020603050405020304" charset="0"/>
            </a:endParaRPr>
          </a:p>
          <a:p>
            <a:pPr marL="0" indent="0">
              <a:buNone/>
            </a:pPr>
            <a:r>
              <a:rPr lang="en-IN" altLang="en-US" sz="1600">
                <a:latin typeface="Times New Roman" panose="02020603050405020304" charset="0"/>
                <a:cs typeface="Times New Roman" panose="02020603050405020304" charset="0"/>
              </a:rPr>
              <a:t>Prediction with Artificial Neural Networks," 2018 IEEE International Conference on</a:t>
            </a:r>
            <a:endParaRPr lang="en-IN" altLang="en-US" sz="1600">
              <a:latin typeface="Times New Roman" panose="02020603050405020304" charset="0"/>
              <a:cs typeface="Times New Roman" panose="02020603050405020304" charset="0"/>
            </a:endParaRPr>
          </a:p>
          <a:p>
            <a:pPr marL="0" indent="0">
              <a:buNone/>
            </a:pPr>
            <a:r>
              <a:rPr lang="en-IN" altLang="en-US" sz="1600">
                <a:latin typeface="Times New Roman" panose="02020603050405020304" charset="0"/>
                <a:cs typeface="Times New Roman" panose="02020603050405020304" charset="0"/>
              </a:rPr>
              <a:t>Bioinformatics and Biomedicine (BIBM), Madrid, Spain, 2018, pp. 1351-1356</a:t>
            </a:r>
            <a:endParaRPr lang="en-IN" altLang="en-US" sz="1600">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1850" y="768350"/>
            <a:ext cx="10515600" cy="356870"/>
          </a:xfrm>
        </p:spPr>
        <p:txBody>
          <a:bodyPr>
            <a:normAutofit fontScale="90000"/>
          </a:bodyPr>
          <a:p>
            <a:r>
              <a:rPr lang="en-IN" altLang="en-US">
                <a:latin typeface="Times New Roman" panose="02020603050405020304" charset="0"/>
                <a:cs typeface="Times New Roman" panose="02020603050405020304" charset="0"/>
              </a:rPr>
              <a:t>AGENDA</a:t>
            </a:r>
            <a:endParaRPr lang="en-IN" altLang="en-US">
              <a:latin typeface="Times New Roman" panose="02020603050405020304" charset="0"/>
              <a:cs typeface="Times New Roman" panose="02020603050405020304" charset="0"/>
            </a:endParaRPr>
          </a:p>
        </p:txBody>
      </p:sp>
      <p:sp>
        <p:nvSpPr>
          <p:cNvPr id="3" name="Text Placeholder 2"/>
          <p:cNvSpPr>
            <a:spLocks noGrp="1"/>
          </p:cNvSpPr>
          <p:nvPr>
            <p:ph type="body" idx="1"/>
          </p:nvPr>
        </p:nvSpPr>
        <p:spPr>
          <a:xfrm>
            <a:off x="1522730" y="1374140"/>
            <a:ext cx="9824720" cy="4652645"/>
          </a:xfrm>
        </p:spPr>
        <p:txBody>
          <a:bodyPr/>
          <a:p>
            <a:pPr marL="342900" indent="-342900">
              <a:buFont typeface="Wingdings" panose="05000000000000000000" charset="0"/>
              <a:buChar char="v"/>
            </a:pPr>
            <a:r>
              <a:rPr lang="en-IN" altLang="en-US">
                <a:solidFill>
                  <a:schemeClr val="tx1"/>
                </a:solidFill>
                <a:latin typeface="Times New Roman" panose="02020603050405020304" charset="0"/>
                <a:cs typeface="Times New Roman" panose="02020603050405020304" charset="0"/>
              </a:rPr>
              <a:t>INTRODUCTION</a:t>
            </a:r>
            <a:endParaRPr lang="en-IN" altLang="en-US">
              <a:solidFill>
                <a:schemeClr val="tx1"/>
              </a:solidFill>
              <a:latin typeface="Times New Roman" panose="02020603050405020304" charset="0"/>
              <a:cs typeface="Times New Roman" panose="02020603050405020304" charset="0"/>
            </a:endParaRPr>
          </a:p>
          <a:p>
            <a:pPr marL="342900" indent="-342900">
              <a:buFont typeface="Wingdings" panose="05000000000000000000" charset="0"/>
              <a:buChar char="v"/>
            </a:pPr>
            <a:r>
              <a:rPr lang="en-IN" altLang="en-US">
                <a:solidFill>
                  <a:schemeClr val="tx1"/>
                </a:solidFill>
                <a:latin typeface="Times New Roman" panose="02020603050405020304" charset="0"/>
                <a:cs typeface="Times New Roman" panose="02020603050405020304" charset="0"/>
                <a:sym typeface="+mn-ea"/>
              </a:rPr>
              <a:t>OBJECTIVE</a:t>
            </a:r>
            <a:endParaRPr lang="en-IN" altLang="en-US">
              <a:solidFill>
                <a:schemeClr val="tx1"/>
              </a:solidFill>
              <a:latin typeface="Times New Roman" panose="02020603050405020304" charset="0"/>
              <a:cs typeface="Times New Roman" panose="02020603050405020304" charset="0"/>
            </a:endParaRPr>
          </a:p>
          <a:p>
            <a:pPr marL="342900" indent="-342900">
              <a:buFont typeface="Wingdings" panose="05000000000000000000" charset="0"/>
              <a:buChar char="v"/>
            </a:pPr>
            <a:r>
              <a:rPr lang="en-IN" altLang="en-US">
                <a:solidFill>
                  <a:schemeClr val="tx1"/>
                </a:solidFill>
                <a:latin typeface="Times New Roman" panose="02020603050405020304" charset="0"/>
                <a:cs typeface="Times New Roman" panose="02020603050405020304" charset="0"/>
              </a:rPr>
              <a:t>PROBLEM STATEMENT</a:t>
            </a:r>
            <a:endParaRPr lang="en-IN" altLang="en-US">
              <a:solidFill>
                <a:schemeClr val="tx1"/>
              </a:solidFill>
              <a:latin typeface="Times New Roman" panose="02020603050405020304" charset="0"/>
              <a:cs typeface="Times New Roman" panose="02020603050405020304" charset="0"/>
            </a:endParaRPr>
          </a:p>
          <a:p>
            <a:pPr marL="342900" indent="-342900">
              <a:buFont typeface="Wingdings" panose="05000000000000000000" charset="0"/>
              <a:buChar char="v"/>
            </a:pPr>
            <a:r>
              <a:rPr lang="en-IN" altLang="en-US">
                <a:latin typeface="Times New Roman" panose="02020603050405020304" charset="0"/>
                <a:cs typeface="Times New Roman" panose="02020603050405020304" charset="0"/>
                <a:sym typeface="+mn-ea"/>
              </a:rPr>
              <a:t>EXISTING SYSTEM</a:t>
            </a:r>
            <a:endParaRPr lang="en-IN" altLang="en-US">
              <a:solidFill>
                <a:schemeClr val="tx1"/>
              </a:solidFill>
              <a:latin typeface="Times New Roman" panose="02020603050405020304" charset="0"/>
              <a:cs typeface="Times New Roman" panose="02020603050405020304" charset="0"/>
            </a:endParaRPr>
          </a:p>
          <a:p>
            <a:pPr marL="342900" indent="-342900">
              <a:buFont typeface="Wingdings" panose="05000000000000000000" charset="0"/>
              <a:buChar char="v"/>
            </a:pPr>
            <a:r>
              <a:rPr lang="en-IN" altLang="en-US">
                <a:latin typeface="Times New Roman" panose="02020603050405020304" charset="0"/>
                <a:cs typeface="Times New Roman" panose="02020603050405020304" charset="0"/>
                <a:sym typeface="+mn-ea"/>
              </a:rPr>
              <a:t>PROPOSED SYSTEM</a:t>
            </a:r>
            <a:endParaRPr lang="en-IN" altLang="en-US">
              <a:solidFill>
                <a:schemeClr val="tx1"/>
              </a:solidFill>
              <a:latin typeface="Times New Roman" panose="02020603050405020304" charset="0"/>
              <a:cs typeface="Times New Roman" panose="02020603050405020304" charset="0"/>
            </a:endParaRPr>
          </a:p>
          <a:p>
            <a:pPr marL="342900" indent="-342900">
              <a:buFont typeface="Wingdings" panose="05000000000000000000" charset="0"/>
              <a:buChar char="v"/>
            </a:pPr>
            <a:r>
              <a:rPr lang="en-IN" altLang="en-US">
                <a:solidFill>
                  <a:schemeClr val="tx1"/>
                </a:solidFill>
                <a:latin typeface="Times New Roman" panose="02020603050405020304" charset="0"/>
                <a:cs typeface="Times New Roman" panose="02020603050405020304" charset="0"/>
              </a:rPr>
              <a:t>REQUIREMENTS</a:t>
            </a:r>
            <a:endParaRPr lang="en-IN" altLang="en-US">
              <a:solidFill>
                <a:schemeClr val="tx1"/>
              </a:solidFill>
              <a:latin typeface="Times New Roman" panose="02020603050405020304" charset="0"/>
              <a:cs typeface="Times New Roman" panose="02020603050405020304" charset="0"/>
            </a:endParaRPr>
          </a:p>
          <a:p>
            <a:pPr marL="342900" indent="-342900">
              <a:buFont typeface="Wingdings" panose="05000000000000000000" charset="0"/>
              <a:buChar char="v"/>
            </a:pPr>
            <a:r>
              <a:rPr lang="en-IN" altLang="en-US">
                <a:solidFill>
                  <a:schemeClr val="tx1"/>
                </a:solidFill>
                <a:latin typeface="Times New Roman" panose="02020603050405020304" charset="0"/>
                <a:cs typeface="Times New Roman" panose="02020603050405020304" charset="0"/>
              </a:rPr>
              <a:t>MODULES</a:t>
            </a:r>
            <a:endParaRPr lang="en-IN" altLang="en-US">
              <a:solidFill>
                <a:schemeClr val="tx1"/>
              </a:solidFill>
              <a:latin typeface="Times New Roman" panose="02020603050405020304" charset="0"/>
              <a:cs typeface="Times New Roman" panose="02020603050405020304" charset="0"/>
            </a:endParaRPr>
          </a:p>
          <a:p>
            <a:pPr marL="342900" indent="-342900">
              <a:buFont typeface="Wingdings" panose="05000000000000000000" charset="0"/>
              <a:buChar char="v"/>
            </a:pPr>
            <a:r>
              <a:rPr lang="en-IN" altLang="en-US">
                <a:solidFill>
                  <a:schemeClr val="tx1"/>
                </a:solidFill>
                <a:latin typeface="Times New Roman" panose="02020603050405020304" charset="0"/>
                <a:cs typeface="Times New Roman" panose="02020603050405020304" charset="0"/>
              </a:rPr>
              <a:t>SCREENSHOTS</a:t>
            </a:r>
            <a:endParaRPr lang="en-IN" altLang="en-US">
              <a:solidFill>
                <a:schemeClr val="tx1"/>
              </a:solidFill>
              <a:latin typeface="Times New Roman" panose="02020603050405020304" charset="0"/>
              <a:cs typeface="Times New Roman" panose="02020603050405020304" charset="0"/>
            </a:endParaRPr>
          </a:p>
          <a:p>
            <a:pPr marL="342900" indent="-342900"/>
            <a:endParaRPr lang="en-IN" altLang="en-US">
              <a:solidFill>
                <a:schemeClr val="tx1"/>
              </a:solidFill>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cover dir="d"/>
      </p:transition>
    </mc:Choice>
    <mc:Fallback>
      <p:transition spd="slow">
        <p:cover dir="d"/>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IN" altLang="en-US">
                <a:latin typeface="Times New Roman" panose="02020603050405020304" charset="0"/>
                <a:cs typeface="Times New Roman" panose="02020603050405020304" charset="0"/>
              </a:rPr>
              <a:t>             THANKYOU</a:t>
            </a:r>
            <a:endParaRPr lang="en-IN" altLang="en-US">
              <a:latin typeface="Times New Roman" panose="02020603050405020304" charset="0"/>
              <a:cs typeface="Times New Roman" panose="02020603050405020304" charset="0"/>
            </a:endParaRPr>
          </a:p>
        </p:txBody>
      </p:sp>
      <p:sp>
        <p:nvSpPr>
          <p:cNvPr id="5" name="Text Placeholder 4"/>
          <p:cNvSpPr>
            <a:spLocks noGrp="1"/>
          </p:cNvSpPr>
          <p:nvPr>
            <p:ph type="body" idx="1"/>
          </p:nvPr>
        </p:nvSpPr>
        <p:spPr/>
        <p:txBody>
          <a:bodyPr/>
          <a:p>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sndAc>
          <p:stSnd>
            <p:snd r:embed="rId1" name="wind.wav"/>
          </p:stSnd>
        </p:sndAc>
      </p:transition>
    </mc:Choice>
    <mc:Fallback>
      <p:transition spd="slow">
        <p:fade/>
        <p:sndAc>
          <p:stSnd>
            <p:snd r:embed="rId1" name="wind.wav"/>
          </p:stSnd>
        </p:sndAc>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IN" altLang="en-US">
                <a:latin typeface="Times New Roman" panose="02020603050405020304" charset="0"/>
                <a:cs typeface="Times New Roman" panose="02020603050405020304" charset="0"/>
              </a:rPr>
              <a:t>INTRODUCTION</a:t>
            </a:r>
            <a:endParaRPr lang="en-IN" altLang="en-US">
              <a:latin typeface="Times New Roman" panose="02020603050405020304" charset="0"/>
              <a:cs typeface="Times New Roman" panose="02020603050405020304" charset="0"/>
            </a:endParaRPr>
          </a:p>
        </p:txBody>
      </p:sp>
      <p:sp>
        <p:nvSpPr>
          <p:cNvPr id="8" name="Content Placeholder 7"/>
          <p:cNvSpPr>
            <a:spLocks noGrp="1"/>
          </p:cNvSpPr>
          <p:nvPr>
            <p:ph idx="1"/>
          </p:nvPr>
        </p:nvSpPr>
        <p:spPr/>
        <p:txBody>
          <a:bodyPr>
            <a:normAutofit fontScale="80000"/>
          </a:bodyPr>
          <a:p>
            <a:pPr>
              <a:buFont typeface="Wingdings" panose="05000000000000000000" charset="0"/>
              <a:buChar char="Ø"/>
            </a:pPr>
            <a:r>
              <a:rPr lang="en-US">
                <a:latin typeface="Times New Roman" panose="02020603050405020304" charset="0"/>
                <a:cs typeface="Times New Roman" panose="02020603050405020304" charset="0"/>
              </a:rPr>
              <a:t>Chronic Kidney Disease prediction is one of the most</a:t>
            </a:r>
            <a:r>
              <a:rPr lang="en-IN" altLang="en-US">
                <a:latin typeface="Times New Roman" panose="02020603050405020304" charset="0"/>
                <a:cs typeface="Times New Roman" panose="02020603050405020304" charset="0"/>
              </a:rPr>
              <a:t> </a:t>
            </a:r>
            <a:r>
              <a:rPr lang="en-US">
                <a:latin typeface="Times New Roman" panose="02020603050405020304" charset="0"/>
                <a:cs typeface="Times New Roman" panose="02020603050405020304" charset="0"/>
              </a:rPr>
              <a:t>important issues in healthcare analytics. The most</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interesting and challenging tasks in day-to-day life is</a:t>
            </a:r>
            <a:r>
              <a:rPr lang="en-IN" altLang="en-US">
                <a:latin typeface="Times New Roman" panose="02020603050405020304" charset="0"/>
                <a:cs typeface="Times New Roman" panose="02020603050405020304" charset="0"/>
              </a:rPr>
              <a:t> </a:t>
            </a:r>
            <a:r>
              <a:rPr lang="en-US">
                <a:latin typeface="Times New Roman" panose="02020603050405020304" charset="0"/>
                <a:cs typeface="Times New Roman" panose="02020603050405020304" charset="0"/>
              </a:rPr>
              <a:t>prediction in medical field.</a:t>
            </a:r>
            <a:endParaRPr lang="en-US">
              <a:latin typeface="Times New Roman" panose="02020603050405020304" charset="0"/>
              <a:cs typeface="Times New Roman" panose="02020603050405020304" charset="0"/>
            </a:endParaRPr>
          </a:p>
          <a:p>
            <a:pPr>
              <a:buFont typeface="Wingdings" panose="05000000000000000000" charset="0"/>
              <a:buChar char="Ø"/>
            </a:pPr>
            <a:r>
              <a:rPr lang="en-US">
                <a:latin typeface="Times New Roman" panose="02020603050405020304" charset="0"/>
                <a:cs typeface="Times New Roman" panose="02020603050405020304" charset="0"/>
              </a:rPr>
              <a:t>10% of the population worldwide is affected by chronic</a:t>
            </a:r>
            <a:r>
              <a:rPr lang="en-IN" altLang="en-US">
                <a:latin typeface="Times New Roman" panose="02020603050405020304" charset="0"/>
                <a:cs typeface="Times New Roman" panose="02020603050405020304" charset="0"/>
              </a:rPr>
              <a:t> </a:t>
            </a:r>
            <a:r>
              <a:rPr lang="en-US">
                <a:latin typeface="Times New Roman" panose="02020603050405020304" charset="0"/>
                <a:cs typeface="Times New Roman" panose="02020603050405020304" charset="0"/>
              </a:rPr>
              <a:t>kidney disease (CKD), and millions die each year</a:t>
            </a:r>
            <a:r>
              <a:rPr lang="en-IN" altLang="en-US">
                <a:latin typeface="Times New Roman" panose="02020603050405020304" charset="0"/>
                <a:cs typeface="Times New Roman" panose="02020603050405020304" charset="0"/>
              </a:rPr>
              <a:t> </a:t>
            </a:r>
            <a:r>
              <a:rPr lang="en-US">
                <a:latin typeface="Times New Roman" panose="02020603050405020304" charset="0"/>
                <a:cs typeface="Times New Roman" panose="02020603050405020304" charset="0"/>
              </a:rPr>
              <a:t>because they do not have access to affordable</a:t>
            </a:r>
            <a:r>
              <a:rPr lang="en-IN" altLang="en-US">
                <a:latin typeface="Times New Roman" panose="02020603050405020304" charset="0"/>
                <a:cs typeface="Times New Roman" panose="02020603050405020304" charset="0"/>
              </a:rPr>
              <a:t> </a:t>
            </a:r>
            <a:r>
              <a:rPr lang="en-US">
                <a:latin typeface="Times New Roman" panose="02020603050405020304" charset="0"/>
                <a:cs typeface="Times New Roman" panose="02020603050405020304" charset="0"/>
              </a:rPr>
              <a:t>treatment.</a:t>
            </a:r>
            <a:endParaRPr lang="en-US">
              <a:latin typeface="Times New Roman" panose="02020603050405020304" charset="0"/>
              <a:cs typeface="Times New Roman" panose="02020603050405020304" charset="0"/>
            </a:endParaRPr>
          </a:p>
          <a:p>
            <a:pPr>
              <a:buFont typeface="Wingdings" panose="05000000000000000000" charset="0"/>
              <a:buChar char="Ø"/>
            </a:pPr>
            <a:r>
              <a:rPr lang="en-US">
                <a:latin typeface="Times New Roman" panose="02020603050405020304" charset="0"/>
                <a:cs typeface="Times New Roman" panose="02020603050405020304" charset="0"/>
              </a:rPr>
              <a:t>Chronic kidney Disease can be cured, if treated in theearly stages. The main aim of this project is to predict</a:t>
            </a:r>
            <a:r>
              <a:rPr lang="en-IN" altLang="en-US">
                <a:latin typeface="Times New Roman" panose="02020603050405020304" charset="0"/>
                <a:cs typeface="Times New Roman" panose="02020603050405020304" charset="0"/>
              </a:rPr>
              <a:t> </a:t>
            </a:r>
            <a:r>
              <a:rPr lang="en-US">
                <a:latin typeface="Times New Roman" panose="02020603050405020304" charset="0"/>
                <a:cs typeface="Times New Roman" panose="02020603050405020304" charset="0"/>
              </a:rPr>
              <a:t>whether the patient have chronic kidney disease or not,</a:t>
            </a:r>
            <a:r>
              <a:rPr lang="en-IN" altLang="en-US">
                <a:latin typeface="Times New Roman" panose="02020603050405020304" charset="0"/>
                <a:cs typeface="Times New Roman" panose="02020603050405020304" charset="0"/>
              </a:rPr>
              <a:t> </a:t>
            </a:r>
            <a:r>
              <a:rPr lang="en-US">
                <a:latin typeface="Times New Roman" panose="02020603050405020304" charset="0"/>
                <a:cs typeface="Times New Roman" panose="02020603050405020304" charset="0"/>
              </a:rPr>
              <a:t>in more accurate and faster way based on certain</a:t>
            </a:r>
            <a:r>
              <a:rPr lang="en-IN" altLang="en-US">
                <a:latin typeface="Times New Roman" panose="02020603050405020304" charset="0"/>
                <a:cs typeface="Times New Roman" panose="02020603050405020304" charset="0"/>
              </a:rPr>
              <a:t> </a:t>
            </a:r>
            <a:r>
              <a:rPr lang="en-US">
                <a:latin typeface="Times New Roman" panose="02020603050405020304" charset="0"/>
                <a:cs typeface="Times New Roman" panose="02020603050405020304" charset="0"/>
              </a:rPr>
              <a:t>diagnostic measurements like Blood Pressure (Bp),</a:t>
            </a:r>
            <a:r>
              <a:rPr lang="en-IN" altLang="en-US">
                <a:latin typeface="Times New Roman" panose="02020603050405020304" charset="0"/>
                <a:cs typeface="Times New Roman" panose="02020603050405020304" charset="0"/>
              </a:rPr>
              <a:t> </a:t>
            </a:r>
            <a:r>
              <a:rPr lang="en-US">
                <a:latin typeface="Times New Roman" panose="02020603050405020304" charset="0"/>
                <a:cs typeface="Times New Roman" panose="02020603050405020304" charset="0"/>
              </a:rPr>
              <a:t>Albumin(Al).</a:t>
            </a:r>
            <a:endParaRPr lang="en-US">
              <a:latin typeface="Times New Roman" panose="02020603050405020304" charset="0"/>
              <a:cs typeface="Times New Roman" panose="02020603050405020304" charset="0"/>
            </a:endParaRPr>
          </a:p>
          <a:p>
            <a:pPr marL="0" indent="0">
              <a:buNone/>
            </a:pPr>
            <a:endParaRPr lang="en-US">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cover dir="d"/>
      </p:transition>
    </mc:Choice>
    <mc:Fallback>
      <p:transition spd="slow">
        <p:cover dir="d"/>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Times New Roman" panose="02020603050405020304" charset="0"/>
                <a:cs typeface="Times New Roman" panose="02020603050405020304" charset="0"/>
              </a:rPr>
              <a:t>OBJECTIVE</a:t>
            </a:r>
            <a:endParaRPr lang="en-IN"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fontScale="90000" lnSpcReduction="20000"/>
          </a:bodyPr>
          <a:p>
            <a:r>
              <a:rPr lang="en-US">
                <a:latin typeface="Times New Roman" panose="02020603050405020304" charset="0"/>
                <a:cs typeface="Times New Roman" panose="02020603050405020304" charset="0"/>
              </a:rPr>
              <a:t>The main aim of this application is early prediction and proper treatments can possibly stopor slow the progression of this disease to end stage.</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The main goal of treatment is to prevent progression of CKD to complete kidney failure. </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The best way to do this is to diagnose CKD early and control the underlying cause. </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The symptoms, evaluation, and management of CKD will be reviewed here.</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Can generate revenue through direct customers.</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Can collaborate with health care sector and generate revenue from their customers.</a:t>
            </a:r>
            <a:endParaRPr lang="en-US">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cover dir="d"/>
      </p:transition>
    </mc:Choice>
    <mc:Fallback>
      <p:transition spd="slow">
        <p:cover dir="d"/>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Times New Roman" panose="02020603050405020304" charset="0"/>
                <a:cs typeface="Times New Roman" panose="02020603050405020304" charset="0"/>
              </a:rPr>
              <a:t>PROBLEM STATEMENT</a:t>
            </a:r>
            <a:endParaRPr lang="en-IN"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fontScale="90000" lnSpcReduction="20000"/>
          </a:bodyPr>
          <a:p>
            <a:pPr marL="0" indent="0">
              <a:buNone/>
            </a:pPr>
            <a:r>
              <a:rPr lang="en-US">
                <a:latin typeface="Times New Roman" panose="02020603050405020304" charset="0"/>
                <a:cs typeface="Times New Roman" panose="02020603050405020304" charset="0"/>
              </a:rPr>
              <a:t>Chronic kidney Disease can be cured, if treated in the</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early stages here we are going to predict whether the</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patient have chronic kidney disease or not, in more</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accurate and faster way by measure the severity of the</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problem and we make use of such information to build a</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machine learning model that predicts Chronic Kidney</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Disease that based on certain diagnostic measurements</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like Blood Pressure (Bp), Albumin(Al) levels. early</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prediction and proper treatments can possibly stop or</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slow the progression of this disease to end stage.</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                               </a:t>
            </a:r>
            <a:endParaRPr lang="en-US">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cover dir="d"/>
      </p:transition>
    </mc:Choice>
    <mc:Fallback>
      <p:transition spd="slow">
        <p:cover dir="d"/>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Times New Roman" panose="02020603050405020304" charset="0"/>
                <a:cs typeface="Times New Roman" panose="02020603050405020304" charset="0"/>
              </a:rPr>
              <a:t>EXISTING SYSTEM</a:t>
            </a:r>
            <a:endParaRPr lang="en-IN"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marL="0" indent="0">
              <a:buNone/>
            </a:pPr>
            <a:r>
              <a:rPr lang="en-US">
                <a:latin typeface="Times New Roman" panose="02020603050405020304" charset="0"/>
                <a:cs typeface="Times New Roman" panose="02020603050405020304" charset="0"/>
              </a:rPr>
              <a:t>In Existing system the severe of kidney disease measured by commonsymptoms, such as blood in your pee (urine),</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an increased need to pee particularly at night,</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difficulty sleeping (insomnia),itchy skin so its takes time to find out the</a:t>
            </a:r>
            <a:r>
              <a:rPr lang="en-IN" altLang="en-US">
                <a:latin typeface="Times New Roman" panose="02020603050405020304" charset="0"/>
                <a:cs typeface="Times New Roman" panose="02020603050405020304" charset="0"/>
              </a:rPr>
              <a:t> </a:t>
            </a:r>
            <a:r>
              <a:rPr lang="en-US">
                <a:latin typeface="Times New Roman" panose="02020603050405020304" charset="0"/>
                <a:cs typeface="Times New Roman" panose="02020603050405020304" charset="0"/>
              </a:rPr>
              <a:t>disease.</a:t>
            </a:r>
            <a:endParaRPr lang="en-US">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cover dir="d"/>
      </p:transition>
    </mc:Choice>
    <mc:Fallback>
      <p:transition spd="slow">
        <p:cover dir="d"/>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Times New Roman" panose="02020603050405020304" charset="0"/>
                <a:cs typeface="Times New Roman" panose="02020603050405020304" charset="0"/>
              </a:rPr>
              <a:t>PROPOSED SYSTEM</a:t>
            </a:r>
            <a:endParaRPr lang="en-IN"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marL="0" indent="0">
              <a:buNone/>
            </a:pPr>
            <a:r>
              <a:rPr lang="en-IN" altLang="en-US">
                <a:latin typeface="Times New Roman" panose="02020603050405020304" charset="0"/>
                <a:cs typeface="Times New Roman" panose="02020603050405020304" charset="0"/>
              </a:rPr>
              <a:t>The </a:t>
            </a:r>
            <a:r>
              <a:rPr lang="en-US">
                <a:latin typeface="Times New Roman" panose="02020603050405020304" charset="0"/>
                <a:cs typeface="Times New Roman" panose="02020603050405020304" charset="0"/>
              </a:rPr>
              <a:t>Proposed system</a:t>
            </a:r>
            <a:r>
              <a:rPr lang="en-IN" altLang="en-US">
                <a:latin typeface="Times New Roman" panose="02020603050405020304" charset="0"/>
                <a:cs typeface="Times New Roman" panose="02020603050405020304" charset="0"/>
              </a:rPr>
              <a:t> is </a:t>
            </a:r>
            <a:r>
              <a:rPr lang="en-US">
                <a:latin typeface="Times New Roman" panose="02020603050405020304" charset="0"/>
                <a:cs typeface="Times New Roman" panose="02020603050405020304" charset="0"/>
              </a:rPr>
              <a:t> to check whether the patient have chronic</a:t>
            </a:r>
            <a:r>
              <a:rPr lang="en-IN" altLang="en-US">
                <a:latin typeface="Times New Roman" panose="02020603050405020304" charset="0"/>
                <a:cs typeface="Times New Roman" panose="02020603050405020304" charset="0"/>
              </a:rPr>
              <a:t> </a:t>
            </a:r>
            <a:r>
              <a:rPr lang="en-US">
                <a:latin typeface="Times New Roman" panose="02020603050405020304" charset="0"/>
                <a:cs typeface="Times New Roman" panose="02020603050405020304" charset="0"/>
              </a:rPr>
              <a:t>kidney disease or not, in more accurate and faster way based on certain</a:t>
            </a:r>
            <a:r>
              <a:rPr lang="en-IN" altLang="en-US">
                <a:latin typeface="Times New Roman" panose="02020603050405020304" charset="0"/>
                <a:cs typeface="Times New Roman" panose="02020603050405020304" charset="0"/>
              </a:rPr>
              <a:t> </a:t>
            </a:r>
            <a:r>
              <a:rPr lang="en-US">
                <a:latin typeface="Times New Roman" panose="02020603050405020304" charset="0"/>
                <a:cs typeface="Times New Roman" panose="02020603050405020304" charset="0"/>
              </a:rPr>
              <a:t>diagnostic measurements like Blood Pressure (Bp), Albumin(Al) .This helps</a:t>
            </a:r>
            <a:r>
              <a:rPr lang="en-IN" altLang="en-US">
                <a:latin typeface="Times New Roman" panose="02020603050405020304" charset="0"/>
                <a:cs typeface="Times New Roman" panose="02020603050405020304" charset="0"/>
              </a:rPr>
              <a:t> </a:t>
            </a:r>
            <a:r>
              <a:rPr lang="en-US">
                <a:latin typeface="Times New Roman" panose="02020603050405020304" charset="0"/>
                <a:cs typeface="Times New Roman" panose="02020603050405020304" charset="0"/>
              </a:rPr>
              <a:t>kidney patients to cure in earlystages to take prescribed activities and foods .This method is very helpful for poor people.</a:t>
            </a:r>
            <a:endParaRPr lang="en-US">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cover dir="d"/>
      </p:transition>
    </mc:Choice>
    <mc:Fallback>
      <p:transition spd="slow">
        <p:cover dir="d"/>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Times New Roman" panose="02020603050405020304" charset="0"/>
                <a:cs typeface="Times New Roman" panose="02020603050405020304" charset="0"/>
              </a:rPr>
              <a:t>REQUIREMENTS</a:t>
            </a:r>
            <a:endParaRPr lang="en-IN" altLang="en-US">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p:txBody>
          <a:bodyPr>
            <a:normAutofit/>
          </a:bodyPr>
          <a:p>
            <a:pPr marL="0" indent="0">
              <a:buNone/>
            </a:pPr>
            <a:r>
              <a:rPr lang="en-IN" altLang="en-US">
                <a:latin typeface="Times New Roman" panose="02020603050405020304" charset="0"/>
                <a:cs typeface="Times New Roman" panose="02020603050405020304" charset="0"/>
              </a:rPr>
              <a:t>Functional Requirements </a:t>
            </a:r>
            <a:endParaRPr lang="en-IN" altLang="en-US">
              <a:latin typeface="Times New Roman" panose="02020603050405020304" charset="0"/>
              <a:cs typeface="Times New Roman" panose="02020603050405020304" charset="0"/>
            </a:endParaRPr>
          </a:p>
          <a:p>
            <a:pPr marL="0" indent="0">
              <a:buNone/>
            </a:pPr>
            <a:endParaRPr lang="en-IN" altLang="en-US">
              <a:latin typeface="Times New Roman" panose="02020603050405020304" charset="0"/>
              <a:cs typeface="Times New Roman" panose="02020603050405020304" charset="0"/>
            </a:endParaRPr>
          </a:p>
        </p:txBody>
      </p:sp>
      <p:graphicFrame>
        <p:nvGraphicFramePr>
          <p:cNvPr id="4" name="Content Placeholder 3"/>
          <p:cNvGraphicFramePr/>
          <p:nvPr>
            <p:ph sz="half" idx="2"/>
          </p:nvPr>
        </p:nvGraphicFramePr>
        <p:xfrm>
          <a:off x="826770" y="1906270"/>
          <a:ext cx="10292080" cy="3925570"/>
        </p:xfrm>
        <a:graphic>
          <a:graphicData uri="http://schemas.openxmlformats.org/drawingml/2006/table">
            <a:tbl>
              <a:tblPr firstRow="1" bandRow="1">
                <a:tableStyleId>{5940675A-B579-460E-94D1-54222C63F5DA}</a:tableStyleId>
              </a:tblPr>
              <a:tblGrid>
                <a:gridCol w="1802130"/>
                <a:gridCol w="2295525"/>
                <a:gridCol w="6194425"/>
              </a:tblGrid>
              <a:tr h="560070">
                <a:tc>
                  <a:txBody>
                    <a:bodyPr/>
                    <a:p>
                      <a:pPr indent="0">
                        <a:buNone/>
                      </a:pPr>
                      <a:r>
                        <a:rPr lang="en-US" sz="1400" b="1">
                          <a:solidFill>
                            <a:srgbClr val="000000"/>
                          </a:solidFill>
                          <a:latin typeface="Times New Roman" panose="02020603050405020304" charset="0"/>
                          <a:cs typeface="Times New Roman" panose="02020603050405020304" charset="0"/>
                        </a:rPr>
                        <a:t>FR No. </a:t>
                      </a:r>
                      <a:endParaRPr lang="en-US" sz="1400" b="1">
                        <a:solidFill>
                          <a:srgbClr val="000000"/>
                        </a:solidFill>
                        <a:latin typeface="Times New Roman" panose="02020603050405020304" charset="0"/>
                        <a:ea typeface="Times New Roman" panose="02020603050405020304" charset="0"/>
                        <a:cs typeface="Times New Roman" panose="02020603050405020304" charset="0"/>
                      </a:endParaRPr>
                    </a:p>
                  </a:txBody>
                  <a:tcPr marL="57150" marR="5715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1">
                          <a:solidFill>
                            <a:srgbClr val="000000"/>
                          </a:solidFill>
                          <a:latin typeface="Times New Roman" panose="02020603050405020304" charset="0"/>
                          <a:cs typeface="Times New Roman" panose="02020603050405020304" charset="0"/>
                        </a:rPr>
                        <a:t>Functional Requirement </a:t>
                      </a:r>
                      <a:endParaRPr lang="en-US" sz="1400" b="1">
                        <a:solidFill>
                          <a:srgbClr val="000000"/>
                        </a:solidFill>
                        <a:latin typeface="Times New Roman" panose="02020603050405020304" charset="0"/>
                        <a:ea typeface="Times New Roman" panose="02020603050405020304" charset="0"/>
                        <a:cs typeface="Times New Roman" panose="02020603050405020304" charset="0"/>
                      </a:endParaRPr>
                    </a:p>
                  </a:txBody>
                  <a:tcPr marL="57150" marR="5715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1">
                          <a:solidFill>
                            <a:srgbClr val="000000"/>
                          </a:solidFill>
                          <a:latin typeface="Times New Roman" panose="02020603050405020304" charset="0"/>
                          <a:cs typeface="Times New Roman" panose="02020603050405020304" charset="0"/>
                        </a:rPr>
                        <a:t>Sub Requirement (Story / Sub-Task)</a:t>
                      </a:r>
                      <a:endParaRPr lang="en-US" sz="1400" b="1">
                        <a:solidFill>
                          <a:srgbClr val="000000"/>
                        </a:solidFill>
                        <a:latin typeface="Times New Roman" panose="02020603050405020304" charset="0"/>
                        <a:ea typeface="Times New Roman" panose="02020603050405020304" charset="0"/>
                        <a:cs typeface="Times New Roman" panose="02020603050405020304" charset="0"/>
                      </a:endParaRPr>
                    </a:p>
                  </a:txBody>
                  <a:tcPr marL="57150" marR="5715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561975">
                <a:tc>
                  <a:txBody>
                    <a:bodyPr/>
                    <a:p>
                      <a:pPr indent="0">
                        <a:buNone/>
                      </a:pPr>
                      <a:r>
                        <a:rPr lang="en-US" sz="1400" b="0">
                          <a:solidFill>
                            <a:srgbClr val="000000"/>
                          </a:solidFill>
                          <a:latin typeface="Times New Roman" panose="02020603050405020304" charset="0"/>
                          <a:cs typeface="Times New Roman" panose="02020603050405020304" charset="0"/>
                        </a:rPr>
                        <a:t>FR-1</a:t>
                      </a:r>
                      <a:endParaRPr 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57150" marR="5715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Times New Roman" panose="02020603050405020304" charset="0"/>
                          <a:cs typeface="Times New Roman" panose="02020603050405020304" charset="0"/>
                        </a:rPr>
                        <a:t>User Registration </a:t>
                      </a:r>
                      <a:r>
                        <a:rPr lang="en-US" sz="1400" b="0">
                          <a:latin typeface="Times New Roman" panose="02020603050405020304" charset="0"/>
                          <a:cs typeface="Times New Roman" panose="02020603050405020304" charset="0"/>
                        </a:rPr>
                        <a:t> </a:t>
                      </a:r>
                      <a:endParaRPr 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57150" marR="5715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Times New Roman" panose="02020603050405020304" charset="0"/>
                          <a:cs typeface="Times New Roman" panose="02020603050405020304" charset="0"/>
                        </a:rPr>
                        <a:t>Registration through FormRegistration through Gmail</a:t>
                      </a:r>
                      <a:endParaRPr 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57150" marR="5715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560705">
                <a:tc>
                  <a:txBody>
                    <a:bodyPr/>
                    <a:p>
                      <a:pPr indent="0">
                        <a:buNone/>
                      </a:pPr>
                      <a:r>
                        <a:rPr lang="en-US" sz="1400" b="0">
                          <a:solidFill>
                            <a:srgbClr val="000000"/>
                          </a:solidFill>
                          <a:latin typeface="Times New Roman" panose="02020603050405020304" charset="0"/>
                          <a:cs typeface="Times New Roman" panose="02020603050405020304" charset="0"/>
                        </a:rPr>
                        <a:t>FR-2</a:t>
                      </a:r>
                      <a:endParaRPr 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57150" marR="5715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Times New Roman" panose="02020603050405020304" charset="0"/>
                          <a:cs typeface="Times New Roman" panose="02020603050405020304" charset="0"/>
                        </a:rPr>
                        <a:t>User Confirmation</a:t>
                      </a:r>
                      <a:r>
                        <a:rPr lang="en-US" sz="1400" b="0">
                          <a:latin typeface="Times New Roman" panose="02020603050405020304" charset="0"/>
                          <a:cs typeface="Times New Roman" panose="02020603050405020304" charset="0"/>
                        </a:rPr>
                        <a:t> </a:t>
                      </a:r>
                      <a:endParaRPr 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57150" marR="5715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Times New Roman" panose="02020603050405020304" charset="0"/>
                          <a:cs typeface="Times New Roman" panose="02020603050405020304" charset="0"/>
                        </a:rPr>
                        <a:t>Confirmation via EmailConfirmation via OTP</a:t>
                      </a:r>
                      <a:endParaRPr 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57150" marR="5715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682750">
                <a:tc>
                  <a:txBody>
                    <a:bodyPr/>
                    <a:p>
                      <a:pPr indent="0">
                        <a:buNone/>
                      </a:pPr>
                      <a:r>
                        <a:rPr lang="en-US" sz="1400" b="0">
                          <a:solidFill>
                            <a:srgbClr val="000000"/>
                          </a:solidFill>
                          <a:latin typeface="Times New Roman" panose="02020603050405020304" charset="0"/>
                          <a:cs typeface="Times New Roman" panose="02020603050405020304" charset="0"/>
                        </a:rPr>
                        <a:t>FR-3</a:t>
                      </a:r>
                      <a:endParaRPr 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57150" marR="5715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Times New Roman" panose="02020603050405020304" charset="0"/>
                          <a:cs typeface="Times New Roman" panose="02020603050405020304" charset="0"/>
                        </a:rPr>
                        <a:t>Markers of kidney damage</a:t>
                      </a:r>
                      <a:endParaRPr 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57150" marR="5715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Times New Roman" panose="02020603050405020304" charset="0"/>
                          <a:cs typeface="Times New Roman" panose="02020603050405020304" charset="0"/>
                        </a:rPr>
                        <a:t>Albuminuria (ACR ≥ 30 mg/g)Urine sediment abnormalitiesElectrolyte and other abnormalities due to tubulardisordersAbnormalities detected by histologyStructural abnormalities detected by imagingHistory of kidney transplantation</a:t>
                      </a:r>
                      <a:endParaRPr 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57150" marR="5715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560070">
                <a:tc>
                  <a:txBody>
                    <a:bodyPr/>
                    <a:p>
                      <a:pPr indent="0">
                        <a:buNone/>
                      </a:pPr>
                      <a:r>
                        <a:rPr lang="en-US" sz="1400" b="0">
                          <a:solidFill>
                            <a:srgbClr val="000000"/>
                          </a:solidFill>
                          <a:latin typeface="Times New Roman" panose="02020603050405020304" charset="0"/>
                          <a:cs typeface="Times New Roman" panose="02020603050405020304" charset="0"/>
                        </a:rPr>
                        <a:t>FR-4</a:t>
                      </a:r>
                      <a:endParaRPr 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57150" marR="5715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Times New Roman" panose="02020603050405020304" charset="0"/>
                          <a:cs typeface="Times New Roman" panose="02020603050405020304" charset="0"/>
                        </a:rPr>
                        <a:t>Decreased GFR</a:t>
                      </a:r>
                      <a:endParaRPr 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57150" marR="5715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Times New Roman" panose="02020603050405020304" charset="0"/>
                          <a:cs typeface="Times New Roman" panose="02020603050405020304" charset="0"/>
                        </a:rPr>
                        <a:t>GFR &lt;60 ml/min/1.73 m2</a:t>
                      </a:r>
                      <a:endParaRPr 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57150" marR="5715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000">
        <p:cover dir="d"/>
      </p:transition>
    </mc:Choice>
    <mc:Fallback>
      <p:transition spd="slow">
        <p:cover dir="d"/>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Title 9"/>
          <p:cNvSpPr>
            <a:spLocks noGrp="1"/>
          </p:cNvSpPr>
          <p:nvPr>
            <p:ph type="title"/>
          </p:nvPr>
        </p:nvSpPr>
        <p:spPr/>
        <p:txBody>
          <a:bodyPr/>
          <a:p>
            <a:endParaRPr lang="en-US"/>
          </a:p>
        </p:txBody>
      </p:sp>
      <p:sp>
        <p:nvSpPr>
          <p:cNvPr id="8" name="Content Placeholder 7"/>
          <p:cNvSpPr>
            <a:spLocks noGrp="1"/>
          </p:cNvSpPr>
          <p:nvPr>
            <p:ph sz="half" idx="1"/>
          </p:nvPr>
        </p:nvSpPr>
        <p:spPr/>
        <p:txBody>
          <a:bodyPr/>
          <a:p>
            <a:pPr marL="0" indent="0">
              <a:buNone/>
            </a:pPr>
            <a:r>
              <a:rPr lang="en-IN" altLang="en-US">
                <a:latin typeface="Times New Roman" panose="02020603050405020304" charset="0"/>
                <a:cs typeface="Times New Roman" panose="02020603050405020304" charset="0"/>
              </a:rPr>
              <a:t>Non Functional Requirements</a:t>
            </a:r>
            <a:endParaRPr lang="en-IN" altLang="en-US">
              <a:latin typeface="Times New Roman" panose="02020603050405020304" charset="0"/>
              <a:cs typeface="Times New Roman" panose="02020603050405020304" charset="0"/>
            </a:endParaRPr>
          </a:p>
          <a:p>
            <a:endParaRPr lang="en-IN" altLang="en-US">
              <a:latin typeface="Times New Roman" panose="02020603050405020304" charset="0"/>
              <a:cs typeface="Times New Roman" panose="02020603050405020304" charset="0"/>
            </a:endParaRPr>
          </a:p>
        </p:txBody>
      </p:sp>
      <p:graphicFrame>
        <p:nvGraphicFramePr>
          <p:cNvPr id="9" name="Content Placeholder 8"/>
          <p:cNvGraphicFramePr/>
          <p:nvPr>
            <p:ph sz="half" idx="2"/>
          </p:nvPr>
        </p:nvGraphicFramePr>
        <p:xfrm>
          <a:off x="494030" y="1794510"/>
          <a:ext cx="11299825" cy="4333240"/>
        </p:xfrm>
        <a:graphic>
          <a:graphicData uri="http://schemas.openxmlformats.org/drawingml/2006/table">
            <a:tbl>
              <a:tblPr firstRow="1" bandRow="1">
                <a:tableStyleId>{5940675A-B579-460E-94D1-54222C63F5DA}</a:tableStyleId>
              </a:tblPr>
              <a:tblGrid>
                <a:gridCol w="1858645"/>
                <a:gridCol w="2620010"/>
                <a:gridCol w="6821170"/>
              </a:tblGrid>
              <a:tr h="255270">
                <a:tc>
                  <a:txBody>
                    <a:bodyPr/>
                    <a:p>
                      <a:pPr indent="0">
                        <a:buNone/>
                      </a:pPr>
                      <a:r>
                        <a:rPr lang="en-US" sz="1400" b="1">
                          <a:solidFill>
                            <a:srgbClr val="000000"/>
                          </a:solidFill>
                          <a:latin typeface="Times New Roman" panose="02020603050405020304" charset="0"/>
                          <a:cs typeface="Times New Roman" panose="02020603050405020304" charset="0"/>
                        </a:rPr>
                        <a:t>FRNo. </a:t>
                      </a:r>
                      <a:endParaRPr lang="en-US" sz="1400" b="1">
                        <a:solidFill>
                          <a:srgbClr val="000000"/>
                        </a:solidFill>
                        <a:latin typeface="Times New Roman" panose="02020603050405020304" charset="0"/>
                        <a:ea typeface="Times New Roman" panose="02020603050405020304" charset="0"/>
                        <a:cs typeface="Times New Roman" panose="02020603050405020304" charset="0"/>
                      </a:endParaRPr>
                    </a:p>
                  </a:txBody>
                  <a:tcPr marL="57150" marR="5715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1">
                          <a:solidFill>
                            <a:srgbClr val="000000"/>
                          </a:solidFill>
                          <a:latin typeface="Times New Roman" panose="02020603050405020304" charset="0"/>
                          <a:cs typeface="Times New Roman" panose="02020603050405020304" charset="0"/>
                        </a:rPr>
                        <a:t>Non-FunctionalRequirement </a:t>
                      </a:r>
                      <a:endParaRPr lang="en-US" sz="1400" b="1">
                        <a:solidFill>
                          <a:srgbClr val="000000"/>
                        </a:solidFill>
                        <a:latin typeface="Times New Roman" panose="02020603050405020304" charset="0"/>
                        <a:ea typeface="Times New Roman" panose="02020603050405020304" charset="0"/>
                        <a:cs typeface="Times New Roman" panose="02020603050405020304" charset="0"/>
                      </a:endParaRPr>
                    </a:p>
                  </a:txBody>
                  <a:tcPr marL="57150" marR="5715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1">
                          <a:solidFill>
                            <a:srgbClr val="000000"/>
                          </a:solidFill>
                          <a:latin typeface="Times New Roman" panose="02020603050405020304" charset="0"/>
                          <a:cs typeface="Times New Roman" panose="02020603050405020304" charset="0"/>
                        </a:rPr>
                        <a:t>Description </a:t>
                      </a:r>
                      <a:endParaRPr lang="en-US" sz="1400" b="1">
                        <a:solidFill>
                          <a:srgbClr val="000000"/>
                        </a:solidFill>
                        <a:latin typeface="Times New Roman" panose="02020603050405020304" charset="0"/>
                        <a:ea typeface="Times New Roman" panose="02020603050405020304" charset="0"/>
                        <a:cs typeface="Times New Roman" panose="02020603050405020304" charset="0"/>
                      </a:endParaRPr>
                    </a:p>
                  </a:txBody>
                  <a:tcPr marL="57150" marR="5715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509905">
                <a:tc>
                  <a:txBody>
                    <a:bodyPr/>
                    <a:p>
                      <a:pPr indent="0">
                        <a:buNone/>
                      </a:pPr>
                      <a:r>
                        <a:rPr lang="en-US" sz="1400" b="0">
                          <a:solidFill>
                            <a:srgbClr val="000000"/>
                          </a:solidFill>
                          <a:latin typeface="Times New Roman" panose="02020603050405020304" charset="0"/>
                          <a:cs typeface="Times New Roman" panose="02020603050405020304" charset="0"/>
                        </a:rPr>
                        <a:t>NFR-1 </a:t>
                      </a:r>
                      <a:endParaRPr 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57150" marR="5715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Times New Roman" panose="02020603050405020304" charset="0"/>
                          <a:cs typeface="Times New Roman" panose="02020603050405020304" charset="0"/>
                        </a:rPr>
                        <a:t>Usability </a:t>
                      </a:r>
                      <a:endParaRPr 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57150" marR="5715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Times New Roman" panose="02020603050405020304" charset="0"/>
                          <a:cs typeface="Times New Roman" panose="02020603050405020304" charset="0"/>
                        </a:rPr>
                        <a:t>Proposed system to check whether the patient havechronic kidney disease or not, in more accurate andfasterwaybasedoncertaindiagnosticmeasurementslikeBloodPressure(Bp),Albumin(Al) </a:t>
                      </a:r>
                      <a:endParaRPr 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57150" marR="5715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509905">
                <a:tc>
                  <a:txBody>
                    <a:bodyPr/>
                    <a:p>
                      <a:pPr indent="0">
                        <a:buNone/>
                      </a:pPr>
                      <a:r>
                        <a:rPr lang="en-US" sz="1400" b="0">
                          <a:solidFill>
                            <a:srgbClr val="000000"/>
                          </a:solidFill>
                          <a:latin typeface="Times New Roman" panose="02020603050405020304" charset="0"/>
                          <a:cs typeface="Times New Roman" panose="02020603050405020304" charset="0"/>
                        </a:rPr>
                        <a:t>NFR-2 </a:t>
                      </a:r>
                      <a:endParaRPr 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57150" marR="5715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Times New Roman" panose="02020603050405020304" charset="0"/>
                          <a:cs typeface="Times New Roman" panose="02020603050405020304" charset="0"/>
                        </a:rPr>
                        <a:t>Security </a:t>
                      </a:r>
                      <a:endParaRPr 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57150" marR="5715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Times New Roman" panose="02020603050405020304" charset="0"/>
                          <a:cs typeface="Times New Roman" panose="02020603050405020304" charset="0"/>
                        </a:rPr>
                        <a:t>The main aim of this application is early predictionand proper treatments can possibly stop or slow theprogressionofthisdiseasetoendstagealso itsecurepatientspersonneldata. </a:t>
                      </a:r>
                      <a:endParaRPr 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57150" marR="5715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509905">
                <a:tc>
                  <a:txBody>
                    <a:bodyPr/>
                    <a:p>
                      <a:pPr indent="0">
                        <a:buNone/>
                      </a:pPr>
                      <a:r>
                        <a:rPr lang="en-US" sz="1400" b="0">
                          <a:solidFill>
                            <a:srgbClr val="000000"/>
                          </a:solidFill>
                          <a:latin typeface="Times New Roman" panose="02020603050405020304" charset="0"/>
                          <a:cs typeface="Times New Roman" panose="02020603050405020304" charset="0"/>
                        </a:rPr>
                        <a:t>NFR-3 </a:t>
                      </a:r>
                      <a:endParaRPr 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57150" marR="5715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Times New Roman" panose="02020603050405020304" charset="0"/>
                          <a:cs typeface="Times New Roman" panose="02020603050405020304" charset="0"/>
                        </a:rPr>
                        <a:t>Reliability  </a:t>
                      </a:r>
                      <a:endParaRPr 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57150" marR="5715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Times New Roman" panose="02020603050405020304" charset="0"/>
                          <a:cs typeface="Times New Roman" panose="02020603050405020304" charset="0"/>
                        </a:rPr>
                        <a:t>This helps kidney patients to cure in early stages totakeprescribedactivitiesandfoods. Thismethod isveryhelpfulforpoorpeople. </a:t>
                      </a:r>
                      <a:endParaRPr 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57150" marR="5715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273175">
                <a:tc>
                  <a:txBody>
                    <a:bodyPr/>
                    <a:p>
                      <a:pPr indent="0">
                        <a:buNone/>
                      </a:pPr>
                      <a:r>
                        <a:rPr lang="en-US" sz="1400" b="0">
                          <a:solidFill>
                            <a:srgbClr val="000000"/>
                          </a:solidFill>
                          <a:latin typeface="Times New Roman" panose="02020603050405020304" charset="0"/>
                          <a:cs typeface="Times New Roman" panose="02020603050405020304" charset="0"/>
                        </a:rPr>
                        <a:t>NFR-4 </a:t>
                      </a:r>
                      <a:endParaRPr 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57150" marR="5715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Times New Roman" panose="02020603050405020304" charset="0"/>
                          <a:cs typeface="Times New Roman" panose="02020603050405020304" charset="0"/>
                        </a:rPr>
                        <a:t>Performance </a:t>
                      </a:r>
                      <a:endParaRPr 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57150" marR="5715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Times New Roman" panose="02020603050405020304" charset="0"/>
                          <a:cs typeface="Times New Roman" panose="02020603050405020304" charset="0"/>
                        </a:rPr>
                        <a:t>ChronickidneyDisease can be cured, if treatedinthe early stages here we are going topredict whether thepatient have chronic kidney disease or not, in moreaccurate and faster way bymeasure the severity oftheproblem and we make use of such information tobuildamachine learning model that predicts ChronicKidneyDisease that based on certain diagnosticmeasurementslike Blood Pressure (Bp), Albumin(Al) levels. earlyprediction and proper treatments can possibly stop orslowtheprogressionofthisdiseasetoendstage.  </a:t>
                      </a:r>
                      <a:endParaRPr 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57150" marR="5715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55270">
                <a:tc>
                  <a:txBody>
                    <a:bodyPr/>
                    <a:p>
                      <a:pPr indent="0">
                        <a:buNone/>
                      </a:pPr>
                      <a:r>
                        <a:rPr lang="en-US" sz="1400" b="0">
                          <a:solidFill>
                            <a:srgbClr val="000000"/>
                          </a:solidFill>
                          <a:latin typeface="Times New Roman" panose="02020603050405020304" charset="0"/>
                          <a:cs typeface="Times New Roman" panose="02020603050405020304" charset="0"/>
                        </a:rPr>
                        <a:t>NFR-5 </a:t>
                      </a:r>
                      <a:endParaRPr 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57150" marR="5715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Times New Roman" panose="02020603050405020304" charset="0"/>
                          <a:cs typeface="Times New Roman" panose="02020603050405020304" charset="0"/>
                        </a:rPr>
                        <a:t>Availability</a:t>
                      </a:r>
                      <a:endParaRPr 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57150" marR="5715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Times New Roman" panose="02020603050405020304" charset="0"/>
                          <a:cs typeface="Times New Roman" panose="02020603050405020304" charset="0"/>
                        </a:rPr>
                        <a:t>kidneypatientscancureinearlystagestotakeprescribedactivitiesandfoods. </a:t>
                      </a:r>
                      <a:endParaRPr 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57150" marR="5715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019810">
                <a:tc>
                  <a:txBody>
                    <a:bodyPr/>
                    <a:p>
                      <a:pPr indent="0">
                        <a:buNone/>
                      </a:pPr>
                      <a:r>
                        <a:rPr lang="en-US" sz="1400" b="0">
                          <a:solidFill>
                            <a:srgbClr val="000000"/>
                          </a:solidFill>
                          <a:latin typeface="Times New Roman" panose="02020603050405020304" charset="0"/>
                          <a:cs typeface="Times New Roman" panose="02020603050405020304" charset="0"/>
                        </a:rPr>
                        <a:t>NFR-6 </a:t>
                      </a:r>
                      <a:endParaRPr 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57150" marR="5715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0">
                          <a:solidFill>
                            <a:srgbClr val="212121"/>
                          </a:solidFill>
                          <a:latin typeface="Times New Roman" panose="02020603050405020304" charset="0"/>
                          <a:cs typeface="Times New Roman" panose="02020603050405020304" charset="0"/>
                        </a:rPr>
                        <a:t>Scalability</a:t>
                      </a:r>
                      <a:r>
                        <a:rPr lang="en-US" sz="1400" b="0">
                          <a:solidFill>
                            <a:srgbClr val="000000"/>
                          </a:solidFill>
                          <a:latin typeface="Times New Roman" panose="02020603050405020304" charset="0"/>
                          <a:cs typeface="Times New Roman" panose="02020603050405020304" charset="0"/>
                        </a:rPr>
                        <a:t> </a:t>
                      </a:r>
                      <a:endParaRPr lang="en-US" sz="1400" b="0">
                        <a:solidFill>
                          <a:srgbClr val="212121"/>
                        </a:solidFill>
                        <a:latin typeface="Times New Roman" panose="02020603050405020304" charset="0"/>
                        <a:ea typeface="Times New Roman" panose="02020603050405020304" charset="0"/>
                        <a:cs typeface="Times New Roman" panose="02020603050405020304" charset="0"/>
                      </a:endParaRPr>
                    </a:p>
                  </a:txBody>
                  <a:tcPr marL="57150" marR="5715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Times New Roman" panose="02020603050405020304" charset="0"/>
                          <a:cs typeface="Times New Roman" panose="02020603050405020304" charset="0"/>
                        </a:rPr>
                        <a:t>In Existing system the severe of kidney diseasemeasured by common symptoms, such as blood inyour pee(urine),an increased need to pee particularly at night,difficulty sleeping (insomnia),itchy skin so its takestime to find outthe disease.But in our Proposedsystem to check whether the patient have chronickidney disease or not, in more accurate and fasterwaybasedoncertaindiagnosticmeasurementslikeBloodPressure(Bp),Albumin(Al)</a:t>
                      </a:r>
                      <a:endParaRPr 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57150" marR="5715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6925</Words>
  <Application>WPS Presentation</Application>
  <PresentationFormat>Widescreen</PresentationFormat>
  <Paragraphs>173</Paragraphs>
  <Slides>20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20</vt:i4>
      </vt:variant>
    </vt:vector>
  </HeadingPairs>
  <TitlesOfParts>
    <vt:vector size="29" baseType="lpstr">
      <vt:lpstr>Arial</vt:lpstr>
      <vt:lpstr>SimSun</vt:lpstr>
      <vt:lpstr>Wingdings</vt:lpstr>
      <vt:lpstr>Times New Roman</vt:lpstr>
      <vt:lpstr>Wingdings</vt:lpstr>
      <vt:lpstr>Microsoft YaHei</vt:lpstr>
      <vt:lpstr>Arial Unicode MS</vt:lpstr>
      <vt:lpstr>Calibri</vt:lpstr>
      <vt:lpstr>Blue Waves</vt:lpstr>
      <vt:lpstr>EARLY DETECTION OF CHRONIC KIDNEY DISEASE USING  MACHINE LEARNING</vt:lpstr>
      <vt:lpstr>AGENDA</vt:lpstr>
      <vt:lpstr>INTRODUCTION</vt:lpstr>
      <vt:lpstr>OBJECTIVE</vt:lpstr>
      <vt:lpstr>PROBLEM STATEMENT</vt:lpstr>
      <vt:lpstr>EXISTING SYSTEM</vt:lpstr>
      <vt:lpstr>PROPOSED SYSTEM</vt:lpstr>
      <vt:lpstr>REQUIREMENTS</vt:lpstr>
      <vt:lpstr>PowerPoint 演示文稿</vt:lpstr>
      <vt:lpstr>MODULES</vt:lpstr>
      <vt:lpstr>OUTPUT SCREEN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THANKYOU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 BASED ACTIVITY RECOGNITION IN SMART     INDUSTRY</dc:title>
  <dc:creator/>
  <cp:lastModifiedBy>ELCOT</cp:lastModifiedBy>
  <cp:revision>62</cp:revision>
  <dcterms:created xsi:type="dcterms:W3CDTF">2022-04-10T13:33:00Z</dcterms:created>
  <dcterms:modified xsi:type="dcterms:W3CDTF">2022-11-22T01:31:40Z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C9A90B1790B64765BF597A4D763813D1</vt:lpwstr>
  </property>
  <property fmtid="{D5CDD505-2E9C-101B-9397-08002B2CF9AE}" pid="3" name="KSOProductBuildVer">
    <vt:lpwstr>1033-11.2.0.11214</vt:lpwstr>
  </property>
</Properties>
</file>