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058"/>
    <a:srgbClr val="FF9933"/>
    <a:srgbClr val="F26200"/>
    <a:srgbClr val="EE4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23" autoAdjust="0"/>
    <p:restoredTop sz="94041" autoAdjust="0"/>
  </p:normalViewPr>
  <p:slideViewPr>
    <p:cSldViewPr>
      <p:cViewPr varScale="1">
        <p:scale>
          <a:sx n="81" d="100"/>
          <a:sy n="81" d="100"/>
        </p:scale>
        <p:origin x="96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CB0C3-0153-4AA3-9D2E-CFA123E863C6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438B7-8871-4A14-AE27-22A689A41A5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438B7-8871-4A14-AE27-22A689A41A5C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B93F-4C96-45CA-83B6-2BEEC1B07A00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7"/>
          <p:cNvSpPr/>
          <p:nvPr/>
        </p:nvSpPr>
        <p:spPr>
          <a:xfrm rot="5400000">
            <a:off x="1213929" y="1871129"/>
            <a:ext cx="2144142" cy="4572000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2144142 w 2144142"/>
              <a:gd name="connsiteY0-2" fmla="*/ 4572000 h 4572000"/>
              <a:gd name="connsiteX1-3" fmla="*/ 0 w 2144142"/>
              <a:gd name="connsiteY1-4" fmla="*/ 0 h 4572000"/>
              <a:gd name="connsiteX2-5" fmla="*/ 2144142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2144142" y="4572000"/>
                </a:moveTo>
                <a:lnTo>
                  <a:pt x="0" y="0"/>
                </a:lnTo>
                <a:lnTo>
                  <a:pt x="2144142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nip and Round Single Corner Rectangle 18"/>
          <p:cNvSpPr/>
          <p:nvPr/>
        </p:nvSpPr>
        <p:spPr>
          <a:xfrm>
            <a:off x="602267" y="2161040"/>
            <a:ext cx="1029150" cy="71462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 look for budgetary back from government </a:t>
            </a:r>
            <a:endParaRPr lang="en-CA" sz="1100" dirty="0">
              <a:solidFill>
                <a:schemeClr val="bg1"/>
              </a:solidFill>
            </a:endParaRPr>
          </a:p>
        </p:txBody>
      </p:sp>
      <p:sp>
        <p:nvSpPr>
          <p:cNvPr id="33" name="Snip and Round Single Corner Rectangle 19"/>
          <p:cNvSpPr/>
          <p:nvPr/>
        </p:nvSpPr>
        <p:spPr>
          <a:xfrm>
            <a:off x="467360" y="3334903"/>
            <a:ext cx="1556572" cy="87133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those who are incapable to          oversee their ranches   gave their lands for rent</a:t>
            </a:r>
            <a:endParaRPr lang="en-US" altLang="en-CA" sz="1100" dirty="0">
              <a:solidFill>
                <a:schemeClr val="bg1"/>
              </a:solidFill>
            </a:endParaRPr>
          </a:p>
        </p:txBody>
      </p:sp>
      <p:sp>
        <p:nvSpPr>
          <p:cNvPr id="38" name="Snip and Round Single Corner Rectangle 18"/>
          <p:cNvSpPr/>
          <p:nvPr/>
        </p:nvSpPr>
        <p:spPr>
          <a:xfrm>
            <a:off x="7525148" y="1947755"/>
            <a:ext cx="1378656" cy="115906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 banks are not giving appropriate monetary offer assistance</a:t>
            </a:r>
            <a:endParaRPr lang="en-US" altLang="en-CA" sz="1100" dirty="0">
              <a:solidFill>
                <a:schemeClr val="bg1"/>
              </a:solidFill>
            </a:endParaRPr>
          </a:p>
        </p:txBody>
      </p:sp>
      <p:sp>
        <p:nvSpPr>
          <p:cNvPr id="40" name="Snip and Round Single Corner Rectangle 33"/>
          <p:cNvSpPr/>
          <p:nvPr/>
        </p:nvSpPr>
        <p:spPr>
          <a:xfrm>
            <a:off x="7662457" y="3391609"/>
            <a:ext cx="1240527" cy="109366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appropriate capacity office to store grands must be accessible </a:t>
            </a:r>
            <a:endParaRPr lang="en-US" altLang="en-CA" sz="1100" dirty="0">
              <a:solidFill>
                <a:schemeClr val="bg1"/>
              </a:solidFill>
            </a:endParaRPr>
          </a:p>
        </p:txBody>
      </p:sp>
      <p:sp>
        <p:nvSpPr>
          <p:cNvPr id="41" name="Snip and Round Single Corner Rectangle 33"/>
          <p:cNvSpPr/>
          <p:nvPr/>
        </p:nvSpPr>
        <p:spPr>
          <a:xfrm>
            <a:off x="1187426" y="4684237"/>
            <a:ext cx="1113026" cy="7772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water system </a:t>
            </a:r>
          </a:p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strategy to be progress</a:t>
            </a:r>
          </a:p>
        </p:txBody>
      </p:sp>
      <p:sp>
        <p:nvSpPr>
          <p:cNvPr id="42" name="Snip and Round Single Corner Rectangle 18"/>
          <p:cNvSpPr/>
          <p:nvPr/>
        </p:nvSpPr>
        <p:spPr>
          <a:xfrm>
            <a:off x="4543994" y="4500081"/>
            <a:ext cx="1805351" cy="101835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climatic conditions, need of water, budgetary bolster  and innovation are major water system related issue</a:t>
            </a:r>
            <a:endParaRPr lang="en-US" altLang="en-CA" sz="1100" dirty="0">
              <a:solidFill>
                <a:schemeClr val="bg1"/>
              </a:solidFill>
            </a:endParaRPr>
          </a:p>
        </p:txBody>
      </p:sp>
      <p:sp>
        <p:nvSpPr>
          <p:cNvPr id="43" name="Snip and Round Single Corner Rectangle 19"/>
          <p:cNvSpPr/>
          <p:nvPr/>
        </p:nvSpPr>
        <p:spPr>
          <a:xfrm>
            <a:off x="2578096" y="4534257"/>
            <a:ext cx="1608913" cy="96521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water system </a:t>
            </a:r>
          </a:p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strategy to be progress</a:t>
            </a:r>
          </a:p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online volunteering gives direction to ranchers</a:t>
            </a:r>
            <a:endParaRPr lang="en-US" altLang="en-CA" sz="1100" dirty="0">
              <a:solidFill>
                <a:schemeClr val="bg1"/>
              </a:solidFill>
            </a:endParaRPr>
          </a:p>
          <a:p>
            <a:pPr algn="ctr"/>
            <a:endParaRPr lang="en-US" altLang="en-CA" sz="1100" dirty="0">
              <a:solidFill>
                <a:schemeClr val="bg1"/>
              </a:solidFill>
            </a:endParaRPr>
          </a:p>
        </p:txBody>
      </p:sp>
      <p:sp>
        <p:nvSpPr>
          <p:cNvPr id="46" name="Snip and Round Single Corner Rectangle 33"/>
          <p:cNvSpPr/>
          <p:nvPr/>
        </p:nvSpPr>
        <p:spPr>
          <a:xfrm>
            <a:off x="6633307" y="4716425"/>
            <a:ext cx="1080032" cy="704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most of the individuals dwell in cities.</a:t>
            </a:r>
            <a:endParaRPr lang="en-US" altLang="en-CA" sz="1100" dirty="0">
              <a:solidFill>
                <a:schemeClr val="bg1"/>
              </a:solidFill>
            </a:endParaRPr>
          </a:p>
        </p:txBody>
      </p:sp>
      <p:sp>
        <p:nvSpPr>
          <p:cNvPr id="47" name="Snip and Round Single Corner Rectangle 18"/>
          <p:cNvSpPr/>
          <p:nvPr/>
        </p:nvSpPr>
        <p:spPr>
          <a:xfrm>
            <a:off x="3193073" y="894164"/>
            <a:ext cx="1029150" cy="12495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agriculturist  75% of his water to carry out water system </a:t>
            </a:r>
            <a:endParaRPr lang="en-US" altLang="en-CA" sz="1100" dirty="0">
              <a:solidFill>
                <a:schemeClr val="bg1"/>
              </a:solidFill>
            </a:endParaRPr>
          </a:p>
        </p:txBody>
      </p:sp>
      <p:sp>
        <p:nvSpPr>
          <p:cNvPr id="49" name="Snip and Round Single Corner Rectangle 33"/>
          <p:cNvSpPr/>
          <p:nvPr/>
        </p:nvSpPr>
        <p:spPr>
          <a:xfrm>
            <a:off x="1150691" y="121930"/>
            <a:ext cx="1621109" cy="136394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water system through bore wheels is no economical since there are changes of them drying up amid summer </a:t>
            </a:r>
            <a:endParaRPr lang="en-US" altLang="en-CA" sz="1100" dirty="0">
              <a:solidFill>
                <a:schemeClr val="bg1"/>
              </a:solidFill>
            </a:endParaRPr>
          </a:p>
        </p:txBody>
      </p:sp>
      <p:sp>
        <p:nvSpPr>
          <p:cNvPr id="50" name="Snip and Round Single Corner Rectangle 18"/>
          <p:cNvSpPr/>
          <p:nvPr/>
        </p:nvSpPr>
        <p:spPr>
          <a:xfrm>
            <a:off x="4722211" y="912081"/>
            <a:ext cx="1077595" cy="122999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 Punjab has way better water system </a:t>
            </a:r>
          </a:p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strategy in India</a:t>
            </a:r>
            <a:endParaRPr lang="en-US" altLang="en-CA" sz="1100" dirty="0">
              <a:solidFill>
                <a:schemeClr val="bg1"/>
              </a:solidFill>
            </a:endParaRPr>
          </a:p>
        </p:txBody>
      </p:sp>
      <p:sp>
        <p:nvSpPr>
          <p:cNvPr id="52" name="Snip and Round Single Corner Rectangle 33"/>
          <p:cNvSpPr/>
          <p:nvPr/>
        </p:nvSpPr>
        <p:spPr>
          <a:xfrm>
            <a:off x="6058671" y="171474"/>
            <a:ext cx="1654668" cy="146820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Epilogue"/>
              </a:rPr>
              <a:t>incapable to pay bank credits is one of the major problem related to water system additionally to agriculturists 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Epilogue"/>
              </a:rPr>
              <a:t>sucide</a:t>
            </a:r>
            <a:endParaRPr lang="en-US" altLang="en-CA" sz="1100" dirty="0">
              <a:solidFill>
                <a:schemeClr val="bg1"/>
              </a:solidFill>
            </a:endParaRPr>
          </a:p>
        </p:txBody>
      </p:sp>
      <p:sp>
        <p:nvSpPr>
          <p:cNvPr id="53" name="Snip and Round Single Corner Rectangle 33"/>
          <p:cNvSpPr/>
          <p:nvPr/>
        </p:nvSpPr>
        <p:spPr>
          <a:xfrm>
            <a:off x="414949" y="5917083"/>
            <a:ext cx="1208741" cy="70373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adopting smart farming at large scale 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4" name="Snip and Round Single Corner Rectangle 19"/>
          <p:cNvSpPr/>
          <p:nvPr/>
        </p:nvSpPr>
        <p:spPr>
          <a:xfrm>
            <a:off x="2994853" y="5985226"/>
            <a:ext cx="1029150" cy="5979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internet connection is slower.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5" name="Snip and Round Single Corner Rectangle 33"/>
          <p:cNvSpPr/>
          <p:nvPr/>
        </p:nvSpPr>
        <p:spPr>
          <a:xfrm>
            <a:off x="5180481" y="5966471"/>
            <a:ext cx="1029150" cy="5979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0" i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cost effective method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56" name="Snip and Round Single Corner Rectangle 19"/>
          <p:cNvSpPr/>
          <p:nvPr/>
        </p:nvSpPr>
        <p:spPr>
          <a:xfrm>
            <a:off x="7525148" y="6018258"/>
            <a:ext cx="1029150" cy="5979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0" i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high quality crop production</a:t>
            </a:r>
            <a:endParaRPr lang="en-US" altLang="en-CA" sz="1100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07648" y="3827503"/>
            <a:ext cx="18053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ea typeface="Adobe Fangsong Std R" panose="02020400000000000000" pitchFamily="18" charset="-128"/>
              </a:rPr>
              <a:t>What do the</a:t>
            </a:r>
            <a:r>
              <a:rPr lang="en-US" altLang="en-GB" dirty="0">
                <a:solidFill>
                  <a:schemeClr val="bg1"/>
                </a:solidFill>
                <a:ea typeface="Adobe Fangsong Std R" panose="02020400000000000000" pitchFamily="18" charset="-128"/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SAYS?</a:t>
            </a:r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051938" y="2592040"/>
            <a:ext cx="146827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do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DOES?</a:t>
            </a:r>
          </a:p>
          <a:p>
            <a:pPr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796592" y="2565133"/>
            <a:ext cx="1454046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do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FEELS?</a:t>
            </a: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3652024" y="44361"/>
            <a:ext cx="18051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</a:t>
            </a:r>
            <a:r>
              <a:rPr lang="en-IN" dirty="0">
                <a:solidFill>
                  <a:schemeClr val="bg1"/>
                </a:solidFill>
              </a:rPr>
              <a:t>o</a:t>
            </a:r>
            <a:r>
              <a:rPr lang="en-GB" dirty="0">
                <a:solidFill>
                  <a:schemeClr val="bg1"/>
                </a:solidFill>
              </a:rPr>
              <a:t>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THINKS?</a:t>
            </a:r>
          </a:p>
          <a:p>
            <a:pPr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591558" y="5687050"/>
            <a:ext cx="146827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200" b="1" dirty="0">
                <a:solidFill>
                  <a:schemeClr val="bg1"/>
                </a:solidFill>
              </a:rPr>
              <a:t>PAIN?</a:t>
            </a: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ca-ES" sz="2200" b="1" dirty="0">
              <a:solidFill>
                <a:schemeClr val="bg1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228184" y="5635993"/>
            <a:ext cx="146827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200" b="1" dirty="0">
                <a:solidFill>
                  <a:schemeClr val="bg1"/>
                </a:solidFill>
              </a:rPr>
              <a:t>GAIN?</a:t>
            </a:r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ca-ES" sz="2200" b="1" dirty="0">
              <a:solidFill>
                <a:schemeClr val="bg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 w="25400">
            <a:solidFill>
              <a:srgbClr val="EE4C04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V="1">
            <a:off x="4572001" y="5733256"/>
            <a:ext cx="1" cy="951968"/>
          </a:xfrm>
          <a:prstGeom prst="line">
            <a:avLst/>
          </a:prstGeom>
          <a:ln w="25400">
            <a:solidFill>
              <a:srgbClr val="EE4C04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riángulo isósceles 67"/>
          <p:cNvSpPr/>
          <p:nvPr/>
        </p:nvSpPr>
        <p:spPr>
          <a:xfrm rot="5400000">
            <a:off x="1213929" y="-273013"/>
            <a:ext cx="2144142" cy="4572000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0 w 2144142"/>
              <a:gd name="connsiteY0-2" fmla="*/ 4572000 h 4572000"/>
              <a:gd name="connsiteX1-3" fmla="*/ 2144142 w 2144142"/>
              <a:gd name="connsiteY1-4" fmla="*/ 0 h 4572000"/>
              <a:gd name="connsiteX2-5" fmla="*/ 0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0" y="4572000"/>
                </a:moveTo>
                <a:lnTo>
                  <a:pt x="2144142" y="0"/>
                </a:lnTo>
                <a:lnTo>
                  <a:pt x="0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riángulo isósceles 7"/>
          <p:cNvSpPr/>
          <p:nvPr/>
        </p:nvSpPr>
        <p:spPr>
          <a:xfrm rot="16200000" flipH="1">
            <a:off x="5759755" y="1927146"/>
            <a:ext cx="2252501" cy="4571999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2144142 w 2144142"/>
              <a:gd name="connsiteY0-2" fmla="*/ 4572000 h 4572000"/>
              <a:gd name="connsiteX1-3" fmla="*/ 0 w 2144142"/>
              <a:gd name="connsiteY1-4" fmla="*/ 0 h 4572000"/>
              <a:gd name="connsiteX2-5" fmla="*/ 2144142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2144142" y="4572000"/>
                </a:moveTo>
                <a:lnTo>
                  <a:pt x="0" y="0"/>
                </a:lnTo>
                <a:lnTo>
                  <a:pt x="2144142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riángulo isósceles 67"/>
          <p:cNvSpPr/>
          <p:nvPr/>
        </p:nvSpPr>
        <p:spPr>
          <a:xfrm rot="16200000" flipH="1">
            <a:off x="5784596" y="-272508"/>
            <a:ext cx="2174814" cy="4543994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0 w 2144142"/>
              <a:gd name="connsiteY0-2" fmla="*/ 4572000 h 4572000"/>
              <a:gd name="connsiteX1-3" fmla="*/ 2144142 w 2144142"/>
              <a:gd name="connsiteY1-4" fmla="*/ 0 h 4572000"/>
              <a:gd name="connsiteX2-5" fmla="*/ 0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0" y="4572000"/>
                </a:moveTo>
                <a:lnTo>
                  <a:pt x="2144142" y="0"/>
                </a:lnTo>
                <a:lnTo>
                  <a:pt x="0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lipse 62"/>
          <p:cNvSpPr/>
          <p:nvPr/>
        </p:nvSpPr>
        <p:spPr>
          <a:xfrm>
            <a:off x="4090747" y="2592190"/>
            <a:ext cx="913898" cy="942030"/>
          </a:xfrm>
          <a:prstGeom prst="ellipse">
            <a:avLst/>
          </a:prstGeom>
          <a:solidFill>
            <a:srgbClr val="FEB058"/>
          </a:solidFill>
          <a:ln>
            <a:solidFill>
              <a:srgbClr val="F2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46" y="2707827"/>
            <a:ext cx="881195" cy="881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189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Epilogue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shadow</dc:creator>
  <cp:lastModifiedBy>Kaviya Abarna V</cp:lastModifiedBy>
  <cp:revision>39</cp:revision>
  <dcterms:created xsi:type="dcterms:W3CDTF">2014-09-05T20:07:00Z</dcterms:created>
  <dcterms:modified xsi:type="dcterms:W3CDTF">2022-09-17T04:06:14Z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5443B6513FA947C4A61CB9976FD01B8C</vt:lpwstr>
  </property>
  <property fmtid="{D5CDD505-2E9C-101B-9397-08002B2CF9AE}" pid="3" name="KSOProductBuildVer">
    <vt:lpwstr>1033-11.2.0.11306</vt:lpwstr>
  </property>
</Properties>
</file>