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4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2" r:id="rId8"/>
    <p:sldId id="264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1A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663054-920B-4C6A-A132-63C9D6AADADD}" v="25" dt="2022-09-24T16:20:32.9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5013" y="4243427"/>
            <a:ext cx="8551480" cy="184509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4800">
                <a:solidFill>
                  <a:srgbClr val="CC0049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013" y="2614574"/>
            <a:ext cx="8551480" cy="1628853"/>
          </a:xfrm>
          <a:noFill/>
        </p:spPr>
        <p:txBody>
          <a:bodyPr>
            <a:normAutofit/>
          </a:bodyPr>
          <a:lstStyle>
            <a:lvl1pPr marL="0" indent="0" algn="l">
              <a:buNone/>
              <a:defRPr sz="3733" b="0" i="0">
                <a:solidFill>
                  <a:srgbClr val="002060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31DF7-F98A-42E0-BC4E-21E5E5B359F3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80167-0D97-482F-B9A5-5E81DD5AB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0103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31DF7-F98A-42E0-BC4E-21E5E5B359F3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80167-0D97-482F-B9A5-5E81DD5AB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1509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31DF7-F98A-42E0-BC4E-21E5E5B359F3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80167-0D97-482F-B9A5-5E81DD5AB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2877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31DF7-F98A-42E0-BC4E-21E5E5B359F3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80167-0D97-482F-B9A5-5E81DD5AB771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74361" y="5391768"/>
            <a:ext cx="1422067" cy="511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6182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171294"/>
            <a:ext cx="10994760" cy="1189327"/>
          </a:xfrm>
        </p:spPr>
        <p:txBody>
          <a:bodyPr>
            <a:normAutofit/>
          </a:bodyPr>
          <a:lstStyle>
            <a:lvl1pPr algn="l">
              <a:defRPr sz="4800" baseline="0">
                <a:solidFill>
                  <a:srgbClr val="CC004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1596541"/>
            <a:ext cx="10994760" cy="4682947"/>
          </a:xfrm>
        </p:spPr>
        <p:txBody>
          <a:bodyPr/>
          <a:lstStyle>
            <a:lvl1pPr algn="l">
              <a:defRPr sz="3733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31DF7-F98A-42E0-BC4E-21E5E5B359F3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80167-0D97-482F-B9A5-5E81DD5AB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3681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1" y="578507"/>
            <a:ext cx="7940660" cy="763525"/>
          </a:xfrm>
        </p:spPr>
        <p:txBody>
          <a:bodyPr>
            <a:normAutofit/>
          </a:bodyPr>
          <a:lstStyle>
            <a:lvl1pPr algn="l">
              <a:defRPr sz="4800">
                <a:solidFill>
                  <a:srgbClr val="CC004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1598079"/>
            <a:ext cx="7940660" cy="4681415"/>
          </a:xfrm>
        </p:spPr>
        <p:txBody>
          <a:bodyPr/>
          <a:lstStyle>
            <a:lvl1pPr>
              <a:defRPr sz="3733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31DF7-F98A-42E0-BC4E-21E5E5B359F3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80167-0D97-482F-B9A5-5E81DD5AB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2471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31DF7-F98A-42E0-BC4E-21E5E5B359F3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80167-0D97-482F-B9A5-5E81DD5AB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1229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31DF7-F98A-42E0-BC4E-21E5E5B359F3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80167-0D97-482F-B9A5-5E81DD5AB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020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374901"/>
            <a:ext cx="10994761" cy="1018033"/>
          </a:xfrm>
        </p:spPr>
        <p:txBody>
          <a:bodyPr>
            <a:normAutofit/>
          </a:bodyPr>
          <a:lstStyle>
            <a:lvl1pPr algn="l">
              <a:defRPr sz="4800" baseline="0">
                <a:solidFill>
                  <a:srgbClr val="CC004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839" y="2410967"/>
            <a:ext cx="5386917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rgbClr val="CC0049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5839" y="2986327"/>
            <a:ext cx="5386917" cy="2850495"/>
          </a:xfrm>
        </p:spPr>
        <p:txBody>
          <a:bodyPr/>
          <a:lstStyle>
            <a:lvl1pPr algn="ctr">
              <a:defRPr sz="3200">
                <a:solidFill>
                  <a:srgbClr val="002060"/>
                </a:solidFill>
              </a:defRPr>
            </a:lvl1pPr>
            <a:lvl2pPr algn="ctr">
              <a:defRPr sz="2667">
                <a:solidFill>
                  <a:srgbClr val="002060"/>
                </a:solidFill>
              </a:defRPr>
            </a:lvl2pPr>
            <a:lvl3pPr algn="ctr">
              <a:defRPr sz="2400">
                <a:solidFill>
                  <a:srgbClr val="002060"/>
                </a:solidFill>
              </a:defRPr>
            </a:lvl3pPr>
            <a:lvl4pPr algn="ctr">
              <a:defRPr sz="2133">
                <a:solidFill>
                  <a:srgbClr val="002060"/>
                </a:solidFill>
              </a:defRPr>
            </a:lvl4pPr>
            <a:lvl5pPr algn="ctr">
              <a:defRPr sz="2133">
                <a:solidFill>
                  <a:srgbClr val="002060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1" y="2410967"/>
            <a:ext cx="5389033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rgbClr val="CC0049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1" y="2986327"/>
            <a:ext cx="5389033" cy="2850495"/>
          </a:xfrm>
        </p:spPr>
        <p:txBody>
          <a:bodyPr/>
          <a:lstStyle>
            <a:lvl1pPr algn="ctr">
              <a:defRPr sz="3200">
                <a:solidFill>
                  <a:srgbClr val="002060"/>
                </a:solidFill>
              </a:defRPr>
            </a:lvl1pPr>
            <a:lvl2pPr algn="ctr">
              <a:defRPr sz="2667">
                <a:solidFill>
                  <a:srgbClr val="002060"/>
                </a:solidFill>
              </a:defRPr>
            </a:lvl2pPr>
            <a:lvl3pPr algn="ctr">
              <a:defRPr sz="2400">
                <a:solidFill>
                  <a:srgbClr val="002060"/>
                </a:solidFill>
              </a:defRPr>
            </a:lvl3pPr>
            <a:lvl4pPr algn="ctr">
              <a:defRPr sz="2133">
                <a:solidFill>
                  <a:srgbClr val="002060"/>
                </a:solidFill>
              </a:defRPr>
            </a:lvl4pPr>
            <a:lvl5pPr algn="ctr">
              <a:defRPr sz="2133">
                <a:solidFill>
                  <a:srgbClr val="002060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31DF7-F98A-42E0-BC4E-21E5E5B359F3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80167-0D97-482F-B9A5-5E81DD5AB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39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31DF7-F98A-42E0-BC4E-21E5E5B359F3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80167-0D97-482F-B9A5-5E81DD5AB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1721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31DF7-F98A-42E0-BC4E-21E5E5B359F3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80167-0D97-482F-B9A5-5E81DD5AB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0377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31DF7-F98A-42E0-BC4E-21E5E5B359F3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80167-0D97-482F-B9A5-5E81DD5AB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9124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31DF7-F98A-42E0-BC4E-21E5E5B359F3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80167-0D97-482F-B9A5-5E81DD5AB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886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5" r:id="rId1"/>
    <p:sldLayoutId id="2147483996" r:id="rId2"/>
    <p:sldLayoutId id="2147483997" r:id="rId3"/>
    <p:sldLayoutId id="2147483998" r:id="rId4"/>
    <p:sldLayoutId id="2147483999" r:id="rId5"/>
    <p:sldLayoutId id="2147484000" r:id="rId6"/>
    <p:sldLayoutId id="2147484001" r:id="rId7"/>
    <p:sldLayoutId id="2147484002" r:id="rId8"/>
    <p:sldLayoutId id="2147484003" r:id="rId9"/>
    <p:sldLayoutId id="2147484004" r:id="rId10"/>
    <p:sldLayoutId id="2147484005" r:id="rId11"/>
    <p:sldLayoutId id="2147484006" r:id="rId1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527FD-491D-783D-BF84-5FA9B98A8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011089"/>
            <a:ext cx="4690872" cy="5720249"/>
          </a:xfrm>
        </p:spPr>
        <p:txBody>
          <a:bodyPr>
            <a:normAutofit/>
          </a:bodyPr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b="1" i="1" dirty="0">
                <a:solidFill>
                  <a:schemeClr val="tx2"/>
                </a:solidFill>
                <a:latin typeface="Franklin Gothic Heavy" panose="020B0903020102020204" pitchFamily="34" charset="0"/>
              </a:rPr>
              <a:t>SMART</a:t>
            </a:r>
            <a:r>
              <a:rPr lang="en-US" i="1" dirty="0">
                <a:solidFill>
                  <a:schemeClr val="tx2"/>
                </a:solidFill>
                <a:latin typeface="Franklin Gothic Heavy" panose="020B0903020102020204" pitchFamily="34" charset="0"/>
              </a:rPr>
              <a:t> </a:t>
            </a:r>
            <a:r>
              <a:rPr lang="en-US" b="1" i="1" dirty="0">
                <a:solidFill>
                  <a:schemeClr val="tx2"/>
                </a:solidFill>
                <a:latin typeface="Franklin Gothic Heavy" panose="020B0903020102020204" pitchFamily="34" charset="0"/>
              </a:rPr>
              <a:t>SOLUTIONS</a:t>
            </a:r>
            <a:r>
              <a:rPr lang="en-US" i="1" dirty="0">
                <a:solidFill>
                  <a:schemeClr val="tx2"/>
                </a:solidFill>
                <a:latin typeface="Franklin Gothic Heavy" panose="020B0903020102020204" pitchFamily="34" charset="0"/>
              </a:rPr>
              <a:t> </a:t>
            </a:r>
            <a:r>
              <a:rPr lang="en-US" b="1" i="1" dirty="0">
                <a:solidFill>
                  <a:schemeClr val="tx2"/>
                </a:solidFill>
                <a:latin typeface="Franklin Gothic Heavy" panose="020B0903020102020204" pitchFamily="34" charset="0"/>
              </a:rPr>
              <a:t>FOR RAILWAYS</a:t>
            </a:r>
            <a:endParaRPr lang="en-IN" b="1" i="1" dirty="0">
              <a:solidFill>
                <a:schemeClr val="tx2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516C79-9D3C-580F-2CEF-FCF140C081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" y="4188629"/>
            <a:ext cx="3054096" cy="1388534"/>
          </a:xfrm>
        </p:spPr>
        <p:txBody>
          <a:bodyPr>
            <a:normAutofit/>
          </a:bodyPr>
          <a:lstStyle/>
          <a:p>
            <a:r>
              <a:rPr lang="en-US" sz="2800" b="1" i="1" u="sng" dirty="0">
                <a:solidFill>
                  <a:srgbClr val="FF0000"/>
                </a:solidFill>
                <a:latin typeface="Cooper Black" panose="0208090404030B020404" pitchFamily="18" charset="0"/>
              </a:rPr>
              <a:t>LITERATURE </a:t>
            </a:r>
          </a:p>
          <a:p>
            <a:r>
              <a:rPr lang="en-US" sz="2800" b="1" i="1" u="sng" dirty="0">
                <a:solidFill>
                  <a:srgbClr val="FF0000"/>
                </a:solidFill>
                <a:latin typeface="Cooper Black" panose="0208090404030B020404" pitchFamily="18" charset="0"/>
              </a:rPr>
              <a:t>SURVEY</a:t>
            </a:r>
            <a:endParaRPr lang="en-IN" sz="2800" b="1" i="1" u="sng" dirty="0">
              <a:solidFill>
                <a:srgbClr val="FF0000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613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05E70-95E3-31F9-0C47-040122BDE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99586" y="436470"/>
            <a:ext cx="4129170" cy="1227738"/>
          </a:xfrm>
        </p:spPr>
        <p:txBody>
          <a:bodyPr>
            <a:noAutofit/>
          </a:bodyPr>
          <a:lstStyle/>
          <a:p>
            <a:pPr marL="571500" indent="-571500" algn="ctr">
              <a:buFont typeface="Wingdings" panose="05000000000000000000" pitchFamily="2" charset="2"/>
              <a:buChar char="Ø"/>
            </a:pPr>
            <a:r>
              <a:rPr lang="en-US" sz="4400" i="1" dirty="0">
                <a:solidFill>
                  <a:schemeClr val="accent1">
                    <a:lumMod val="50000"/>
                  </a:schemeClr>
                </a:solidFill>
                <a:latin typeface="Franklin Gothic Heavy" panose="020B0903020102020204" pitchFamily="34" charset="0"/>
              </a:rPr>
              <a:t>TEAM </a:t>
            </a:r>
            <a:br>
              <a:rPr lang="en-US" sz="4400" i="1" dirty="0">
                <a:solidFill>
                  <a:schemeClr val="accent1">
                    <a:lumMod val="50000"/>
                  </a:schemeClr>
                </a:solidFill>
                <a:latin typeface="Franklin Gothic Heavy" panose="020B0903020102020204" pitchFamily="34" charset="0"/>
              </a:rPr>
            </a:br>
            <a:r>
              <a:rPr lang="en-US" sz="4400" i="1" dirty="0">
                <a:solidFill>
                  <a:schemeClr val="accent1">
                    <a:lumMod val="50000"/>
                  </a:schemeClr>
                </a:solidFill>
                <a:latin typeface="Franklin Gothic Heavy" panose="020B0903020102020204" pitchFamily="34" charset="0"/>
              </a:rPr>
              <a:t>DETAILS</a:t>
            </a:r>
            <a:endParaRPr lang="en-IN" sz="4400" i="1" dirty="0">
              <a:solidFill>
                <a:schemeClr val="accent1">
                  <a:lumMod val="50000"/>
                </a:schemeClr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CDF4A-0BA2-5D00-257C-2AA809EEE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568" y="3077256"/>
            <a:ext cx="11064864" cy="278343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7200" b="1" i="1" dirty="0">
                <a:solidFill>
                  <a:srgbClr val="FF0000"/>
                </a:solidFill>
                <a:latin typeface="Cooper Black" panose="0208090404030B020404" pitchFamily="18" charset="0"/>
              </a:rPr>
              <a:t>TEAM NO               :  </a:t>
            </a:r>
            <a:r>
              <a:rPr lang="en-US" sz="7200" b="1" i="1" dirty="0">
                <a:solidFill>
                  <a:schemeClr val="tx1"/>
                </a:solidFill>
                <a:latin typeface="Arial Black" panose="020B0A04020102020204" pitchFamily="34" charset="0"/>
              </a:rPr>
              <a:t>PNT2022TMID42348 </a:t>
            </a:r>
            <a:r>
              <a:rPr lang="en-US" sz="7200" b="1" i="1" dirty="0">
                <a:solidFill>
                  <a:srgbClr val="FF0000"/>
                </a:solidFill>
                <a:latin typeface="Arial Black" panose="020B0A04020102020204" pitchFamily="34" charset="0"/>
              </a:rPr>
              <a:t>   </a:t>
            </a:r>
            <a:r>
              <a:rPr lang="en-US" sz="7200" b="1" i="1" dirty="0">
                <a:solidFill>
                  <a:srgbClr val="FF0000"/>
                </a:solidFill>
                <a:latin typeface="Cooper Black" panose="0208090404030B020404" pitchFamily="18" charset="0"/>
              </a:rPr>
              <a:t>  </a:t>
            </a:r>
          </a:p>
          <a:p>
            <a:pPr marL="0" indent="0">
              <a:buNone/>
            </a:pPr>
            <a:endParaRPr lang="en-US" sz="7200" b="1" i="1" dirty="0">
              <a:solidFill>
                <a:srgbClr val="FF0000"/>
              </a:solidFill>
              <a:latin typeface="Cooper Black" panose="0208090404030B020404" pitchFamily="18" charset="0"/>
            </a:endParaRPr>
          </a:p>
          <a:p>
            <a:pPr marL="0" indent="0">
              <a:buNone/>
            </a:pPr>
            <a:r>
              <a:rPr lang="en-US" sz="7200" b="1" i="1" dirty="0">
                <a:solidFill>
                  <a:srgbClr val="FF0000"/>
                </a:solidFill>
                <a:latin typeface="Cooper Black" panose="0208090404030B020404" pitchFamily="18" charset="0"/>
              </a:rPr>
              <a:t>COLLEGE NAME : </a:t>
            </a:r>
            <a:r>
              <a:rPr lang="en-US" sz="7200" b="1" i="1" dirty="0">
                <a:solidFill>
                  <a:schemeClr val="tx1"/>
                </a:solidFill>
                <a:latin typeface="Cooper Black" panose="0208090404030B020404" pitchFamily="18" charset="0"/>
              </a:rPr>
              <a:t>ANGEL COLLEGE OF  ENGINEERING AND TECHNOLOGY  </a:t>
            </a:r>
          </a:p>
          <a:p>
            <a:pPr marL="0" indent="0">
              <a:buNone/>
            </a:pPr>
            <a:endParaRPr lang="en-US" sz="7200" b="1" i="1" dirty="0">
              <a:solidFill>
                <a:srgbClr val="FF0000"/>
              </a:solidFill>
              <a:latin typeface="Cooper Black" panose="0208090404030B020404" pitchFamily="18" charset="0"/>
            </a:endParaRPr>
          </a:p>
          <a:p>
            <a:pPr marL="0" indent="0">
              <a:buNone/>
            </a:pPr>
            <a:r>
              <a:rPr lang="en-US" sz="7200" b="1" i="1" dirty="0">
                <a:solidFill>
                  <a:srgbClr val="FF0000"/>
                </a:solidFill>
                <a:latin typeface="Cooper Black" panose="0208090404030B020404" pitchFamily="18" charset="0"/>
              </a:rPr>
              <a:t>DEPARTMENT    : </a:t>
            </a:r>
            <a:r>
              <a:rPr lang="en-US" sz="7200" b="1" i="1" dirty="0">
                <a:solidFill>
                  <a:schemeClr val="tx1"/>
                </a:solidFill>
                <a:latin typeface="Cooper Black" panose="0208090404030B020404" pitchFamily="18" charset="0"/>
              </a:rPr>
              <a:t>COMPUTER SCIENCE AND ENGINEERING</a:t>
            </a:r>
            <a:endParaRPr lang="en-US" sz="7200" b="1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1857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8E6A-CCE1-3301-B86F-7B3CF4B5F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9183" y="418182"/>
            <a:ext cx="3776472" cy="1189327"/>
          </a:xfrm>
        </p:spPr>
        <p:txBody>
          <a:bodyPr>
            <a:normAutofit fontScale="90000"/>
          </a:bodyPr>
          <a:lstStyle/>
          <a:p>
            <a:pPr marL="685800" indent="-685800" algn="ctr">
              <a:buFont typeface="Wingdings" panose="05000000000000000000" pitchFamily="2" charset="2"/>
              <a:buChar char="Ø"/>
            </a:pP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Franklin Gothic Heavy" panose="020B0903020102020204" pitchFamily="34" charset="0"/>
              </a:rPr>
              <a:t>TEAM MEMBERS</a:t>
            </a:r>
            <a:endParaRPr lang="en-IN" i="1" dirty="0">
              <a:solidFill>
                <a:schemeClr val="tx2">
                  <a:lumMod val="75000"/>
                </a:schemeClr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0C34D-A82A-200A-169E-965C19FB0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53" y="2788921"/>
            <a:ext cx="10889293" cy="4743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i="1" dirty="0">
                <a:solidFill>
                  <a:srgbClr val="FF0000"/>
                </a:solidFill>
                <a:latin typeface="Cooper Black" panose="0208090404030B020404" pitchFamily="18" charset="0"/>
                <a:ea typeface="DengXian" panose="02010600030101010101" pitchFamily="2" charset="-122"/>
              </a:rPr>
              <a:t>TEAM LEADER    </a:t>
            </a:r>
            <a:r>
              <a:rPr lang="en-US" sz="3200" b="1" i="1" dirty="0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: </a:t>
            </a:r>
            <a:r>
              <a:rPr lang="en-US" sz="3200" b="1" i="1" dirty="0">
                <a:solidFill>
                  <a:schemeClr val="tx1"/>
                </a:solidFill>
                <a:latin typeface="Arial Black" panose="020B0A04020102020204" pitchFamily="34" charset="0"/>
                <a:ea typeface="DengXian" panose="02010600030101010101" pitchFamily="2" charset="-122"/>
              </a:rPr>
              <a:t>NIKHILA S L</a:t>
            </a:r>
          </a:p>
          <a:p>
            <a:pPr marL="0" indent="0">
              <a:buNone/>
            </a:pPr>
            <a:r>
              <a:rPr lang="en-US" sz="3200" b="1" i="1" dirty="0">
                <a:solidFill>
                  <a:srgbClr val="FF0000"/>
                </a:solidFill>
                <a:latin typeface="Cooper Black" panose="0208090404030B020404" pitchFamily="18" charset="0"/>
                <a:ea typeface="DengXian" panose="02010600030101010101" pitchFamily="2" charset="-122"/>
              </a:rPr>
              <a:t>TEAM MEMBER  </a:t>
            </a:r>
            <a:r>
              <a:rPr lang="en-US" sz="3200" b="1" i="1" dirty="0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: </a:t>
            </a:r>
            <a:r>
              <a:rPr lang="en-US" sz="3200" b="1" i="1" dirty="0">
                <a:solidFill>
                  <a:schemeClr val="tx1"/>
                </a:solidFill>
                <a:latin typeface="Arial Black" panose="020B0A04020102020204" pitchFamily="34" charset="0"/>
                <a:ea typeface="DengXian" panose="02010600030101010101" pitchFamily="2" charset="-122"/>
              </a:rPr>
              <a:t>PREETHIHA D</a:t>
            </a:r>
            <a:endParaRPr lang="en-IN" sz="3200" b="1" i="1" dirty="0">
              <a:solidFill>
                <a:schemeClr val="tx1"/>
              </a:solidFill>
              <a:latin typeface="Arial Black" panose="020B0A04020102020204" pitchFamily="34" charset="0"/>
              <a:ea typeface="DengXian" panose="02010600030101010101" pitchFamily="2" charset="-122"/>
            </a:endParaRPr>
          </a:p>
          <a:p>
            <a:pPr marL="0" indent="0">
              <a:buNone/>
            </a:pPr>
            <a:r>
              <a:rPr lang="en-IN" sz="3200" b="1" i="1" dirty="0">
                <a:solidFill>
                  <a:srgbClr val="FF0000"/>
                </a:solidFill>
                <a:latin typeface="Cooper Black" panose="0208090404030B020404" pitchFamily="18" charset="0"/>
                <a:ea typeface="DengXian" panose="02010600030101010101" pitchFamily="2" charset="-122"/>
              </a:rPr>
              <a:t>TEAM MEMBER  </a:t>
            </a:r>
            <a:r>
              <a:rPr lang="en-IN" sz="3200" b="1" i="1" dirty="0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: </a:t>
            </a:r>
            <a:r>
              <a:rPr lang="en-IN" sz="3200" b="1" i="1" dirty="0">
                <a:solidFill>
                  <a:schemeClr val="tx1"/>
                </a:solidFill>
                <a:latin typeface="Arial Black" panose="020B0A04020102020204" pitchFamily="34" charset="0"/>
                <a:ea typeface="DengXian" panose="02010600030101010101" pitchFamily="2" charset="-122"/>
              </a:rPr>
              <a:t>KISHOK KUMAR S</a:t>
            </a:r>
          </a:p>
          <a:p>
            <a:pPr marL="0" indent="0">
              <a:buNone/>
            </a:pPr>
            <a:r>
              <a:rPr lang="en-IN" sz="3200" b="1" i="1" dirty="0">
                <a:solidFill>
                  <a:srgbClr val="FF0000"/>
                </a:solidFill>
                <a:latin typeface="Cooper Black" panose="0208090404030B020404" pitchFamily="18" charset="0"/>
                <a:ea typeface="DengXian" panose="02010600030101010101" pitchFamily="2" charset="-122"/>
              </a:rPr>
              <a:t>TEAM MEMBER  </a:t>
            </a:r>
            <a:r>
              <a:rPr lang="en-IN" sz="3200" b="1" i="1" dirty="0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: </a:t>
            </a:r>
            <a:r>
              <a:rPr lang="en-IN" sz="3200" b="1" i="1" dirty="0">
                <a:solidFill>
                  <a:schemeClr val="tx1"/>
                </a:solidFill>
                <a:latin typeface="Arial Black" panose="020B0A04020102020204" pitchFamily="34" charset="0"/>
                <a:ea typeface="DengXian" panose="02010600030101010101" pitchFamily="2" charset="-122"/>
              </a:rPr>
              <a:t>RAGU RAM S</a:t>
            </a:r>
            <a:endParaRPr lang="en-US" sz="3200" i="1" dirty="0">
              <a:solidFill>
                <a:schemeClr val="tx1"/>
              </a:solidFill>
              <a:latin typeface="Arial Black" panose="020B0A04020102020204" pitchFamily="34" charset="0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5475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76CB9-BDAE-744C-44D3-33A5A6838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F581E-7FD5-9608-8F52-5CC817EFA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240" y="2321359"/>
            <a:ext cx="13518504" cy="4118459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sz="1900" b="0" i="0" u="none" strike="noStrike" baseline="0" dirty="0">
                <a:latin typeface="Roboto-Regular"/>
              </a:rPr>
              <a:t>            </a:t>
            </a:r>
            <a:r>
              <a:rPr lang="en-US" sz="2400" b="1" i="0" u="none" strike="noStrike" baseline="0" dirty="0">
                <a:solidFill>
                  <a:schemeClr val="accent1">
                    <a:lumMod val="50000"/>
                  </a:schemeClr>
                </a:solidFill>
                <a:latin typeface="Roboto-Regular"/>
              </a:rPr>
              <a:t>The </a:t>
            </a:r>
            <a:r>
              <a:rPr lang="en-US" sz="2400" b="1" i="0" u="none" strike="noStrike" baseline="0" dirty="0" err="1">
                <a:solidFill>
                  <a:schemeClr val="accent1">
                    <a:lumMod val="50000"/>
                  </a:schemeClr>
                </a:solidFill>
                <a:latin typeface="Roboto-Regular"/>
              </a:rPr>
              <a:t>iot</a:t>
            </a:r>
            <a:r>
              <a:rPr lang="en-US" sz="2400" b="1" i="0" u="none" strike="noStrike" baseline="0" dirty="0">
                <a:solidFill>
                  <a:schemeClr val="accent1">
                    <a:lumMod val="50000"/>
                  </a:schemeClr>
                </a:solidFill>
                <a:latin typeface="Roboto-Regular"/>
              </a:rPr>
              <a:t> solution applied for smart railways makes it easy to grasp the</a:t>
            </a:r>
          </a:p>
          <a:p>
            <a:pPr marL="0" indent="0" algn="l">
              <a:buNone/>
            </a:pPr>
            <a:r>
              <a:rPr lang="en-US" sz="2400" b="1" i="0" u="none" strike="noStrike" baseline="0" dirty="0">
                <a:solidFill>
                  <a:schemeClr val="accent1">
                    <a:lumMod val="50000"/>
                  </a:schemeClr>
                </a:solidFill>
                <a:latin typeface="Roboto-Regular"/>
              </a:rPr>
              <a:t>information distributed over a wide railway </a:t>
            </a:r>
            <a:r>
              <a:rPr lang="en-US" sz="2400" b="1" i="0" u="none" strike="noStrike" baseline="0" dirty="0" err="1">
                <a:solidFill>
                  <a:schemeClr val="accent1">
                    <a:lumMod val="50000"/>
                  </a:schemeClr>
                </a:solidFill>
                <a:latin typeface="Roboto-Regular"/>
              </a:rPr>
              <a:t>area.Most</a:t>
            </a:r>
            <a:r>
              <a:rPr lang="en-US" sz="2400" b="1" i="0" u="none" strike="noStrike" baseline="0" dirty="0">
                <a:solidFill>
                  <a:schemeClr val="accent1">
                    <a:lumMod val="50000"/>
                  </a:schemeClr>
                </a:solidFill>
                <a:latin typeface="Roboto-Regular"/>
              </a:rPr>
              <a:t> of the people choose this</a:t>
            </a:r>
          </a:p>
          <a:p>
            <a:pPr marL="0" indent="0" algn="l">
              <a:buNone/>
            </a:pPr>
            <a:r>
              <a:rPr lang="en-US" sz="2400" b="1" i="0" u="none" strike="noStrike" baseline="0" dirty="0">
                <a:solidFill>
                  <a:schemeClr val="accent1">
                    <a:lumMod val="50000"/>
                  </a:schemeClr>
                </a:solidFill>
                <a:latin typeface="Roboto-Regular"/>
              </a:rPr>
              <a:t>transportation mainly for low cost and it gives comfort ability.</a:t>
            </a:r>
          </a:p>
          <a:p>
            <a:pPr marL="0" indent="0" algn="l">
              <a:buNone/>
            </a:pPr>
            <a:r>
              <a:rPr lang="en-US" sz="2400" b="1" i="0" u="none" strike="noStrike" baseline="0" dirty="0">
                <a:solidFill>
                  <a:schemeClr val="accent1">
                    <a:lumMod val="50000"/>
                  </a:schemeClr>
                </a:solidFill>
                <a:latin typeface="Roboto-Regular"/>
              </a:rPr>
              <a:t>To increase this comfort zone and to reduce the number of accidents,</a:t>
            </a:r>
          </a:p>
          <a:p>
            <a:pPr marL="0" indent="0" algn="l">
              <a:buNone/>
            </a:pPr>
            <a:r>
              <a:rPr lang="en-US" sz="2400" b="1" i="0" u="none" strike="noStrike" baseline="0" dirty="0" err="1">
                <a:solidFill>
                  <a:schemeClr val="accent1">
                    <a:lumMod val="50000"/>
                  </a:schemeClr>
                </a:solidFill>
                <a:latin typeface="Roboto-Regular"/>
              </a:rPr>
              <a:t>iot</a:t>
            </a:r>
            <a:r>
              <a:rPr lang="en-US" sz="2400" b="1" i="0" u="none" strike="noStrike" baseline="0" dirty="0">
                <a:solidFill>
                  <a:schemeClr val="accent1">
                    <a:lumMod val="50000"/>
                  </a:schemeClr>
                </a:solidFill>
                <a:latin typeface="Roboto-Regular"/>
              </a:rPr>
              <a:t> gives complete solution. Most of these accidents occurs at railway gate level</a:t>
            </a:r>
          </a:p>
          <a:p>
            <a:pPr marL="0" indent="0" algn="l">
              <a:buNone/>
            </a:pPr>
            <a:r>
              <a:rPr lang="en-US" sz="2400" b="1" i="0" u="none" strike="noStrike" baseline="0" dirty="0">
                <a:solidFill>
                  <a:schemeClr val="accent1">
                    <a:lumMod val="50000"/>
                  </a:schemeClr>
                </a:solidFill>
                <a:latin typeface="Roboto-Regular"/>
              </a:rPr>
              <a:t>crossings.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400" b="1" i="0" u="none" strike="noStrike" baseline="0" dirty="0">
                <a:solidFill>
                  <a:schemeClr val="accent1">
                    <a:lumMod val="50000"/>
                  </a:schemeClr>
                </a:solidFill>
                <a:latin typeface="Roboto-Regular"/>
              </a:rPr>
              <a:t>            It also involves monitoring process to detect the fault in sensors</a:t>
            </a:r>
            <a:r>
              <a:rPr lang="en-US" sz="2400" b="0" i="0" u="none" strike="noStrike" baseline="0" dirty="0">
                <a:solidFill>
                  <a:schemeClr val="accent1">
                    <a:lumMod val="50000"/>
                  </a:schemeClr>
                </a:solidFill>
                <a:latin typeface="Roboto-Regular"/>
              </a:rPr>
              <a:t>.</a:t>
            </a:r>
            <a:endParaRPr lang="en-IN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027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7760A-0313-DE5B-8C61-F97903802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621" y="320037"/>
            <a:ext cx="10977684" cy="1018033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28A82-7B81-78FC-86D8-F583123A88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B136C7-DF87-02C6-4645-685D11C24C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B0B58B-83E2-11DD-697C-A12B057D76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656855-E867-0A0F-35C7-E4CE0382F8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000537" y="2735678"/>
            <a:ext cx="2952207" cy="234838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42A435B8-97F6-E2DB-1656-EA0AC0FA35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995922"/>
              </p:ext>
            </p:extLst>
          </p:nvPr>
        </p:nvGraphicFramePr>
        <p:xfrm>
          <a:off x="997424" y="2036510"/>
          <a:ext cx="10210664" cy="4446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0537">
                  <a:extLst>
                    <a:ext uri="{9D8B030D-6E8A-4147-A177-3AD203B41FA5}">
                      <a16:colId xmlns:a16="http://schemas.microsoft.com/office/drawing/2014/main" val="426828735"/>
                    </a:ext>
                  </a:extLst>
                </a:gridCol>
                <a:gridCol w="2040537">
                  <a:extLst>
                    <a:ext uri="{9D8B030D-6E8A-4147-A177-3AD203B41FA5}">
                      <a16:colId xmlns:a16="http://schemas.microsoft.com/office/drawing/2014/main" val="4137349401"/>
                    </a:ext>
                  </a:extLst>
                </a:gridCol>
                <a:gridCol w="2040537">
                  <a:extLst>
                    <a:ext uri="{9D8B030D-6E8A-4147-A177-3AD203B41FA5}">
                      <a16:colId xmlns:a16="http://schemas.microsoft.com/office/drawing/2014/main" val="2452160354"/>
                    </a:ext>
                  </a:extLst>
                </a:gridCol>
                <a:gridCol w="2040537">
                  <a:extLst>
                    <a:ext uri="{9D8B030D-6E8A-4147-A177-3AD203B41FA5}">
                      <a16:colId xmlns:a16="http://schemas.microsoft.com/office/drawing/2014/main" val="8925336"/>
                    </a:ext>
                  </a:extLst>
                </a:gridCol>
                <a:gridCol w="2048516">
                  <a:extLst>
                    <a:ext uri="{9D8B030D-6E8A-4147-A177-3AD203B41FA5}">
                      <a16:colId xmlns:a16="http://schemas.microsoft.com/office/drawing/2014/main" val="1179414297"/>
                    </a:ext>
                  </a:extLst>
                </a:gridCol>
              </a:tblGrid>
              <a:tr h="465083">
                <a:tc>
                  <a:txBody>
                    <a:bodyPr/>
                    <a:lstStyle/>
                    <a:p>
                      <a:r>
                        <a:rPr lang="en-IN" sz="1600" b="1" dirty="0"/>
                        <a:t>TITLE AND </a:t>
                      </a:r>
                    </a:p>
                    <a:p>
                      <a:r>
                        <a:rPr lang="en-IN" sz="1600" b="1" dirty="0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TECHNIQUE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FINDINGS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PROS AND 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826987"/>
                  </a:ext>
                </a:extLst>
              </a:tr>
              <a:tr h="3867469">
                <a:tc>
                  <a:txBody>
                    <a:bodyPr/>
                    <a:lstStyle/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Internet of things</a:t>
                      </a:r>
                    </a:p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 smart</a:t>
                      </a:r>
                    </a:p>
                    <a:p>
                      <a:r>
                        <a:rPr lang="en-IN" sz="16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railways:Feasibility</a:t>
                      </a:r>
                      <a:endParaRPr lang="en-IN" sz="1600" b="1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 applications</a:t>
                      </a:r>
                    </a:p>
                    <a:p>
                      <a:r>
                        <a:rPr lang="en-IN" sz="16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ohyun</a:t>
                      </a:r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jo, member</a:t>
                      </a:r>
                    </a:p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IEEE</a:t>
                      </a:r>
                    </a:p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gong-kyu </a:t>
                      </a:r>
                      <a:r>
                        <a:rPr lang="en-IN" sz="16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kim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Internet of things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US" sz="16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r>
                        <a:rPr lang="en-US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solution for the</a:t>
                      </a:r>
                    </a:p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enhanced condition</a:t>
                      </a:r>
                    </a:p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based maintenance in</a:t>
                      </a:r>
                    </a:p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railways.</a:t>
                      </a:r>
                    </a:p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performance</a:t>
                      </a:r>
                    </a:p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comparison of</a:t>
                      </a:r>
                    </a:p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candidates for the </a:t>
                      </a:r>
                      <a:r>
                        <a:rPr lang="en-IN" sz="16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endParaRPr lang="en-IN" sz="1600" b="1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network.</a:t>
                      </a:r>
                    </a:p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IN" sz="16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can</a:t>
                      </a:r>
                    </a:p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bring the</a:t>
                      </a:r>
                    </a:p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effect of</a:t>
                      </a:r>
                    </a:p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cutting the</a:t>
                      </a:r>
                    </a:p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cost which can</a:t>
                      </a:r>
                    </a:p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 more than</a:t>
                      </a:r>
                    </a:p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hundred of</a:t>
                      </a:r>
                    </a:p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million dollars</a:t>
                      </a:r>
                    </a:p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device need</a:t>
                      </a:r>
                    </a:p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 various</a:t>
                      </a:r>
                    </a:p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communication</a:t>
                      </a:r>
                    </a:p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 it design</a:t>
                      </a:r>
                    </a:p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low power</a:t>
                      </a:r>
                    </a:p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consumption and Reliability</a:t>
                      </a:r>
                      <a:endParaRPr lang="en-IN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046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9087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6ABC7-3331-41B7-4DDC-2737D4004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65E56-5AD7-90D5-E3E6-B519A1556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EF03B672-B76B-3E77-080C-474C9EAA62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793942"/>
              </p:ext>
            </p:extLst>
          </p:nvPr>
        </p:nvGraphicFramePr>
        <p:xfrm>
          <a:off x="1017016" y="2020824"/>
          <a:ext cx="10220960" cy="4425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4192">
                  <a:extLst>
                    <a:ext uri="{9D8B030D-6E8A-4147-A177-3AD203B41FA5}">
                      <a16:colId xmlns:a16="http://schemas.microsoft.com/office/drawing/2014/main" val="2500126660"/>
                    </a:ext>
                  </a:extLst>
                </a:gridCol>
                <a:gridCol w="2044192">
                  <a:extLst>
                    <a:ext uri="{9D8B030D-6E8A-4147-A177-3AD203B41FA5}">
                      <a16:colId xmlns:a16="http://schemas.microsoft.com/office/drawing/2014/main" val="4163456528"/>
                    </a:ext>
                  </a:extLst>
                </a:gridCol>
                <a:gridCol w="2044192">
                  <a:extLst>
                    <a:ext uri="{9D8B030D-6E8A-4147-A177-3AD203B41FA5}">
                      <a16:colId xmlns:a16="http://schemas.microsoft.com/office/drawing/2014/main" val="3185065436"/>
                    </a:ext>
                  </a:extLst>
                </a:gridCol>
                <a:gridCol w="2044192">
                  <a:extLst>
                    <a:ext uri="{9D8B030D-6E8A-4147-A177-3AD203B41FA5}">
                      <a16:colId xmlns:a16="http://schemas.microsoft.com/office/drawing/2014/main" val="1996129694"/>
                    </a:ext>
                  </a:extLst>
                </a:gridCol>
                <a:gridCol w="2044192">
                  <a:extLst>
                    <a:ext uri="{9D8B030D-6E8A-4147-A177-3AD203B41FA5}">
                      <a16:colId xmlns:a16="http://schemas.microsoft.com/office/drawing/2014/main" val="2254519378"/>
                    </a:ext>
                  </a:extLst>
                </a:gridCol>
              </a:tblGrid>
              <a:tr h="626278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857562"/>
                  </a:ext>
                </a:extLst>
              </a:tr>
              <a:tr h="3799418">
                <a:tc>
                  <a:txBody>
                    <a:bodyPr/>
                    <a:lstStyle/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Automatic railway</a:t>
                      </a:r>
                    </a:p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track crack detection</a:t>
                      </a:r>
                    </a:p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system.</a:t>
                      </a:r>
                    </a:p>
                    <a:p>
                      <a:r>
                        <a:rPr lang="en-IN" sz="16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sampada</a:t>
                      </a:r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6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kailias</a:t>
                      </a:r>
                      <a:endParaRPr lang="en-IN" sz="1600" b="1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6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bhamare</a:t>
                      </a:r>
                      <a:endParaRPr lang="en-IN" sz="1600" b="1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6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Ravina</a:t>
                      </a:r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6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dilip</a:t>
                      </a:r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6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arote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Internet of things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Addressing the issue by</a:t>
                      </a:r>
                    </a:p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developing an</a:t>
                      </a:r>
                    </a:p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automatic</a:t>
                      </a:r>
                    </a:p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railway track crack</a:t>
                      </a:r>
                    </a:p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detection system</a:t>
                      </a:r>
                    </a:p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integrating an</a:t>
                      </a:r>
                    </a:p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infrared red (IR) crack</a:t>
                      </a:r>
                    </a:p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sensing module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crack is</a:t>
                      </a:r>
                    </a:p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detected</a:t>
                      </a:r>
                    </a:p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is not fully</a:t>
                      </a:r>
                    </a:p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automatic</a:t>
                      </a:r>
                      <a:endParaRPr lang="en-IN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546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9970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BEC7A-95FE-36EB-5657-92ADBF011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01328-C976-FF71-3F2F-A75BF291B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D4A5964-20B8-CE81-9922-4ADCBF647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689365"/>
              </p:ext>
            </p:extLst>
          </p:nvPr>
        </p:nvGraphicFramePr>
        <p:xfrm>
          <a:off x="1042416" y="2093976"/>
          <a:ext cx="10149840" cy="4334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968">
                  <a:extLst>
                    <a:ext uri="{9D8B030D-6E8A-4147-A177-3AD203B41FA5}">
                      <a16:colId xmlns:a16="http://schemas.microsoft.com/office/drawing/2014/main" val="1691315141"/>
                    </a:ext>
                  </a:extLst>
                </a:gridCol>
                <a:gridCol w="2029968">
                  <a:extLst>
                    <a:ext uri="{9D8B030D-6E8A-4147-A177-3AD203B41FA5}">
                      <a16:colId xmlns:a16="http://schemas.microsoft.com/office/drawing/2014/main" val="2132979481"/>
                    </a:ext>
                  </a:extLst>
                </a:gridCol>
                <a:gridCol w="2029968">
                  <a:extLst>
                    <a:ext uri="{9D8B030D-6E8A-4147-A177-3AD203B41FA5}">
                      <a16:colId xmlns:a16="http://schemas.microsoft.com/office/drawing/2014/main" val="2857241079"/>
                    </a:ext>
                  </a:extLst>
                </a:gridCol>
                <a:gridCol w="2029968">
                  <a:extLst>
                    <a:ext uri="{9D8B030D-6E8A-4147-A177-3AD203B41FA5}">
                      <a16:colId xmlns:a16="http://schemas.microsoft.com/office/drawing/2014/main" val="3291917304"/>
                    </a:ext>
                  </a:extLst>
                </a:gridCol>
                <a:gridCol w="2029968">
                  <a:extLst>
                    <a:ext uri="{9D8B030D-6E8A-4147-A177-3AD203B41FA5}">
                      <a16:colId xmlns:a16="http://schemas.microsoft.com/office/drawing/2014/main" val="1715095867"/>
                    </a:ext>
                  </a:extLst>
                </a:gridCol>
              </a:tblGrid>
              <a:tr h="47111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796430"/>
                  </a:ext>
                </a:extLst>
              </a:tr>
              <a:tr h="3863141">
                <a:tc>
                  <a:txBody>
                    <a:bodyPr/>
                    <a:lstStyle/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Review on railway</a:t>
                      </a:r>
                    </a:p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track crack detection</a:t>
                      </a:r>
                    </a:p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using </a:t>
                      </a:r>
                      <a:r>
                        <a:rPr lang="en-IN" sz="16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ir</a:t>
                      </a:r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transmitter</a:t>
                      </a:r>
                    </a:p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 receiver</a:t>
                      </a:r>
                    </a:p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Rakesh V. Pise1,</a:t>
                      </a:r>
                    </a:p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Parag D. Nikhar2,</a:t>
                      </a:r>
                    </a:p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Prof. </a:t>
                      </a:r>
                      <a:r>
                        <a:rPr lang="en-IN" sz="16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Avinash</a:t>
                      </a:r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H.</a:t>
                      </a:r>
                    </a:p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Shelar3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Internet of things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defect information</a:t>
                      </a:r>
                    </a:p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 be wirelessly</a:t>
                      </a:r>
                    </a:p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transferred to railway</a:t>
                      </a:r>
                    </a:p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safety management</a:t>
                      </a:r>
                    </a:p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centre using a GSM</a:t>
                      </a:r>
                    </a:p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module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Cost of the</a:t>
                      </a:r>
                    </a:p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unit is less</a:t>
                      </a:r>
                    </a:p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when</a:t>
                      </a:r>
                    </a:p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compared to</a:t>
                      </a:r>
                    </a:p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</a:p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No fire</a:t>
                      </a:r>
                    </a:p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hazard</a:t>
                      </a:r>
                    </a:p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problem due</a:t>
                      </a:r>
                    </a:p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 over</a:t>
                      </a:r>
                    </a:p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loading</a:t>
                      </a:r>
                    </a:p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cost is very</a:t>
                      </a:r>
                    </a:p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high,</a:t>
                      </a:r>
                    </a:p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sometimes</a:t>
                      </a:r>
                    </a:p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signal receive</a:t>
                      </a:r>
                    </a:p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properly</a:t>
                      </a:r>
                      <a:endParaRPr lang="en-IN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267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9650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2501A-C845-BD4D-6635-EE34F7A58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60D5B-23AE-A8A0-1374-DA6DBC591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D3B1AD9-AB6E-9ED3-8D88-42766AA798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378011"/>
              </p:ext>
            </p:extLst>
          </p:nvPr>
        </p:nvGraphicFramePr>
        <p:xfrm>
          <a:off x="1069848" y="2139696"/>
          <a:ext cx="10094975" cy="4375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995">
                  <a:extLst>
                    <a:ext uri="{9D8B030D-6E8A-4147-A177-3AD203B41FA5}">
                      <a16:colId xmlns:a16="http://schemas.microsoft.com/office/drawing/2014/main" val="2555020939"/>
                    </a:ext>
                  </a:extLst>
                </a:gridCol>
                <a:gridCol w="2018995">
                  <a:extLst>
                    <a:ext uri="{9D8B030D-6E8A-4147-A177-3AD203B41FA5}">
                      <a16:colId xmlns:a16="http://schemas.microsoft.com/office/drawing/2014/main" val="1556336909"/>
                    </a:ext>
                  </a:extLst>
                </a:gridCol>
                <a:gridCol w="2018995">
                  <a:extLst>
                    <a:ext uri="{9D8B030D-6E8A-4147-A177-3AD203B41FA5}">
                      <a16:colId xmlns:a16="http://schemas.microsoft.com/office/drawing/2014/main" val="3321688985"/>
                    </a:ext>
                  </a:extLst>
                </a:gridCol>
                <a:gridCol w="2018995">
                  <a:extLst>
                    <a:ext uri="{9D8B030D-6E8A-4147-A177-3AD203B41FA5}">
                      <a16:colId xmlns:a16="http://schemas.microsoft.com/office/drawing/2014/main" val="933814865"/>
                    </a:ext>
                  </a:extLst>
                </a:gridCol>
                <a:gridCol w="2018995">
                  <a:extLst>
                    <a:ext uri="{9D8B030D-6E8A-4147-A177-3AD203B41FA5}">
                      <a16:colId xmlns:a16="http://schemas.microsoft.com/office/drawing/2014/main" val="3466587564"/>
                    </a:ext>
                  </a:extLst>
                </a:gridCol>
              </a:tblGrid>
              <a:tr h="72928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548102"/>
                  </a:ext>
                </a:extLst>
              </a:tr>
              <a:tr h="3646426">
                <a:tc>
                  <a:txBody>
                    <a:bodyPr/>
                    <a:lstStyle/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Robust Railway</a:t>
                      </a:r>
                    </a:p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Crack Detection</a:t>
                      </a:r>
                    </a:p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Scheme (RRCDS)</a:t>
                      </a:r>
                    </a:p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Using LED-LDR</a:t>
                      </a:r>
                    </a:p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Assembly</a:t>
                      </a:r>
                    </a:p>
                    <a:p>
                      <a:r>
                        <a:rPr lang="en-IN" sz="16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Gourav</a:t>
                      </a:r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6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saha</a:t>
                      </a:r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IN" sz="16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vaidehi,vigneshwar</a:t>
                      </a:r>
                      <a:endParaRPr lang="en-IN" sz="1600" b="1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6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murali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Internet of things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robust solution to</a:t>
                      </a:r>
                    </a:p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problem of railway</a:t>
                      </a:r>
                    </a:p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crack detection utilizing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cost is effective</a:t>
                      </a:r>
                    </a:p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 this the</a:t>
                      </a:r>
                    </a:p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range IR</a:t>
                      </a:r>
                    </a:p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sensor is very</a:t>
                      </a:r>
                    </a:p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less</a:t>
                      </a:r>
                      <a:endParaRPr lang="en-IN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61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3062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B3EFDF-424C-D1A4-CD55-7CF01FCEF7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IN" dirty="0"/>
            </a:br>
            <a:endParaRPr lang="en-I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9ACE4FC-ABD9-CD2E-2DE1-A2A1D0B731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424643" y="1954983"/>
            <a:ext cx="6709875" cy="2516433"/>
          </a:xfrm>
        </p:spPr>
        <p:txBody>
          <a:bodyPr>
            <a:normAutofit fontScale="92500" lnSpcReduction="10000"/>
          </a:bodyPr>
          <a:lstStyle/>
          <a:p>
            <a:endParaRPr lang="en-IN" dirty="0"/>
          </a:p>
          <a:p>
            <a:pPr algn="ctr"/>
            <a:r>
              <a:rPr lang="en-IN" sz="6000" dirty="0">
                <a:solidFill>
                  <a:schemeClr val="accent1">
                    <a:lumMod val="50000"/>
                  </a:schemeClr>
                </a:solidFill>
                <a:latin typeface="Berlin Sans FB Demi" panose="020E0802020502020306" pitchFamily="34" charset="0"/>
              </a:rPr>
              <a:t>THANK</a:t>
            </a:r>
          </a:p>
          <a:p>
            <a:pPr algn="ctr"/>
            <a:r>
              <a:rPr lang="en-IN" sz="6000" dirty="0">
                <a:solidFill>
                  <a:schemeClr val="accent1">
                    <a:lumMod val="50000"/>
                  </a:schemeClr>
                </a:solidFill>
                <a:latin typeface="Berlin Sans FB Demi" panose="020E0802020502020306" pitchFamily="34" charset="0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697715274"/>
      </p:ext>
    </p:extLst>
  </p:cSld>
  <p:clrMapOvr>
    <a:masterClrMapping/>
  </p:clrMapOvr>
</p:sld>
</file>

<file path=ppt/theme/theme1.xml><?xml version="1.0" encoding="utf-8"?>
<a:theme xmlns:a="http://schemas.openxmlformats.org/drawingml/2006/main" name="C79E9D4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C79E9D4B</Template>
  <TotalTime>217</TotalTime>
  <Words>394</Words>
  <Application>Microsoft Office PowerPoint</Application>
  <PresentationFormat>Widescreen</PresentationFormat>
  <Paragraphs>161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DengXian</vt:lpstr>
      <vt:lpstr>Arial</vt:lpstr>
      <vt:lpstr>Arial Black</vt:lpstr>
      <vt:lpstr>Berlin Sans FB Demi</vt:lpstr>
      <vt:lpstr>Calibri</vt:lpstr>
      <vt:lpstr>Cooper Black</vt:lpstr>
      <vt:lpstr>Franklin Gothic Heavy</vt:lpstr>
      <vt:lpstr>Roboto-Regular</vt:lpstr>
      <vt:lpstr>Wingdings</vt:lpstr>
      <vt:lpstr>C79E9D4B</vt:lpstr>
      <vt:lpstr>SMART SOLUTIONS FOR RAILWAYS</vt:lpstr>
      <vt:lpstr>TEAM  DETAILS</vt:lpstr>
      <vt:lpstr>TEAM MEMBERS</vt:lpstr>
      <vt:lpstr> </vt:lpstr>
      <vt:lpstr> </vt:lpstr>
      <vt:lpstr> 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SOLUTION FOR RAILWAYS</dc:title>
  <dc:creator>Kishok S</dc:creator>
  <cp:lastModifiedBy>Kishok S</cp:lastModifiedBy>
  <cp:revision>2</cp:revision>
  <dcterms:created xsi:type="dcterms:W3CDTF">2022-09-24T12:42:41Z</dcterms:created>
  <dcterms:modified xsi:type="dcterms:W3CDTF">2022-09-24T16:20:32Z</dcterms:modified>
</cp:coreProperties>
</file>