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013" y="4243427"/>
            <a:ext cx="8551480" cy="18450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CC0049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013" y="2614574"/>
            <a:ext cx="8551480" cy="1628853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00206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10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7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4361" y="5391768"/>
            <a:ext cx="1422067" cy="51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1"/>
            <a:ext cx="10994760" cy="468294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7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2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0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410967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CC0049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986327"/>
            <a:ext cx="5386917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410967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CC0049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986327"/>
            <a:ext cx="5389033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2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1DF7-F98A-42E0-BC4E-21E5E5B359F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0167-0D97-482F-B9A5-5E81DD5AB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8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27FD-491D-783D-BF84-5FA9B98A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11089"/>
            <a:ext cx="4690872" cy="572024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2"/>
                </a:solidFill>
                <a:latin typeface="Franklin Gothic Heavy" panose="020B0903020102020204" pitchFamily="34" charset="0"/>
              </a:rPr>
              <a:t>SMART</a:t>
            </a:r>
            <a:r>
              <a:rPr lang="en-US" i="1" dirty="0">
                <a:solidFill>
                  <a:schemeClr val="tx2"/>
                </a:solidFill>
                <a:latin typeface="Franklin Gothic Heavy" panose="020B0903020102020204" pitchFamily="34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Franklin Gothic Heavy" panose="020B0903020102020204" pitchFamily="34" charset="0"/>
              </a:rPr>
              <a:t>SOLUTIONS</a:t>
            </a:r>
            <a:r>
              <a:rPr lang="en-US" i="1" dirty="0">
                <a:solidFill>
                  <a:schemeClr val="tx2"/>
                </a:solidFill>
                <a:latin typeface="Franklin Gothic Heavy" panose="020B0903020102020204" pitchFamily="34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Franklin Gothic Heavy" panose="020B0903020102020204" pitchFamily="34" charset="0"/>
              </a:rPr>
              <a:t>FOR RAILWAYS</a:t>
            </a:r>
            <a:endParaRPr lang="en-IN" b="1" i="1" dirty="0">
              <a:solidFill>
                <a:schemeClr val="tx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6C79-9D3C-580F-2CEF-FCF140C0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" y="4188629"/>
            <a:ext cx="3054096" cy="1388534"/>
          </a:xfrm>
        </p:spPr>
        <p:txBody>
          <a:bodyPr>
            <a:norm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  <a:latin typeface="Cooper Black" panose="0208090404030B020404" pitchFamily="18" charset="0"/>
              </a:rPr>
              <a:t>LITERATURE </a:t>
            </a:r>
          </a:p>
          <a:p>
            <a:r>
              <a:rPr lang="en-US" sz="2800" b="1" i="1" u="sng" dirty="0">
                <a:solidFill>
                  <a:srgbClr val="FF0000"/>
                </a:solidFill>
                <a:latin typeface="Cooper Black" panose="0208090404030B020404" pitchFamily="18" charset="0"/>
              </a:rPr>
              <a:t>SURVEY</a:t>
            </a:r>
            <a:endParaRPr lang="en-IN" sz="2800" b="1" i="1" u="sng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1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5E70-95E3-31F9-0C47-040122BD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9586" y="436470"/>
            <a:ext cx="4129170" cy="1227738"/>
          </a:xfrm>
        </p:spPr>
        <p:txBody>
          <a:bodyPr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i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rPr>
              <a:t>TEAM </a:t>
            </a:r>
            <a:br>
              <a:rPr lang="en-US" sz="4400" i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rPr>
            </a:br>
            <a:r>
              <a:rPr lang="en-US" sz="4400" i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rPr>
              <a:t>DETAILS</a:t>
            </a:r>
            <a:endParaRPr lang="en-IN" sz="4400" i="1" dirty="0">
              <a:solidFill>
                <a:schemeClr val="accent1">
                  <a:lumMod val="50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DF4A-0BA2-5D00-257C-2AA809EE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68" y="3077256"/>
            <a:ext cx="11064864" cy="27834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i="1" dirty="0">
                <a:solidFill>
                  <a:srgbClr val="FF0000"/>
                </a:solidFill>
                <a:latin typeface="Cooper Black" panose="0208090404030B020404" pitchFamily="18" charset="0"/>
              </a:rPr>
              <a:t>TEAM NO               :  </a:t>
            </a:r>
            <a:r>
              <a:rPr lang="en-US" sz="72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PNT2022TMID42348 </a:t>
            </a:r>
            <a:r>
              <a:rPr lang="en-US" sz="72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   </a:t>
            </a:r>
            <a:r>
              <a:rPr lang="en-US" sz="7200" b="1" i="1" dirty="0">
                <a:solidFill>
                  <a:srgbClr val="FF0000"/>
                </a:solidFill>
                <a:latin typeface="Cooper Black" panose="0208090404030B020404" pitchFamily="18" charset="0"/>
              </a:rPr>
              <a:t>  </a:t>
            </a:r>
          </a:p>
          <a:p>
            <a:pPr marL="0" indent="0">
              <a:buNone/>
            </a:pPr>
            <a:endParaRPr lang="en-US" sz="7200" b="1" i="1" dirty="0">
              <a:solidFill>
                <a:srgbClr val="FF0000"/>
              </a:solidFill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sz="7200" b="1" i="1" dirty="0">
                <a:solidFill>
                  <a:srgbClr val="FF0000"/>
                </a:solidFill>
                <a:latin typeface="Cooper Black" panose="0208090404030B020404" pitchFamily="18" charset="0"/>
              </a:rPr>
              <a:t>COLLEGE NAME : </a:t>
            </a:r>
            <a:r>
              <a:rPr lang="en-US" sz="7200" b="1" i="1" dirty="0">
                <a:solidFill>
                  <a:schemeClr val="tx1"/>
                </a:solidFill>
                <a:latin typeface="Cooper Black" panose="0208090404030B020404" pitchFamily="18" charset="0"/>
              </a:rPr>
              <a:t>ANGEL COLLEGE OF  ENGINEERING AND TECHNOLOGY  </a:t>
            </a:r>
          </a:p>
          <a:p>
            <a:pPr marL="0" indent="0">
              <a:buNone/>
            </a:pPr>
            <a:endParaRPr lang="en-US" sz="7200" b="1" i="1" dirty="0">
              <a:solidFill>
                <a:srgbClr val="FF0000"/>
              </a:solidFill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sz="7200" b="1" i="1" dirty="0">
                <a:solidFill>
                  <a:srgbClr val="FF0000"/>
                </a:solidFill>
                <a:latin typeface="Cooper Black" panose="0208090404030B020404" pitchFamily="18" charset="0"/>
              </a:rPr>
              <a:t>DEPARTMENT    : </a:t>
            </a:r>
            <a:r>
              <a:rPr lang="en-US" sz="7200" b="1" i="1" dirty="0">
                <a:solidFill>
                  <a:schemeClr val="tx1"/>
                </a:solidFill>
                <a:latin typeface="Cooper Black" panose="0208090404030B020404" pitchFamily="18" charset="0"/>
              </a:rPr>
              <a:t>COMPUTER SCIENCE AND ENGINEERING</a:t>
            </a:r>
            <a:endParaRPr lang="en-US" sz="72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85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8E6A-CCE1-3301-B86F-7B3CF4B5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183" y="418182"/>
            <a:ext cx="3776472" cy="1189327"/>
          </a:xfrm>
        </p:spPr>
        <p:txBody>
          <a:bodyPr>
            <a:normAutofit fontScale="90000"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</a:rPr>
              <a:t>TEAM MEMBERS</a:t>
            </a:r>
            <a:endParaRPr lang="en-IN" i="1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C34D-A82A-200A-169E-965C19FB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" y="2788921"/>
            <a:ext cx="10889293" cy="474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  <a:latin typeface="Cooper Black" panose="0208090404030B020404" pitchFamily="18" charset="0"/>
                <a:ea typeface="DengXian" panose="02010600030101010101" pitchFamily="2" charset="-122"/>
              </a:rPr>
              <a:t>TEAM LEADER    </a:t>
            </a:r>
            <a:r>
              <a:rPr lang="en-US" sz="3200" b="1" i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US" sz="3200" b="1" i="1" dirty="0">
                <a:solidFill>
                  <a:schemeClr val="tx1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NIKHILA S L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  <a:latin typeface="Cooper Black" panose="0208090404030B020404" pitchFamily="18" charset="0"/>
                <a:ea typeface="DengXian" panose="02010600030101010101" pitchFamily="2" charset="-122"/>
              </a:rPr>
              <a:t>TEAM MEMBER  </a:t>
            </a:r>
            <a:r>
              <a:rPr lang="en-US" sz="3200" b="1" i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US" sz="3200" b="1" i="1" dirty="0">
                <a:solidFill>
                  <a:schemeClr val="tx1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PREETHIHA D</a:t>
            </a:r>
            <a:endParaRPr lang="en-IN" sz="3200" b="1" i="1" dirty="0">
              <a:solidFill>
                <a:schemeClr val="tx1"/>
              </a:solidFill>
              <a:latin typeface="Arial Black" panose="020B0A04020102020204" pitchFamily="34" charset="0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IN" sz="3200" b="1" i="1" dirty="0">
                <a:solidFill>
                  <a:srgbClr val="FF0000"/>
                </a:solidFill>
                <a:latin typeface="Cooper Black" panose="0208090404030B020404" pitchFamily="18" charset="0"/>
                <a:ea typeface="DengXian" panose="02010600030101010101" pitchFamily="2" charset="-122"/>
              </a:rPr>
              <a:t>TEAM MEMBER  </a:t>
            </a:r>
            <a:r>
              <a:rPr lang="en-IN" sz="3200" b="1" i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IN" sz="3200" b="1" i="1" dirty="0">
                <a:solidFill>
                  <a:schemeClr val="tx1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KISHOK KUMAR S</a:t>
            </a:r>
          </a:p>
          <a:p>
            <a:pPr marL="0" indent="0">
              <a:buNone/>
            </a:pPr>
            <a:r>
              <a:rPr lang="en-IN" sz="3200" b="1" i="1" dirty="0">
                <a:solidFill>
                  <a:srgbClr val="FF0000"/>
                </a:solidFill>
                <a:latin typeface="Cooper Black" panose="0208090404030B020404" pitchFamily="18" charset="0"/>
                <a:ea typeface="DengXian" panose="02010600030101010101" pitchFamily="2" charset="-122"/>
              </a:rPr>
              <a:t>TEAM MEMBER  </a:t>
            </a:r>
            <a:r>
              <a:rPr lang="en-IN" sz="3200" b="1" i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IN" sz="3200" b="1" i="1" dirty="0">
                <a:solidFill>
                  <a:schemeClr val="tx1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RAGU RAM S</a:t>
            </a:r>
            <a:endParaRPr lang="en-US" sz="3200" i="1" dirty="0">
              <a:solidFill>
                <a:schemeClr val="tx1"/>
              </a:solidFill>
              <a:latin typeface="Arial Black" panose="020B0A0402010202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47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6CB9-BDAE-744C-44D3-33A5A683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581E-7FD5-9608-8F52-5CC817EFA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40" y="2321359"/>
            <a:ext cx="13518504" cy="411845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900" b="0" i="0" u="none" strike="noStrike" baseline="0" dirty="0">
                <a:latin typeface="Roboto-Regular"/>
              </a:rPr>
              <a:t>            </a:t>
            </a: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The </a:t>
            </a:r>
            <a:r>
              <a:rPr lang="en-US" sz="2400" b="1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iot</a:t>
            </a: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 solution applied for smart railways makes it easy to grasp the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information distributed over a wide railway </a:t>
            </a:r>
            <a:r>
              <a:rPr lang="en-US" sz="2400" b="1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area.Most</a:t>
            </a: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 of the people choose this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transportation mainly for low cost and it gives comfort ability.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To increase this comfort zone and to reduce the number of accidents,</a:t>
            </a:r>
          </a:p>
          <a:p>
            <a:pPr marL="0" indent="0" algn="l">
              <a:buNone/>
            </a:pPr>
            <a:r>
              <a:rPr lang="en-US" sz="2400" b="1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iot</a:t>
            </a: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 gives complete solution. Most of these accidents occurs at railway gate level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crossings.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            It also involves monitoring process to detect the fault in sensors</a:t>
            </a:r>
            <a:r>
              <a:rPr lang="en-US" sz="2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Roboto-Regular"/>
              </a:rPr>
              <a:t>.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2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760A-0313-DE5B-8C61-F9790380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1" y="320037"/>
            <a:ext cx="10977684" cy="101803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8A82-7B81-78FC-86D8-F583123A8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136C7-DF87-02C6-4645-685D11C24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0B58B-83E2-11DD-697C-A12B057D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56855-E867-0A0F-35C7-E4CE0382F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00537" y="2735678"/>
            <a:ext cx="2952207" cy="2348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2A435B8-97F6-E2DB-1656-EA0AC0FA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95922"/>
              </p:ext>
            </p:extLst>
          </p:nvPr>
        </p:nvGraphicFramePr>
        <p:xfrm>
          <a:off x="997424" y="2036510"/>
          <a:ext cx="10210664" cy="44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537">
                  <a:extLst>
                    <a:ext uri="{9D8B030D-6E8A-4147-A177-3AD203B41FA5}">
                      <a16:colId xmlns:a16="http://schemas.microsoft.com/office/drawing/2014/main" val="426828735"/>
                    </a:ext>
                  </a:extLst>
                </a:gridCol>
                <a:gridCol w="2040537">
                  <a:extLst>
                    <a:ext uri="{9D8B030D-6E8A-4147-A177-3AD203B41FA5}">
                      <a16:colId xmlns:a16="http://schemas.microsoft.com/office/drawing/2014/main" val="4137349401"/>
                    </a:ext>
                  </a:extLst>
                </a:gridCol>
                <a:gridCol w="2040537">
                  <a:extLst>
                    <a:ext uri="{9D8B030D-6E8A-4147-A177-3AD203B41FA5}">
                      <a16:colId xmlns:a16="http://schemas.microsoft.com/office/drawing/2014/main" val="2452160354"/>
                    </a:ext>
                  </a:extLst>
                </a:gridCol>
                <a:gridCol w="2040537">
                  <a:extLst>
                    <a:ext uri="{9D8B030D-6E8A-4147-A177-3AD203B41FA5}">
                      <a16:colId xmlns:a16="http://schemas.microsoft.com/office/drawing/2014/main" val="8925336"/>
                    </a:ext>
                  </a:extLst>
                </a:gridCol>
                <a:gridCol w="2048516">
                  <a:extLst>
                    <a:ext uri="{9D8B030D-6E8A-4147-A177-3AD203B41FA5}">
                      <a16:colId xmlns:a16="http://schemas.microsoft.com/office/drawing/2014/main" val="1179414297"/>
                    </a:ext>
                  </a:extLst>
                </a:gridCol>
              </a:tblGrid>
              <a:tr h="465083">
                <a:tc>
                  <a:txBody>
                    <a:bodyPr/>
                    <a:lstStyle/>
                    <a:p>
                      <a:r>
                        <a:rPr lang="en-IN" sz="1600" b="1" dirty="0"/>
                        <a:t>TITLE AND </a:t>
                      </a:r>
                    </a:p>
                    <a:p>
                      <a:r>
                        <a:rPr lang="en-IN" sz="1600" b="1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PROS AND 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26987"/>
                  </a:ext>
                </a:extLst>
              </a:tr>
              <a:tr h="386746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 of things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smart</a:t>
                      </a: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railways:Feasibility</a:t>
                      </a:r>
                      <a:endParaRPr lang="en-IN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applications</a:t>
                      </a: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ohyun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jo, member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gong-kyu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solution for the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enhanced condition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 maintenance in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railways.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 of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candidates for the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bring the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 of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 the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which can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more than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hundred of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million dollars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need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various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it design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power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consumption and Reliability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4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8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ABC7-3331-41B7-4DDC-2737D400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5E56-5AD7-90D5-E3E6-B519A155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03B672-B76B-3E77-080C-474C9EAA6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04712"/>
              </p:ext>
            </p:extLst>
          </p:nvPr>
        </p:nvGraphicFramePr>
        <p:xfrm>
          <a:off x="1017016" y="2020824"/>
          <a:ext cx="10266680" cy="454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336">
                  <a:extLst>
                    <a:ext uri="{9D8B030D-6E8A-4147-A177-3AD203B41FA5}">
                      <a16:colId xmlns:a16="http://schemas.microsoft.com/office/drawing/2014/main" val="2500126660"/>
                    </a:ext>
                  </a:extLst>
                </a:gridCol>
                <a:gridCol w="2053336">
                  <a:extLst>
                    <a:ext uri="{9D8B030D-6E8A-4147-A177-3AD203B41FA5}">
                      <a16:colId xmlns:a16="http://schemas.microsoft.com/office/drawing/2014/main" val="4163456528"/>
                    </a:ext>
                  </a:extLst>
                </a:gridCol>
                <a:gridCol w="2053336">
                  <a:extLst>
                    <a:ext uri="{9D8B030D-6E8A-4147-A177-3AD203B41FA5}">
                      <a16:colId xmlns:a16="http://schemas.microsoft.com/office/drawing/2014/main" val="3185065436"/>
                    </a:ext>
                  </a:extLst>
                </a:gridCol>
                <a:gridCol w="2053336">
                  <a:extLst>
                    <a:ext uri="{9D8B030D-6E8A-4147-A177-3AD203B41FA5}">
                      <a16:colId xmlns:a16="http://schemas.microsoft.com/office/drawing/2014/main" val="1996129694"/>
                    </a:ext>
                  </a:extLst>
                </a:gridCol>
                <a:gridCol w="2053336">
                  <a:extLst>
                    <a:ext uri="{9D8B030D-6E8A-4147-A177-3AD203B41FA5}">
                      <a16:colId xmlns:a16="http://schemas.microsoft.com/office/drawing/2014/main" val="2254519378"/>
                    </a:ext>
                  </a:extLst>
                </a:gridCol>
              </a:tblGrid>
              <a:tr h="895147">
                <a:tc>
                  <a:txBody>
                    <a:bodyPr/>
                    <a:lstStyle/>
                    <a:p>
                      <a:r>
                        <a:rPr lang="en-IN" sz="1600" b="1" dirty="0"/>
                        <a:t>TITLE AND </a:t>
                      </a:r>
                    </a:p>
                    <a:p>
                      <a:r>
                        <a:rPr lang="en-IN" sz="1600" b="1" dirty="0"/>
                        <a:t>AUTHOR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TECHNIQUE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FINDINGS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PROS AND CONS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57562"/>
                  </a:ext>
                </a:extLst>
              </a:tr>
              <a:tr h="3599437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 railway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track crack detection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sampada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kailias</a:t>
                      </a:r>
                      <a:endParaRPr lang="en-IN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bhamare</a:t>
                      </a:r>
                      <a:endParaRPr lang="en-IN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Ravina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dilip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arote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Addressing the issue by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developing an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railway track crack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detection system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integrating an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infrared red (IR) crack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sensing module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crack is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detected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not fully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4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97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EC7A-95FE-36EB-5657-92ADBF01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116430"/>
            <a:ext cx="10994760" cy="118932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1328-C976-FF71-3F2F-A75BF291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4A5964-20B8-CE81-9922-4ADCBF647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21758"/>
              </p:ext>
            </p:extLst>
          </p:nvPr>
        </p:nvGraphicFramePr>
        <p:xfrm>
          <a:off x="1016507" y="1992786"/>
          <a:ext cx="1015898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97">
                  <a:extLst>
                    <a:ext uri="{9D8B030D-6E8A-4147-A177-3AD203B41FA5}">
                      <a16:colId xmlns:a16="http://schemas.microsoft.com/office/drawing/2014/main" val="1691315141"/>
                    </a:ext>
                  </a:extLst>
                </a:gridCol>
                <a:gridCol w="2031797">
                  <a:extLst>
                    <a:ext uri="{9D8B030D-6E8A-4147-A177-3AD203B41FA5}">
                      <a16:colId xmlns:a16="http://schemas.microsoft.com/office/drawing/2014/main" val="2132979481"/>
                    </a:ext>
                  </a:extLst>
                </a:gridCol>
                <a:gridCol w="2031797">
                  <a:extLst>
                    <a:ext uri="{9D8B030D-6E8A-4147-A177-3AD203B41FA5}">
                      <a16:colId xmlns:a16="http://schemas.microsoft.com/office/drawing/2014/main" val="2857241079"/>
                    </a:ext>
                  </a:extLst>
                </a:gridCol>
                <a:gridCol w="2031797">
                  <a:extLst>
                    <a:ext uri="{9D8B030D-6E8A-4147-A177-3AD203B41FA5}">
                      <a16:colId xmlns:a16="http://schemas.microsoft.com/office/drawing/2014/main" val="3291917304"/>
                    </a:ext>
                  </a:extLst>
                </a:gridCol>
                <a:gridCol w="2031797">
                  <a:extLst>
                    <a:ext uri="{9D8B030D-6E8A-4147-A177-3AD203B41FA5}">
                      <a16:colId xmlns:a16="http://schemas.microsoft.com/office/drawing/2014/main" val="1715095867"/>
                    </a:ext>
                  </a:extLst>
                </a:gridCol>
              </a:tblGrid>
              <a:tr h="890028">
                <a:tc>
                  <a:txBody>
                    <a:bodyPr/>
                    <a:lstStyle/>
                    <a:p>
                      <a:r>
                        <a:rPr lang="en-IN" sz="1600" b="1" dirty="0"/>
                        <a:t>TITLE AND </a:t>
                      </a:r>
                    </a:p>
                    <a:p>
                      <a:r>
                        <a:rPr lang="en-IN" sz="1600" b="1" dirty="0"/>
                        <a:t>AUTHOR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TECHNIQUE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FINDINGS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PROS AND CONS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96430"/>
                  </a:ext>
                </a:extLst>
              </a:tr>
              <a:tr h="3531403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on railway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track crack detection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transmitter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receiver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Rakesh V. Pise1,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Parag D. Nikhar2,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Avinash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H.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Shelar3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defect information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wirelessly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transferred to railway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safety management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centre using a GSM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of the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is less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compared to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No fire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 due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over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loading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cost is very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high,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 receive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properly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6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5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501A-C845-BD4D-6635-EE34F7A5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0D5B-23AE-A8A0-1374-DA6DBC59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3B1AD9-AB6E-9ED3-8D88-42766AA79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24126"/>
              </p:ext>
            </p:extLst>
          </p:nvPr>
        </p:nvGraphicFramePr>
        <p:xfrm>
          <a:off x="1069849" y="2139696"/>
          <a:ext cx="10058400" cy="450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55502093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5633690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2168898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3381486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466587564"/>
                    </a:ext>
                  </a:extLst>
                </a:gridCol>
              </a:tblGrid>
              <a:tr h="922089">
                <a:tc>
                  <a:txBody>
                    <a:bodyPr/>
                    <a:lstStyle/>
                    <a:p>
                      <a:r>
                        <a:rPr lang="en-IN" sz="1600" b="1" dirty="0"/>
                        <a:t>TITLE AND </a:t>
                      </a:r>
                    </a:p>
                    <a:p>
                      <a:r>
                        <a:rPr lang="en-IN" sz="1600" b="1" dirty="0"/>
                        <a:t>AUTHOR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TECHNIQUE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FINDINGS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PROS AND CONS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48102"/>
                  </a:ext>
                </a:extLst>
              </a:tr>
              <a:tr h="3558471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Robust Railway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Crack Detection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Scheme (RRCDS)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LED-LDR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</a:t>
                      </a: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Gourav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saha</a:t>
                      </a: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vaidehi,vigneshwar</a:t>
                      </a:r>
                      <a:endParaRPr lang="en-IN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murali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robust solution to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problem of railway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crack detection utilizing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is effective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this the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 IR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 is very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1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6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3EFDF-424C-D1A4-CD55-7CF01FCEF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ACE4FC-ABD9-CD2E-2DE1-A2A1D0B73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24643" y="1954983"/>
            <a:ext cx="6709875" cy="2516433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algn="ctr"/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THANK</a:t>
            </a:r>
          </a:p>
          <a:p>
            <a:pPr algn="ctr"/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97715274"/>
      </p:ext>
    </p:extLst>
  </p:cSld>
  <p:clrMapOvr>
    <a:masterClrMapping/>
  </p:clrMapOvr>
</p:sld>
</file>

<file path=ppt/theme/theme1.xml><?xml version="1.0" encoding="utf-8"?>
<a:theme xmlns:a="http://schemas.openxmlformats.org/drawingml/2006/main" name="C79E9D4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C79E9D4B</Template>
  <TotalTime>234</TotalTime>
  <Words>421</Words>
  <Application>Microsoft Office PowerPoint</Application>
  <PresentationFormat>Widescreen</PresentationFormat>
  <Paragraphs>179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DengXian</vt:lpstr>
      <vt:lpstr>Arial</vt:lpstr>
      <vt:lpstr>Arial Black</vt:lpstr>
      <vt:lpstr>Berlin Sans FB Demi</vt:lpstr>
      <vt:lpstr>Calibri</vt:lpstr>
      <vt:lpstr>Cooper Black</vt:lpstr>
      <vt:lpstr>Franklin Gothic Heavy</vt:lpstr>
      <vt:lpstr>Roboto-Regular</vt:lpstr>
      <vt:lpstr>Wingdings</vt:lpstr>
      <vt:lpstr>C79E9D4B</vt:lpstr>
      <vt:lpstr>SMART SOLUTIONS FOR RAILWAYS</vt:lpstr>
      <vt:lpstr>TEAM  DETAILS</vt:lpstr>
      <vt:lpstr>TEAM MEMBERS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SOLUTION FOR RAILWAYS</dc:title>
  <dc:creator>Kishok S</dc:creator>
  <cp:lastModifiedBy>Kishok S</cp:lastModifiedBy>
  <cp:revision>3</cp:revision>
  <dcterms:created xsi:type="dcterms:W3CDTF">2022-09-24T12:42:41Z</dcterms:created>
  <dcterms:modified xsi:type="dcterms:W3CDTF">2022-09-24T16:37:27Z</dcterms:modified>
</cp:coreProperties>
</file>