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29"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127926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0DB57C-7D11-4DC1-ADE6-7DC6533C36CA}"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173073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2435702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7595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257421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0DB57C-7D11-4DC1-ADE6-7DC6533C36CA}"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3704355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0DB57C-7D11-4DC1-ADE6-7DC6533C36CA}" type="datetimeFigureOut">
              <a:rPr lang="en-IN" smtClean="0"/>
              <a:t>19-09-2022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8958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2740100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21849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382420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0DB57C-7D11-4DC1-ADE6-7DC6533C36CA}" type="datetimeFigureOut">
              <a:rPr lang="en-IN" smtClean="0"/>
              <a:t>19-09-2022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797667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0DB57C-7D11-4DC1-ADE6-7DC6533C36CA}"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67848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0DB57C-7D11-4DC1-ADE6-7DC6533C36CA}" type="datetimeFigureOut">
              <a:rPr lang="en-IN" smtClean="0"/>
              <a:t>19-09-2022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293794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DB57C-7D11-4DC1-ADE6-7DC6533C36CA}" type="datetimeFigureOut">
              <a:rPr lang="en-IN" smtClean="0"/>
              <a:t>19-09-2022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110776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DB57C-7D11-4DC1-ADE6-7DC6533C36CA}" type="datetimeFigureOut">
              <a:rPr lang="en-IN" smtClean="0"/>
              <a:t>19-09-2022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160440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0DB57C-7D11-4DC1-ADE6-7DC6533C36CA}"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259333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0DB57C-7D11-4DC1-ADE6-7DC6533C36CA}" type="datetimeFigureOut">
              <a:rPr lang="en-IN" smtClean="0"/>
              <a:t>19-09-2022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AABAFD-61AD-45A9-9644-B5576B122F53}" type="slidenum">
              <a:rPr lang="en-IN" smtClean="0"/>
              <a:t>‹#›</a:t>
            </a:fld>
            <a:endParaRPr lang="en-IN"/>
          </a:p>
        </p:txBody>
      </p:sp>
    </p:spTree>
    <p:extLst>
      <p:ext uri="{BB962C8B-B14F-4D97-AF65-F5344CB8AC3E}">
        <p14:creationId xmlns:p14="http://schemas.microsoft.com/office/powerpoint/2010/main" val="191063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D0DB57C-7D11-4DC1-ADE6-7DC6533C36CA}" type="datetimeFigureOut">
              <a:rPr lang="en-IN" smtClean="0"/>
              <a:t>19-09-2022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5AABAFD-61AD-45A9-9644-B5576B122F53}" type="slidenum">
              <a:rPr lang="en-IN" smtClean="0"/>
              <a:t>‹#›</a:t>
            </a:fld>
            <a:endParaRPr lang="en-IN"/>
          </a:p>
        </p:txBody>
      </p:sp>
    </p:spTree>
    <p:extLst>
      <p:ext uri="{BB962C8B-B14F-4D97-AF65-F5344CB8AC3E}">
        <p14:creationId xmlns:p14="http://schemas.microsoft.com/office/powerpoint/2010/main" val="4191405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CAAC-A48E-D6F6-E405-3B66704123E8}"/>
              </a:ext>
            </a:extLst>
          </p:cNvPr>
          <p:cNvSpPr>
            <a:spLocks noGrp="1"/>
          </p:cNvSpPr>
          <p:nvPr>
            <p:ph type="ctrTitle"/>
          </p:nvPr>
        </p:nvSpPr>
        <p:spPr/>
        <p:txBody>
          <a:bodyPr>
            <a:normAutofit/>
          </a:bodyPr>
          <a:lstStyle/>
          <a:p>
            <a:r>
              <a:rPr lang="en-IN" sz="7200" b="1" dirty="0">
                <a:latin typeface="Times New Roman" panose="02020603050405020304" pitchFamily="18" charset="0"/>
                <a:cs typeface="Times New Roman" panose="02020603050405020304" pitchFamily="18" charset="0"/>
              </a:rPr>
              <a:t>PLASMA DONOR APPLICATION</a:t>
            </a:r>
          </a:p>
        </p:txBody>
      </p:sp>
      <p:sp>
        <p:nvSpPr>
          <p:cNvPr id="3" name="Subtitle 2">
            <a:extLst>
              <a:ext uri="{FF2B5EF4-FFF2-40B4-BE49-F238E27FC236}">
                <a16:creationId xmlns:a16="http://schemas.microsoft.com/office/drawing/2014/main" id="{C167C121-C92F-B3A0-C3B7-285E5FE2782A}"/>
              </a:ext>
            </a:extLst>
          </p:cNvPr>
          <p:cNvSpPr>
            <a:spLocks noGrp="1"/>
          </p:cNvSpPr>
          <p:nvPr>
            <p:ph type="subTitle" idx="1"/>
          </p:nvPr>
        </p:nvSpPr>
        <p:spPr/>
        <p:txBody>
          <a:bodyPr>
            <a:normAutofit fontScale="55000" lnSpcReduction="20000"/>
          </a:bodyPr>
          <a:lstStyle/>
          <a:p>
            <a:endParaRPr lang="en-IN" dirty="0"/>
          </a:p>
          <a:p>
            <a:endParaRPr lang="en-IN" dirty="0"/>
          </a:p>
          <a:p>
            <a:r>
              <a:rPr lang="en-IN" sz="3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55723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06FE-9817-4E58-BF19-C8BB63F30FE9}"/>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TEAM DETAILS</a:t>
            </a:r>
          </a:p>
        </p:txBody>
      </p:sp>
      <p:sp>
        <p:nvSpPr>
          <p:cNvPr id="3" name="Content Placeholder 2">
            <a:extLst>
              <a:ext uri="{FF2B5EF4-FFF2-40B4-BE49-F238E27FC236}">
                <a16:creationId xmlns:a16="http://schemas.microsoft.com/office/drawing/2014/main" id="{341E33AB-12F8-0C7C-1DC8-5750915695B4}"/>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Team no            : 444521660724726</a:t>
            </a:r>
          </a:p>
          <a:p>
            <a:r>
              <a:rPr lang="en-IN" sz="2400" dirty="0">
                <a:latin typeface="Times New Roman" panose="02020603050405020304" pitchFamily="18" charset="0"/>
                <a:cs typeface="Times New Roman" panose="02020603050405020304" pitchFamily="18" charset="0"/>
              </a:rPr>
              <a:t>College Name   : Angel College of Engineering and Technology</a:t>
            </a:r>
          </a:p>
          <a:p>
            <a:r>
              <a:rPr lang="en-IN" sz="2400" dirty="0">
                <a:latin typeface="Times New Roman" panose="02020603050405020304" pitchFamily="18" charset="0"/>
                <a:cs typeface="Times New Roman" panose="02020603050405020304" pitchFamily="18" charset="0"/>
              </a:rPr>
              <a:t>Department       : Computer Science Engineering</a:t>
            </a:r>
          </a:p>
        </p:txBody>
      </p:sp>
    </p:spTree>
    <p:extLst>
      <p:ext uri="{BB962C8B-B14F-4D97-AF65-F5344CB8AC3E}">
        <p14:creationId xmlns:p14="http://schemas.microsoft.com/office/powerpoint/2010/main" val="239214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7C66-A200-2430-9FD2-E005C7B34326}"/>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TEAM</a:t>
            </a:r>
            <a:r>
              <a:rPr lang="en-IN" sz="12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MEMBERS</a:t>
            </a:r>
          </a:p>
        </p:txBody>
      </p:sp>
      <p:pic>
        <p:nvPicPr>
          <p:cNvPr id="5" name="Content Placeholder 4">
            <a:extLst>
              <a:ext uri="{FF2B5EF4-FFF2-40B4-BE49-F238E27FC236}">
                <a16:creationId xmlns:a16="http://schemas.microsoft.com/office/drawing/2014/main" id="{2C52FAE7-3406-664E-9BBC-7013D7EA27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4039441"/>
            <a:ext cx="1069865" cy="1440000"/>
          </a:xfrm>
        </p:spPr>
      </p:pic>
      <p:pic>
        <p:nvPicPr>
          <p:cNvPr id="7" name="Picture 6">
            <a:extLst>
              <a:ext uri="{FF2B5EF4-FFF2-40B4-BE49-F238E27FC236}">
                <a16:creationId xmlns:a16="http://schemas.microsoft.com/office/drawing/2014/main" id="{01911B84-3DAC-0588-84CF-99E5CAA9F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901" y="2453154"/>
            <a:ext cx="1084000" cy="1440000"/>
          </a:xfrm>
          <a:prstGeom prst="rect">
            <a:avLst/>
          </a:prstGeom>
        </p:spPr>
      </p:pic>
      <p:pic>
        <p:nvPicPr>
          <p:cNvPr id="9" name="Picture 8">
            <a:extLst>
              <a:ext uri="{FF2B5EF4-FFF2-40B4-BE49-F238E27FC236}">
                <a16:creationId xmlns:a16="http://schemas.microsoft.com/office/drawing/2014/main" id="{F2194FE6-F175-7724-93DE-DA78BEC38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837" y="4039441"/>
            <a:ext cx="1055805" cy="1440000"/>
          </a:xfrm>
          <a:prstGeom prst="rect">
            <a:avLst/>
          </a:prstGeom>
        </p:spPr>
      </p:pic>
      <p:pic>
        <p:nvPicPr>
          <p:cNvPr id="11" name="Picture 10">
            <a:extLst>
              <a:ext uri="{FF2B5EF4-FFF2-40B4-BE49-F238E27FC236}">
                <a16:creationId xmlns:a16="http://schemas.microsoft.com/office/drawing/2014/main" id="{5D8821D4-F6EB-058D-43E9-8139E5266A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3100" y="2453154"/>
            <a:ext cx="1167761" cy="1440000"/>
          </a:xfrm>
          <a:prstGeom prst="rect">
            <a:avLst/>
          </a:prstGeom>
        </p:spPr>
      </p:pic>
      <p:sp>
        <p:nvSpPr>
          <p:cNvPr id="19" name="TextBox 18">
            <a:extLst>
              <a:ext uri="{FF2B5EF4-FFF2-40B4-BE49-F238E27FC236}">
                <a16:creationId xmlns:a16="http://schemas.microsoft.com/office/drawing/2014/main" id="{AA255746-91D4-9AE6-A955-C85994C02B29}"/>
              </a:ext>
            </a:extLst>
          </p:cNvPr>
          <p:cNvSpPr txBox="1"/>
          <p:nvPr/>
        </p:nvSpPr>
        <p:spPr>
          <a:xfrm>
            <a:off x="3505200" y="3893154"/>
            <a:ext cx="1767839" cy="461665"/>
          </a:xfrm>
          <a:prstGeom prst="rect">
            <a:avLst/>
          </a:prstGeom>
          <a:noFill/>
        </p:spPr>
        <p:txBody>
          <a:bodyPr wrap="square" rtlCol="0">
            <a:spAutoFit/>
          </a:bodyPr>
          <a:lstStyle/>
          <a:p>
            <a:r>
              <a:rPr lang="en-IN" sz="1200" dirty="0"/>
              <a:t>PARAMASAKTHI G</a:t>
            </a:r>
          </a:p>
          <a:p>
            <a:r>
              <a:rPr lang="en-IN" sz="1200" dirty="0"/>
              <a:t>TEAM MEMBER</a:t>
            </a:r>
          </a:p>
        </p:txBody>
      </p:sp>
      <p:sp>
        <p:nvSpPr>
          <p:cNvPr id="20" name="TextBox 19">
            <a:extLst>
              <a:ext uri="{FF2B5EF4-FFF2-40B4-BE49-F238E27FC236}">
                <a16:creationId xmlns:a16="http://schemas.microsoft.com/office/drawing/2014/main" id="{409A22CB-928D-12D0-BAC9-D6DC32C3A1B8}"/>
              </a:ext>
            </a:extLst>
          </p:cNvPr>
          <p:cNvSpPr txBox="1"/>
          <p:nvPr/>
        </p:nvSpPr>
        <p:spPr>
          <a:xfrm>
            <a:off x="1017533" y="5479441"/>
            <a:ext cx="1344706" cy="461665"/>
          </a:xfrm>
          <a:prstGeom prst="rect">
            <a:avLst/>
          </a:prstGeom>
          <a:noFill/>
        </p:spPr>
        <p:txBody>
          <a:bodyPr wrap="square" rtlCol="0">
            <a:spAutoFit/>
          </a:bodyPr>
          <a:lstStyle/>
          <a:p>
            <a:r>
              <a:rPr lang="en-IN" sz="1200" dirty="0"/>
              <a:t>DEIVANI A</a:t>
            </a:r>
          </a:p>
          <a:p>
            <a:r>
              <a:rPr lang="en-IN" sz="1200" dirty="0"/>
              <a:t>TEAM LEADER</a:t>
            </a:r>
          </a:p>
        </p:txBody>
      </p:sp>
      <p:sp>
        <p:nvSpPr>
          <p:cNvPr id="21" name="TextBox 20">
            <a:extLst>
              <a:ext uri="{FF2B5EF4-FFF2-40B4-BE49-F238E27FC236}">
                <a16:creationId xmlns:a16="http://schemas.microsoft.com/office/drawing/2014/main" id="{135E5651-0F89-BC33-85AF-689F49422106}"/>
              </a:ext>
            </a:extLst>
          </p:cNvPr>
          <p:cNvSpPr txBox="1"/>
          <p:nvPr/>
        </p:nvSpPr>
        <p:spPr>
          <a:xfrm>
            <a:off x="6187440" y="5479441"/>
            <a:ext cx="1055805" cy="276999"/>
          </a:xfrm>
          <a:prstGeom prst="rect">
            <a:avLst/>
          </a:prstGeom>
          <a:noFill/>
        </p:spPr>
        <p:txBody>
          <a:bodyPr wrap="square" rtlCol="0">
            <a:spAutoFit/>
          </a:bodyPr>
          <a:lstStyle/>
          <a:p>
            <a:r>
              <a:rPr lang="en-IN" sz="1200" dirty="0"/>
              <a:t>SNEHA S</a:t>
            </a:r>
          </a:p>
        </p:txBody>
      </p:sp>
      <p:sp>
        <p:nvSpPr>
          <p:cNvPr id="22" name="TextBox 21">
            <a:extLst>
              <a:ext uri="{FF2B5EF4-FFF2-40B4-BE49-F238E27FC236}">
                <a16:creationId xmlns:a16="http://schemas.microsoft.com/office/drawing/2014/main" id="{15F61A7A-556D-43F3-F642-42014412571C}"/>
              </a:ext>
            </a:extLst>
          </p:cNvPr>
          <p:cNvSpPr txBox="1"/>
          <p:nvPr/>
        </p:nvSpPr>
        <p:spPr>
          <a:xfrm>
            <a:off x="8577960" y="3909067"/>
            <a:ext cx="2621280" cy="276999"/>
          </a:xfrm>
          <a:prstGeom prst="rect">
            <a:avLst/>
          </a:prstGeom>
          <a:noFill/>
        </p:spPr>
        <p:txBody>
          <a:bodyPr wrap="square" rtlCol="0">
            <a:spAutoFit/>
          </a:bodyPr>
          <a:lstStyle/>
          <a:p>
            <a:r>
              <a:rPr lang="en-IN" sz="1200" dirty="0"/>
              <a:t>SANTHOSH KUMAR K</a:t>
            </a:r>
          </a:p>
        </p:txBody>
      </p:sp>
    </p:spTree>
    <p:extLst>
      <p:ext uri="{BB962C8B-B14F-4D97-AF65-F5344CB8AC3E}">
        <p14:creationId xmlns:p14="http://schemas.microsoft.com/office/powerpoint/2010/main" val="331424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6CE2-9F0A-534A-7E29-591C57D9FE31}"/>
              </a:ext>
            </a:extLst>
          </p:cNvPr>
          <p:cNvSpPr>
            <a:spLocks noGrp="1"/>
          </p:cNvSpPr>
          <p:nvPr>
            <p:ph type="title"/>
          </p:nvPr>
        </p:nvSpPr>
        <p:spPr>
          <a:xfrm>
            <a:off x="1020483" y="668868"/>
            <a:ext cx="8761413" cy="706964"/>
          </a:xfrm>
        </p:spPr>
        <p:txBody>
          <a:bodyPr/>
          <a:lstStyle/>
          <a:p>
            <a:r>
              <a:rPr lang="en-IN" dirty="0">
                <a:latin typeface="Times New Roman" panose="02020603050405020304" pitchFamily="18" charset="0"/>
                <a:cs typeface="Times New Roman" panose="02020603050405020304" pitchFamily="18" charset="0"/>
              </a:rPr>
              <a:t>              LITERATURE SURVEY</a:t>
            </a:r>
          </a:p>
        </p:txBody>
      </p:sp>
      <p:graphicFrame>
        <p:nvGraphicFramePr>
          <p:cNvPr id="4" name="Table 4">
            <a:extLst>
              <a:ext uri="{FF2B5EF4-FFF2-40B4-BE49-F238E27FC236}">
                <a16:creationId xmlns:a16="http://schemas.microsoft.com/office/drawing/2014/main" id="{0EAE6430-8A23-8C28-2628-3E940120BB16}"/>
              </a:ext>
            </a:extLst>
          </p:cNvPr>
          <p:cNvGraphicFramePr>
            <a:graphicFrameLocks noGrp="1"/>
          </p:cNvGraphicFramePr>
          <p:nvPr>
            <p:ph idx="1"/>
            <p:extLst>
              <p:ext uri="{D42A27DB-BD31-4B8C-83A1-F6EECF244321}">
                <p14:modId xmlns:p14="http://schemas.microsoft.com/office/powerpoint/2010/main" val="1205278644"/>
              </p:ext>
            </p:extLst>
          </p:nvPr>
        </p:nvGraphicFramePr>
        <p:xfrm>
          <a:off x="1858397" y="2379132"/>
          <a:ext cx="8031076" cy="4059728"/>
        </p:xfrm>
        <a:graphic>
          <a:graphicData uri="http://schemas.openxmlformats.org/drawingml/2006/table">
            <a:tbl>
              <a:tblPr firstRow="1" bandRow="1">
                <a:tableStyleId>{5C22544A-7EE6-4342-B048-85BDC9FD1C3A}</a:tableStyleId>
              </a:tblPr>
              <a:tblGrid>
                <a:gridCol w="1441957">
                  <a:extLst>
                    <a:ext uri="{9D8B030D-6E8A-4147-A177-3AD203B41FA5}">
                      <a16:colId xmlns:a16="http://schemas.microsoft.com/office/drawing/2014/main" val="1987665906"/>
                    </a:ext>
                  </a:extLst>
                </a:gridCol>
                <a:gridCol w="753691">
                  <a:extLst>
                    <a:ext uri="{9D8B030D-6E8A-4147-A177-3AD203B41FA5}">
                      <a16:colId xmlns:a16="http://schemas.microsoft.com/office/drawing/2014/main" val="2114233845"/>
                    </a:ext>
                  </a:extLst>
                </a:gridCol>
                <a:gridCol w="1471092">
                  <a:extLst>
                    <a:ext uri="{9D8B030D-6E8A-4147-A177-3AD203B41FA5}">
                      <a16:colId xmlns:a16="http://schemas.microsoft.com/office/drawing/2014/main" val="954207179"/>
                    </a:ext>
                  </a:extLst>
                </a:gridCol>
                <a:gridCol w="1422152">
                  <a:extLst>
                    <a:ext uri="{9D8B030D-6E8A-4147-A177-3AD203B41FA5}">
                      <a16:colId xmlns:a16="http://schemas.microsoft.com/office/drawing/2014/main" val="367714683"/>
                    </a:ext>
                  </a:extLst>
                </a:gridCol>
                <a:gridCol w="1471092">
                  <a:extLst>
                    <a:ext uri="{9D8B030D-6E8A-4147-A177-3AD203B41FA5}">
                      <a16:colId xmlns:a16="http://schemas.microsoft.com/office/drawing/2014/main" val="2156906182"/>
                    </a:ext>
                  </a:extLst>
                </a:gridCol>
                <a:gridCol w="1471092">
                  <a:extLst>
                    <a:ext uri="{9D8B030D-6E8A-4147-A177-3AD203B41FA5}">
                      <a16:colId xmlns:a16="http://schemas.microsoft.com/office/drawing/2014/main" val="821034471"/>
                    </a:ext>
                  </a:extLst>
                </a:gridCol>
              </a:tblGrid>
              <a:tr h="356408">
                <a:tc>
                  <a:txBody>
                    <a:bodyPr/>
                    <a:lstStyle/>
                    <a:p>
                      <a:r>
                        <a:rPr lang="en-US" sz="900" dirty="0">
                          <a:latin typeface="Times New Roman" panose="02020603050405020304" pitchFamily="18" charset="0"/>
                          <a:cs typeface="Times New Roman" panose="02020603050405020304" pitchFamily="18" charset="0"/>
                        </a:rPr>
                        <a:t>YEAR </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TITLE </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AUTHOR(S)</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TECHNIQUES</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PROS</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CONS</a:t>
                      </a:r>
                      <a:endParaRPr lang="en-IN" sz="900" dirty="0">
                        <a:latin typeface="Times New Roman" panose="02020603050405020304" pitchFamily="18" charset="0"/>
                        <a:cs typeface="Times New Roman" panose="02020603050405020304" pitchFamily="18" charset="0"/>
                      </a:endParaRPr>
                    </a:p>
                  </a:txBody>
                  <a:tcPr marL="76738" marR="76738"/>
                </a:tc>
                <a:extLst>
                  <a:ext uri="{0D108BD9-81ED-4DB2-BD59-A6C34878D82A}">
                    <a16:rowId xmlns:a16="http://schemas.microsoft.com/office/drawing/2014/main" val="3293718672"/>
                  </a:ext>
                </a:extLst>
              </a:tr>
              <a:tr h="831620">
                <a:tc>
                  <a:txBody>
                    <a:bodyPr/>
                    <a:lstStyle/>
                    <a:p>
                      <a:r>
                        <a:rPr lang="en-IN" sz="900" dirty="0">
                          <a:latin typeface="Times New Roman" panose="02020603050405020304" pitchFamily="18" charset="0"/>
                          <a:cs typeface="Times New Roman" panose="02020603050405020304" pitchFamily="18" charset="0"/>
                        </a:rPr>
                        <a:t>2018</a:t>
                      </a:r>
                    </a:p>
                  </a:txBody>
                  <a:tcPr marL="76738" marR="76738"/>
                </a:tc>
                <a:tc>
                  <a:txBody>
                    <a:bodyPr/>
                    <a:lstStyle/>
                    <a:p>
                      <a:r>
                        <a:rPr lang="en-US" sz="900" dirty="0">
                          <a:latin typeface="Times New Roman" panose="02020603050405020304" pitchFamily="18" charset="0"/>
                          <a:cs typeface="Times New Roman" panose="02020603050405020304" pitchFamily="18" charset="0"/>
                        </a:rPr>
                        <a:t>Blood donation and life saver-blood donation app</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IN" sz="900" dirty="0">
                          <a:latin typeface="Times New Roman" panose="02020603050405020304" pitchFamily="18" charset="0"/>
                          <a:cs typeface="Times New Roman" panose="02020603050405020304" pitchFamily="18" charset="0"/>
                        </a:rPr>
                        <a:t>M.R. Anish Hamlin, J. Albert Mayan</a:t>
                      </a:r>
                    </a:p>
                  </a:txBody>
                  <a:tcPr marL="76738" marR="76738"/>
                </a:tc>
                <a:tc>
                  <a:txBody>
                    <a:bodyPr/>
                    <a:lstStyle/>
                    <a:p>
                      <a:r>
                        <a:rPr lang="en-IN" sz="900" dirty="0">
                          <a:latin typeface="Times New Roman" panose="02020603050405020304" pitchFamily="18" charset="0"/>
                          <a:cs typeface="Times New Roman" panose="02020603050405020304" pitchFamily="18" charset="0"/>
                        </a:rPr>
                        <a:t>Android, GPS, Cloud Computing </a:t>
                      </a:r>
                    </a:p>
                  </a:txBody>
                  <a:tcPr marL="76738" marR="76738"/>
                </a:tc>
                <a:tc>
                  <a:txBody>
                    <a:bodyPr/>
                    <a:lstStyle/>
                    <a:p>
                      <a:r>
                        <a:rPr lang="en-US" sz="900" dirty="0">
                          <a:latin typeface="Times New Roman" panose="02020603050405020304" pitchFamily="18" charset="0"/>
                          <a:cs typeface="Times New Roman" panose="02020603050405020304" pitchFamily="18" charset="0"/>
                        </a:rPr>
                        <a:t>One-Time Password (OTP) is used to verify the donor, once the donor accepts the request. Once the donor donates the blood it will automatically remove the donor detail for next three months.</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This application searches for donors only in the nearest areas.</a:t>
                      </a:r>
                      <a:endParaRPr lang="en-IN" sz="900" dirty="0">
                        <a:latin typeface="Times New Roman" panose="02020603050405020304" pitchFamily="18" charset="0"/>
                        <a:cs typeface="Times New Roman" panose="02020603050405020304" pitchFamily="18" charset="0"/>
                      </a:endParaRPr>
                    </a:p>
                  </a:txBody>
                  <a:tcPr marL="76738" marR="76738"/>
                </a:tc>
                <a:extLst>
                  <a:ext uri="{0D108BD9-81ED-4DB2-BD59-A6C34878D82A}">
                    <a16:rowId xmlns:a16="http://schemas.microsoft.com/office/drawing/2014/main" val="1312119874"/>
                  </a:ext>
                </a:extLst>
              </a:tr>
              <a:tr h="1021704">
                <a:tc>
                  <a:txBody>
                    <a:bodyPr/>
                    <a:lstStyle/>
                    <a:p>
                      <a:r>
                        <a:rPr lang="en-IN" sz="900" dirty="0">
                          <a:latin typeface="Times New Roman" panose="02020603050405020304" pitchFamily="18" charset="0"/>
                          <a:cs typeface="Times New Roman" panose="02020603050405020304" pitchFamily="18" charset="0"/>
                        </a:rPr>
                        <a:t>2019</a:t>
                      </a:r>
                    </a:p>
                  </a:txBody>
                  <a:tcPr marL="76738" marR="76738"/>
                </a:tc>
                <a:tc>
                  <a:txBody>
                    <a:bodyPr/>
                    <a:lstStyle/>
                    <a:p>
                      <a:r>
                        <a:rPr lang="en-US" sz="900" dirty="0">
                          <a:latin typeface="Times New Roman" panose="02020603050405020304" pitchFamily="18" charset="0"/>
                          <a:cs typeface="Times New Roman" panose="02020603050405020304" pitchFamily="18" charset="0"/>
                        </a:rPr>
                        <a:t>D’WORLD: Blood Donation App Using Android</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IN" sz="900" dirty="0">
                          <a:latin typeface="Times New Roman" panose="02020603050405020304" pitchFamily="18" charset="0"/>
                          <a:cs typeface="Times New Roman" panose="02020603050405020304" pitchFamily="18" charset="0"/>
                        </a:rPr>
                        <a:t>A. Meiyappan, K. Loga Vignesh, R. Prasanna, T. Sakthivel </a:t>
                      </a:r>
                    </a:p>
                  </a:txBody>
                  <a:tcPr marL="76738" marR="76738"/>
                </a:tc>
                <a:tc>
                  <a:txBody>
                    <a:bodyPr/>
                    <a:lstStyle/>
                    <a:p>
                      <a:r>
                        <a:rPr lang="en-US" sz="900" dirty="0">
                          <a:latin typeface="Times New Roman" panose="02020603050405020304" pitchFamily="18" charset="0"/>
                          <a:cs typeface="Times New Roman" panose="02020603050405020304" pitchFamily="18" charset="0"/>
                        </a:rPr>
                        <a:t>Android, Global Positioning System (GPS), Mobile Computing</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When the giver gives the blood, it will naturally evacuate the contributor detail for next three months. It additionally confirms with the Department of Health and Welfare to guarantee the benefactor medical case history. </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When the giver gives the blood, it will naturally evacuate the contributor detail for next three months. It additionally confirms with the Department of Health and Welfare to guarantee the benefactor medical case history. </a:t>
                      </a:r>
                      <a:endParaRPr lang="en-IN" sz="900" dirty="0">
                        <a:latin typeface="Times New Roman" panose="02020603050405020304" pitchFamily="18" charset="0"/>
                        <a:cs typeface="Times New Roman" panose="02020603050405020304" pitchFamily="18" charset="0"/>
                      </a:endParaRPr>
                    </a:p>
                  </a:txBody>
                  <a:tcPr marL="76738" marR="76738"/>
                </a:tc>
                <a:extLst>
                  <a:ext uri="{0D108BD9-81ED-4DB2-BD59-A6C34878D82A}">
                    <a16:rowId xmlns:a16="http://schemas.microsoft.com/office/drawing/2014/main" val="3733956008"/>
                  </a:ext>
                </a:extLst>
              </a:tr>
              <a:tr h="831620">
                <a:tc>
                  <a:txBody>
                    <a:bodyPr/>
                    <a:lstStyle/>
                    <a:p>
                      <a:r>
                        <a:rPr lang="en-IN" sz="900" dirty="0">
                          <a:latin typeface="Times New Roman" panose="02020603050405020304" pitchFamily="18" charset="0"/>
                          <a:cs typeface="Times New Roman" panose="02020603050405020304" pitchFamily="18" charset="0"/>
                        </a:rPr>
                        <a:t>2020</a:t>
                      </a:r>
                    </a:p>
                  </a:txBody>
                  <a:tcPr marL="76738" marR="76738"/>
                </a:tc>
                <a:tc>
                  <a:txBody>
                    <a:bodyPr/>
                    <a:lstStyle/>
                    <a:p>
                      <a:r>
                        <a:rPr lang="en-US" sz="900" dirty="0">
                          <a:latin typeface="Times New Roman" panose="02020603050405020304" pitchFamily="18" charset="0"/>
                          <a:cs typeface="Times New Roman" panose="02020603050405020304" pitchFamily="18" charset="0"/>
                        </a:rPr>
                        <a:t>Lifesaver E-Blood Donation App Using Cloud </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IN" sz="900" dirty="0" err="1">
                          <a:latin typeface="Times New Roman" panose="02020603050405020304" pitchFamily="18" charset="0"/>
                          <a:cs typeface="Times New Roman" panose="02020603050405020304" pitchFamily="18" charset="0"/>
                        </a:rPr>
                        <a:t>Rishab</a:t>
                      </a:r>
                      <a:r>
                        <a:rPr lang="en-IN" sz="900" dirty="0">
                          <a:latin typeface="Times New Roman" panose="02020603050405020304" pitchFamily="18" charset="0"/>
                          <a:cs typeface="Times New Roman" panose="02020603050405020304" pitchFamily="18" charset="0"/>
                        </a:rPr>
                        <a:t> Chakrabarti, Asha </a:t>
                      </a:r>
                      <a:r>
                        <a:rPr lang="en-IN" sz="900" dirty="0" err="1">
                          <a:latin typeface="Times New Roman" panose="02020603050405020304" pitchFamily="18" charset="0"/>
                          <a:cs typeface="Times New Roman" panose="02020603050405020304" pitchFamily="18" charset="0"/>
                        </a:rPr>
                        <a:t>Darade</a:t>
                      </a:r>
                      <a:r>
                        <a:rPr lang="en-IN" sz="900" dirty="0">
                          <a:latin typeface="Times New Roman" panose="02020603050405020304" pitchFamily="18" charset="0"/>
                          <a:cs typeface="Times New Roman" panose="02020603050405020304" pitchFamily="18" charset="0"/>
                        </a:rPr>
                        <a:t>, Neha Jadhav, Prof. S. M. </a:t>
                      </a:r>
                      <a:r>
                        <a:rPr lang="en-IN" sz="900" dirty="0" err="1">
                          <a:latin typeface="Times New Roman" panose="02020603050405020304" pitchFamily="18" charset="0"/>
                          <a:cs typeface="Times New Roman" panose="02020603050405020304" pitchFamily="18" charset="0"/>
                        </a:rPr>
                        <a:t>Chitalkar</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E-health, GPS, Blood bank database, Cloud Computing </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Reduction in the errors of blood bank using most eligible donor method. Direct Communication Between donor and the person in need of blood During the Emergency situation. </a:t>
                      </a:r>
                      <a:endParaRPr lang="en-IN" sz="900" dirty="0">
                        <a:latin typeface="Times New Roman" panose="02020603050405020304" pitchFamily="18" charset="0"/>
                        <a:cs typeface="Times New Roman" panose="02020603050405020304" pitchFamily="18" charset="0"/>
                      </a:endParaRPr>
                    </a:p>
                  </a:txBody>
                  <a:tcPr marL="76738" marR="76738"/>
                </a:tc>
                <a:tc>
                  <a:txBody>
                    <a:bodyPr/>
                    <a:lstStyle/>
                    <a:p>
                      <a:r>
                        <a:rPr lang="en-US" sz="900" dirty="0">
                          <a:latin typeface="Times New Roman" panose="02020603050405020304" pitchFamily="18" charset="0"/>
                          <a:cs typeface="Times New Roman" panose="02020603050405020304" pitchFamily="18" charset="0"/>
                        </a:rPr>
                        <a:t>The user given details are maintained unverified.</a:t>
                      </a:r>
                      <a:endParaRPr lang="en-IN" sz="900" dirty="0">
                        <a:latin typeface="Times New Roman" panose="02020603050405020304" pitchFamily="18" charset="0"/>
                        <a:cs typeface="Times New Roman" panose="02020603050405020304" pitchFamily="18" charset="0"/>
                      </a:endParaRPr>
                    </a:p>
                  </a:txBody>
                  <a:tcPr marL="76738" marR="76738"/>
                </a:tc>
                <a:extLst>
                  <a:ext uri="{0D108BD9-81ED-4DB2-BD59-A6C34878D82A}">
                    <a16:rowId xmlns:a16="http://schemas.microsoft.com/office/drawing/2014/main" val="450295710"/>
                  </a:ext>
                </a:extLst>
              </a:tr>
            </a:tbl>
          </a:graphicData>
        </a:graphic>
      </p:graphicFrame>
    </p:spTree>
    <p:extLst>
      <p:ext uri="{BB962C8B-B14F-4D97-AF65-F5344CB8AC3E}">
        <p14:creationId xmlns:p14="http://schemas.microsoft.com/office/powerpoint/2010/main" val="270841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5820-DC5F-228F-8BF7-EB8FBF659327}"/>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113C211E-2121-8F4E-6825-6E760DF35B93}"/>
              </a:ext>
            </a:extLst>
          </p:cNvPr>
          <p:cNvGraphicFramePr>
            <a:graphicFrameLocks noGrp="1"/>
          </p:cNvGraphicFramePr>
          <p:nvPr>
            <p:ph idx="1"/>
            <p:extLst>
              <p:ext uri="{D42A27DB-BD31-4B8C-83A1-F6EECF244321}">
                <p14:modId xmlns:p14="http://schemas.microsoft.com/office/powerpoint/2010/main" val="3669233535"/>
              </p:ext>
            </p:extLst>
          </p:nvPr>
        </p:nvGraphicFramePr>
        <p:xfrm>
          <a:off x="1120588" y="2603500"/>
          <a:ext cx="8860020" cy="3520440"/>
        </p:xfrm>
        <a:graphic>
          <a:graphicData uri="http://schemas.openxmlformats.org/drawingml/2006/table">
            <a:tbl>
              <a:tblPr firstRow="1" bandRow="1">
                <a:tableStyleId>{5C22544A-7EE6-4342-B048-85BDC9FD1C3A}</a:tableStyleId>
              </a:tblPr>
              <a:tblGrid>
                <a:gridCol w="1505930">
                  <a:extLst>
                    <a:ext uri="{9D8B030D-6E8A-4147-A177-3AD203B41FA5}">
                      <a16:colId xmlns:a16="http://schemas.microsoft.com/office/drawing/2014/main" val="978049449"/>
                    </a:ext>
                  </a:extLst>
                </a:gridCol>
                <a:gridCol w="1470818">
                  <a:extLst>
                    <a:ext uri="{9D8B030D-6E8A-4147-A177-3AD203B41FA5}">
                      <a16:colId xmlns:a16="http://schemas.microsoft.com/office/drawing/2014/main" val="352743117"/>
                    </a:ext>
                  </a:extLst>
                </a:gridCol>
                <a:gridCol w="1470818">
                  <a:extLst>
                    <a:ext uri="{9D8B030D-6E8A-4147-A177-3AD203B41FA5}">
                      <a16:colId xmlns:a16="http://schemas.microsoft.com/office/drawing/2014/main" val="3156600774"/>
                    </a:ext>
                  </a:extLst>
                </a:gridCol>
                <a:gridCol w="1470818">
                  <a:extLst>
                    <a:ext uri="{9D8B030D-6E8A-4147-A177-3AD203B41FA5}">
                      <a16:colId xmlns:a16="http://schemas.microsoft.com/office/drawing/2014/main" val="2989013267"/>
                    </a:ext>
                  </a:extLst>
                </a:gridCol>
                <a:gridCol w="1470818">
                  <a:extLst>
                    <a:ext uri="{9D8B030D-6E8A-4147-A177-3AD203B41FA5}">
                      <a16:colId xmlns:a16="http://schemas.microsoft.com/office/drawing/2014/main" val="3902494409"/>
                    </a:ext>
                  </a:extLst>
                </a:gridCol>
                <a:gridCol w="1470818">
                  <a:extLst>
                    <a:ext uri="{9D8B030D-6E8A-4147-A177-3AD203B41FA5}">
                      <a16:colId xmlns:a16="http://schemas.microsoft.com/office/drawing/2014/main" val="1239889323"/>
                    </a:ext>
                  </a:extLst>
                </a:gridCol>
              </a:tblGrid>
              <a:tr h="370840">
                <a:tc>
                  <a:txBody>
                    <a:bodyPr/>
                    <a:lstStyle/>
                    <a:p>
                      <a:r>
                        <a:rPr lang="en-IN" sz="1100" dirty="0">
                          <a:latin typeface="Times New Roman" panose="02020603050405020304" pitchFamily="18" charset="0"/>
                          <a:cs typeface="Times New Roman" panose="02020603050405020304" pitchFamily="18" charset="0"/>
                        </a:rPr>
                        <a:t>2021</a:t>
                      </a:r>
                    </a:p>
                  </a:txBody>
                  <a:tcPr/>
                </a:tc>
                <a:tc>
                  <a:txBody>
                    <a:bodyPr/>
                    <a:lstStyle/>
                    <a:p>
                      <a:r>
                        <a:rPr lang="en-US" sz="1100" dirty="0" err="1">
                          <a:latin typeface="Times New Roman" panose="02020603050405020304" pitchFamily="18" charset="0"/>
                          <a:cs typeface="Times New Roman" panose="02020603050405020304" pitchFamily="18" charset="0"/>
                        </a:rPr>
                        <a:t>BDoor</a:t>
                      </a:r>
                      <a:r>
                        <a:rPr lang="en-US" sz="1100" dirty="0">
                          <a:latin typeface="Times New Roman" panose="02020603050405020304" pitchFamily="18" charset="0"/>
                          <a:cs typeface="Times New Roman" panose="02020603050405020304" pitchFamily="18" charset="0"/>
                        </a:rPr>
                        <a:t> App-Blood Donation Application using Android Studio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 </a:t>
                      </a:r>
                      <a:r>
                        <a:rPr lang="en-IN" sz="1100" dirty="0" err="1">
                          <a:latin typeface="Times New Roman" panose="02020603050405020304" pitchFamily="18" charset="0"/>
                          <a:cs typeface="Times New Roman" panose="02020603050405020304" pitchFamily="18" charset="0"/>
                        </a:rPr>
                        <a:t>Periyanayagi</a:t>
                      </a:r>
                      <a:r>
                        <a:rPr lang="en-IN" sz="1100" dirty="0">
                          <a:latin typeface="Times New Roman" panose="02020603050405020304" pitchFamily="18" charset="0"/>
                          <a:cs typeface="Times New Roman" panose="02020603050405020304" pitchFamily="18" charset="0"/>
                        </a:rPr>
                        <a:t>, A Manikandan, M </a:t>
                      </a:r>
                      <a:r>
                        <a:rPr lang="en-IN" sz="1100" dirty="0" err="1">
                          <a:latin typeface="Times New Roman" panose="02020603050405020304" pitchFamily="18" charset="0"/>
                          <a:cs typeface="Times New Roman" panose="02020603050405020304" pitchFamily="18" charset="0"/>
                        </a:rPr>
                        <a:t>Muthukrishnan</a:t>
                      </a:r>
                      <a:r>
                        <a:rPr lang="en-IN" sz="1100" dirty="0">
                          <a:latin typeface="Times New Roman" panose="02020603050405020304" pitchFamily="18" charset="0"/>
                          <a:cs typeface="Times New Roman" panose="02020603050405020304" pitchFamily="18" charset="0"/>
                        </a:rPr>
                        <a:t>, and M Ramakrishnan</a:t>
                      </a:r>
                    </a:p>
                  </a:txBody>
                  <a:tcPr/>
                </a:tc>
                <a:tc>
                  <a:txBody>
                    <a:bodyPr/>
                    <a:lstStyle/>
                    <a:p>
                      <a:r>
                        <a:rPr lang="en-IN" sz="1100" dirty="0">
                          <a:latin typeface="Times New Roman" panose="02020603050405020304" pitchFamily="18" charset="0"/>
                          <a:cs typeface="Times New Roman" panose="02020603050405020304" pitchFamily="18" charset="0"/>
                        </a:rPr>
                        <a:t>Android, Flutter UI, Dart, Firebase, Decision tree algorithm</a:t>
                      </a:r>
                    </a:p>
                  </a:txBody>
                  <a:tcPr/>
                </a:tc>
                <a:tc>
                  <a:txBody>
                    <a:bodyPr/>
                    <a:lstStyle/>
                    <a:p>
                      <a:r>
                        <a:rPr lang="en-US" sz="1100" dirty="0">
                          <a:latin typeface="Times New Roman" panose="02020603050405020304" pitchFamily="18" charset="0"/>
                          <a:cs typeface="Times New Roman" panose="02020603050405020304" pitchFamily="18" charset="0"/>
                        </a:rPr>
                        <a:t>The Donor details are verified before they allow to donate and have to </a:t>
                      </a:r>
                      <a:r>
                        <a:rPr lang="en-US" sz="1100" dirty="0" err="1">
                          <a:latin typeface="Times New Roman" panose="02020603050405020304" pitchFamily="18" charset="0"/>
                          <a:cs typeface="Times New Roman" panose="02020603050405020304" pitchFamily="18" charset="0"/>
                        </a:rPr>
                        <a:t>authorised</a:t>
                      </a:r>
                      <a:r>
                        <a:rPr lang="en-US" sz="1100" dirty="0">
                          <a:latin typeface="Times New Roman" panose="02020603050405020304" pitchFamily="18" charset="0"/>
                          <a:cs typeface="Times New Roman" panose="02020603050405020304" pitchFamily="18" charset="0"/>
                        </a:rPr>
                        <a:t> by institution. The Verification and validation are done in Email base.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Donor details are verified before they allow to donate and have to </a:t>
                      </a:r>
                      <a:r>
                        <a:rPr lang="en-US" sz="1100" dirty="0" err="1">
                          <a:latin typeface="Times New Roman" panose="02020603050405020304" pitchFamily="18" charset="0"/>
                          <a:cs typeface="Times New Roman" panose="02020603050405020304" pitchFamily="18" charset="0"/>
                        </a:rPr>
                        <a:t>authorised</a:t>
                      </a:r>
                      <a:r>
                        <a:rPr lang="en-US" sz="1100" dirty="0">
                          <a:latin typeface="Times New Roman" panose="02020603050405020304" pitchFamily="18" charset="0"/>
                          <a:cs typeface="Times New Roman" panose="02020603050405020304" pitchFamily="18" charset="0"/>
                        </a:rPr>
                        <a:t> by institution. The Verification and validation are done in Email base.</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592141"/>
                  </a:ext>
                </a:extLst>
              </a:tr>
              <a:tr h="370840">
                <a:tc>
                  <a:txBody>
                    <a:bodyPr/>
                    <a:lstStyle/>
                    <a:p>
                      <a:r>
                        <a:rPr lang="en-IN" sz="1200" dirty="0">
                          <a:latin typeface="Times New Roman" panose="02020603050405020304" pitchFamily="18" charset="0"/>
                          <a:cs typeface="Times New Roman" panose="02020603050405020304" pitchFamily="18" charset="0"/>
                        </a:rPr>
                        <a:t>2022</a:t>
                      </a:r>
                    </a:p>
                  </a:txBody>
                  <a:tcPr/>
                </a:tc>
                <a:tc>
                  <a:txBody>
                    <a:bodyPr/>
                    <a:lstStyle/>
                    <a:p>
                      <a:r>
                        <a:rPr lang="en-US" sz="1200" dirty="0">
                          <a:latin typeface="Times New Roman" panose="02020603050405020304" pitchFamily="18" charset="0"/>
                          <a:cs typeface="Times New Roman" panose="02020603050405020304" pitchFamily="18" charset="0"/>
                        </a:rPr>
                        <a:t>Instant Plasma Donor Recipient connector web application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fi-FI" sz="1200" dirty="0">
                          <a:latin typeface="Times New Roman" panose="02020603050405020304" pitchFamily="18" charset="0"/>
                          <a:cs typeface="Times New Roman" panose="02020603050405020304" pitchFamily="18" charset="0"/>
                        </a:rPr>
                        <a:t>Kalpana Devi Guntoju, Tejaswini Jalli, Sreeja Uppala, Sanjay Mallisetti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Web Technologies, API, Database</a:t>
                      </a:r>
                    </a:p>
                  </a:txBody>
                  <a:tcPr/>
                </a:tc>
                <a:tc>
                  <a:txBody>
                    <a:bodyPr/>
                    <a:lstStyle/>
                    <a:p>
                      <a:r>
                        <a:rPr lang="en-US" sz="1200" dirty="0">
                          <a:latin typeface="Times New Roman" panose="02020603050405020304" pitchFamily="18" charset="0"/>
                          <a:cs typeface="Times New Roman" panose="02020603050405020304" pitchFamily="18" charset="0"/>
                        </a:rPr>
                        <a:t>The Donor needs to upload their recovered COVID-19 Certificate and it required to verified by the blood bank. It is a user-friendly application. It will help people to find plasma easily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is system is closed for general plasma donation and mainly focused on COVID-19 patients for plasma donation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0901128"/>
                  </a:ext>
                </a:extLst>
              </a:tr>
            </a:tbl>
          </a:graphicData>
        </a:graphic>
      </p:graphicFrame>
    </p:spTree>
    <p:extLst>
      <p:ext uri="{BB962C8B-B14F-4D97-AF65-F5344CB8AC3E}">
        <p14:creationId xmlns:p14="http://schemas.microsoft.com/office/powerpoint/2010/main" val="91798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466</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Times New Roman</vt:lpstr>
      <vt:lpstr>Wingdings 3</vt:lpstr>
      <vt:lpstr>Ion Boardroom</vt:lpstr>
      <vt:lpstr>PLASMA DONOR APPLICATION</vt:lpstr>
      <vt:lpstr>TEAM DETAILS</vt:lpstr>
      <vt:lpstr>TEAM MEMBERS</vt:lpstr>
      <vt:lpstr>              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DONOR APPLICATION</dc:title>
  <dc:creator>Parama Sakthi</dc:creator>
  <cp:lastModifiedBy>Parama Sakthi</cp:lastModifiedBy>
  <cp:revision>2</cp:revision>
  <dcterms:created xsi:type="dcterms:W3CDTF">2022-09-19T09:39:54Z</dcterms:created>
  <dcterms:modified xsi:type="dcterms:W3CDTF">2022-09-19T10:50:07Z</dcterms:modified>
</cp:coreProperties>
</file>