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84" r:id="rId2"/>
    <p:sldId id="403" r:id="rId3"/>
    <p:sldId id="431" r:id="rId4"/>
    <p:sldId id="433" r:id="rId5"/>
    <p:sldId id="434" r:id="rId6"/>
    <p:sldId id="435" r:id="rId7"/>
    <p:sldId id="436" r:id="rId8"/>
    <p:sldId id="437" r:id="rId9"/>
    <p:sldId id="438" r:id="rId10"/>
    <p:sldId id="419" r:id="rId11"/>
    <p:sldId id="426" r:id="rId12"/>
    <p:sldId id="429" r:id="rId13"/>
    <p:sldId id="441" r:id="rId14"/>
    <p:sldId id="442" r:id="rId15"/>
    <p:sldId id="444" r:id="rId16"/>
    <p:sldId id="446" r:id="rId17"/>
    <p:sldId id="449" r:id="rId18"/>
    <p:sldId id="450" r:id="rId19"/>
    <p:sldId id="451" r:id="rId20"/>
    <p:sldId id="452" r:id="rId21"/>
    <p:sldId id="4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FF"/>
    <a:srgbClr val="FAE4E4"/>
    <a:srgbClr val="F8E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62547" autoAdjust="0"/>
  </p:normalViewPr>
  <p:slideViewPr>
    <p:cSldViewPr>
      <p:cViewPr varScale="1">
        <p:scale>
          <a:sx n="72" d="100"/>
          <a:sy n="72" d="100"/>
        </p:scale>
        <p:origin x="6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 Problem Definition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Coding &amp; Solution</a:t>
          </a:r>
          <a:endParaRPr lang="en-US" b="1" dirty="0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Acceptance Testing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Performance Metrics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Project Demonstration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Project Documentation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 Thank You Slide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Empathise &amp; Discover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Brainstorming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 Technical Architecture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 Open source Framework Used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Third Party API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Cloud Deployment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Project Milestone &amp; Task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4081F7-FB71-4614-9C46-1A0768482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73A60-25F8-4EB7-A1F1-F01336B2C1C6}">
      <dgm:prSet/>
      <dgm:spPr>
        <a:solidFill>
          <a:srgbClr val="0070C0"/>
        </a:solidFill>
        <a:ln w="76200"/>
      </dgm:spPr>
      <dgm:t>
        <a:bodyPr/>
        <a:lstStyle/>
        <a:p>
          <a:pPr algn="ctr" rtl="0"/>
          <a:r>
            <a:rPr lang="en-IN" b="1" dirty="0"/>
            <a:t>  Sprint Delivery Plan</a:t>
          </a:r>
          <a:endParaRPr lang="en-US" b="1" dirty="0"/>
        </a:p>
      </dgm:t>
    </dgm:pt>
    <dgm:pt modelId="{348C3F2B-206B-4F3C-A80B-A40A8C277BDD}" type="parTrans" cxnId="{DD6D5D9D-F182-4E1E-BB4F-11E94061F655}">
      <dgm:prSet/>
      <dgm:spPr/>
      <dgm:t>
        <a:bodyPr/>
        <a:lstStyle/>
        <a:p>
          <a:endParaRPr lang="en-US"/>
        </a:p>
      </dgm:t>
    </dgm:pt>
    <dgm:pt modelId="{B8DF8B38-CA32-4034-94C9-39FD91EB1006}" type="sibTrans" cxnId="{DD6D5D9D-F182-4E1E-BB4F-11E94061F655}">
      <dgm:prSet/>
      <dgm:spPr/>
      <dgm:t>
        <a:bodyPr/>
        <a:lstStyle/>
        <a:p>
          <a:endParaRPr lang="en-US"/>
        </a:p>
      </dgm:t>
    </dgm:pt>
    <dgm:pt modelId="{A88A329E-F90F-4F18-BAEF-56D9A27166F9}" type="pres">
      <dgm:prSet presAssocID="{864081F7-FB71-4614-9C46-1A0768482D5E}" presName="linear" presStyleCnt="0">
        <dgm:presLayoutVars>
          <dgm:animLvl val="lvl"/>
          <dgm:resizeHandles val="exact"/>
        </dgm:presLayoutVars>
      </dgm:prSet>
      <dgm:spPr/>
    </dgm:pt>
    <dgm:pt modelId="{C589CD5D-C973-4B78-B0C3-2CDB5CEE537F}" type="pres">
      <dgm:prSet presAssocID="{17373A60-25F8-4EB7-A1F1-F01336B2C1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ACE649-42D9-4895-855A-EC39F594F8EF}" type="presOf" srcId="{864081F7-FB71-4614-9C46-1A0768482D5E}" destId="{A88A329E-F90F-4F18-BAEF-56D9A27166F9}" srcOrd="0" destOrd="0" presId="urn:microsoft.com/office/officeart/2005/8/layout/vList2"/>
    <dgm:cxn modelId="{CFAF877B-77D8-4AD2-8674-857D9EDC5882}" type="presOf" srcId="{17373A60-25F8-4EB7-A1F1-F01336B2C1C6}" destId="{C589CD5D-C973-4B78-B0C3-2CDB5CEE537F}" srcOrd="0" destOrd="0" presId="urn:microsoft.com/office/officeart/2005/8/layout/vList2"/>
    <dgm:cxn modelId="{DD6D5D9D-F182-4E1E-BB4F-11E94061F655}" srcId="{864081F7-FB71-4614-9C46-1A0768482D5E}" destId="{17373A60-25F8-4EB7-A1F1-F01336B2C1C6}" srcOrd="0" destOrd="0" parTransId="{348C3F2B-206B-4F3C-A80B-A40A8C277BDD}" sibTransId="{B8DF8B38-CA32-4034-94C9-39FD91EB1006}"/>
    <dgm:cxn modelId="{252BF9D6-BC89-499B-8AB8-32E20F961EFF}" type="presParOf" srcId="{A88A329E-F90F-4F18-BAEF-56D9A27166F9}" destId="{C589CD5D-C973-4B78-B0C3-2CDB5CEE53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   Problem Definition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  Coding &amp; Solution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  Acceptance Testing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Performance Metrics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Project Demonstration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Project Documentation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   Thank You Slide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Empathise &amp; Discover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  Brainstorming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   Technical Architecture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b="1" kern="1200" dirty="0"/>
            <a:t>   Open source Framework Used</a:t>
          </a:r>
          <a:endParaRPr lang="en-US" sz="4600" b="1" kern="1200" dirty="0"/>
        </a:p>
      </dsp:txBody>
      <dsp:txXfrm>
        <a:off x="53859" y="73703"/>
        <a:ext cx="8121882" cy="9955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  Third Party API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  Cloud Deployment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  Project Milestone &amp; Task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9CD5D-C973-4B78-B0C3-2CDB5CEE537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0070C0"/>
        </a:soli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/>
            <a:t>  Sprint Delivery Plan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46DD-072E-41D8-9BD8-A93CC18EFF2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E8C42-413C-4767-B60A-9979E8843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8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Notes for Teachers: </a:t>
            </a:r>
          </a:p>
          <a:p>
            <a:r>
              <a:rPr lang="en-US" dirty="0"/>
              <a:t>The</a:t>
            </a:r>
            <a:r>
              <a:rPr lang="en-US" baseline="0" dirty="0"/>
              <a:t> Synopsis presentation should contain 1. Real life applications 2. Overview of the subject 3. PO’s CO’s of the course 4. Individual Units overview 5. Lesson Plan 6. Flip Class topics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1220" b="1" i="1" dirty="0">
                <a:solidFill>
                  <a:srgbClr val="C00000"/>
                </a:solidFill>
                <a:latin typeface="Monotype Corsiva" pitchFamily="66" charset="0"/>
              </a:rPr>
              <a:t>“ Be professionally dressed and use a QUALITY PEN. Never hand an ordinary PEN</a:t>
            </a:r>
            <a:r>
              <a:rPr lang="en-US" sz="1220" b="1" i="1" baseline="0" dirty="0">
                <a:solidFill>
                  <a:srgbClr val="C00000"/>
                </a:solidFill>
                <a:latin typeface="Monotype Corsiva" pitchFamily="66" charset="0"/>
              </a:rPr>
              <a:t> as a Cosmetic Effect”</a:t>
            </a:r>
            <a:endParaRPr lang="en-US" sz="1220" b="1" i="1" dirty="0">
              <a:solidFill>
                <a:srgbClr val="C00000"/>
              </a:solidFill>
              <a:latin typeface="Monotype Corsiva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5960A-C161-4416-85AC-2BD0C05F56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E8C42-413C-4767-B60A-9979E884357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E8C42-413C-4767-B60A-9979E884357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5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D412-A23A-4DDB-9BC0-35736CA3CAAA}" type="datetime1">
              <a:rPr lang="en-IN" smtClean="0"/>
              <a:t>19-11-2022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467-A90F-4086-968F-BBC23B6795C6}" type="datetime1">
              <a:rPr lang="en-IN" smtClean="0"/>
              <a:t>19-11-2022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1033-9966-4D95-AD5B-13AF4E3E3C8F}" type="datetime1">
              <a:rPr lang="en-IN" smtClean="0"/>
              <a:t>19-11-2022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A9D1454E-7947-4354-B043-33FB151C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2C719FC-0F95-4AFE-9501-71E30E7B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Project Work - M.A.M. College of Engineering and Technology, </a:t>
            </a:r>
            <a:r>
              <a:rPr lang="en-US" dirty="0" err="1"/>
              <a:t>Siruganur</a:t>
            </a:r>
            <a:r>
              <a:rPr lang="en-US" dirty="0"/>
              <a:t>, Tiruchirappalli – 621 105.</a:t>
            </a:r>
            <a:endParaRPr lang="en-US" b="1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1690B48-A5A9-41A9-B93F-A1A70A35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0D2263-5ECD-7C83-BAC5-EF05068D09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2400" y="6082145"/>
            <a:ext cx="609600" cy="775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8E25D96-F34D-4C43-9C2A-25500D1F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4897C29-D0A3-4384-992C-7F0A37A8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99D790D-ED4E-4891-BFE9-F4737862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D3BE1AD-189A-46F8-8CAC-2B6C0D0DF3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6122377"/>
            <a:ext cx="735623" cy="735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CAFA362-70F6-465C-9003-D2B51DD219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6122377"/>
            <a:ext cx="735623" cy="735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48B95999-9A49-48B2-B6F0-EC1C8753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B15A20A-F4F9-4F18-89B3-B3F164C3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BA572F0-2EAB-41DE-9A86-72F1F067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5229DE8-116C-4F94-959C-53890F82FF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6122377"/>
            <a:ext cx="735623" cy="735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22E57B3-05F2-42BE-ADF1-1E8627D1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69978EC-741E-4974-B9D9-7C7B4AB7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978A802-44F8-4514-B702-753F56CC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63E39E0-AE62-4CA3-B361-9D6A7A410F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6122377"/>
            <a:ext cx="735623" cy="735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B38D3-D49B-4132-A527-5B7970F7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4EB01-C0B1-47DF-925E-3BC67D83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A2341-1B47-45C1-AA8F-91B2BA3D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718A9-9333-406E-9C97-957B15809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6122377"/>
            <a:ext cx="735623" cy="735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DC66889-D8E8-4EA5-AB7F-BCDD1EFB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E48B87-3604-4361-9BFE-11162C52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AEAF26-23D5-4134-A1F7-028D2A4E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98CC95E3-3963-4A5F-B730-5112FDBEAF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6122377"/>
            <a:ext cx="735623" cy="735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848F-C5AE-4DEE-9C29-3B7073E4FDD7}" type="datetime1">
              <a:rPr lang="en-IN" smtClean="0"/>
              <a:t>19-11-2022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5AA6-B97E-40CC-A24E-F000E27A15C0}" type="datetime1">
              <a:rPr lang="en-IN" smtClean="0"/>
              <a:t>19-11-2022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59744"/>
            <a:ext cx="9144000" cy="77353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NALAIYA THIRAN - Project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7374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Version: MAMCET_PR-1.1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DCB1F6F-72FD-4919-9811-5B6AFD6F1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524" y="138282"/>
            <a:ext cx="10058399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C54E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M.A.M. COLLEGE OF ENGINEERING AND TECHNOLOGY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C54E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C54E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Siruganur, Tiruchirappalli – 621 105.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rgbClr val="0C54E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C54E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05FB9B-6794-4E07-B138-486DA587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AFFF6FD-F65A-4B58-BADA-1DE1EF28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187896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0006240-57DA-45B8-97FE-5E51CDB8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706" y="1756062"/>
            <a:ext cx="11590172" cy="6061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Title : Efficient Water Quality Analysis &amp; Prediction Using Machine Learning</a:t>
            </a:r>
            <a:endParaRPr lang="en-IN" sz="28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Subtitle 10">
            <a:extLst>
              <a:ext uri="{FF2B5EF4-FFF2-40B4-BE49-F238E27FC236}">
                <a16:creationId xmlns:a16="http://schemas.microsoft.com/office/drawing/2014/main" id="{18E86B34-9D8C-45D8-A8EF-B86E17F9A79C}"/>
              </a:ext>
            </a:extLst>
          </p:cNvPr>
          <p:cNvSpPr txBox="1">
            <a:spLocks/>
          </p:cNvSpPr>
          <p:nvPr/>
        </p:nvSpPr>
        <p:spPr>
          <a:xfrm>
            <a:off x="2514600" y="5141505"/>
            <a:ext cx="7886700" cy="1049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 the esteemed guidance of</a:t>
            </a:r>
          </a:p>
          <a:p>
            <a:pPr algn="l"/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 Name &amp; Designation:  Mrs. B. Rama &amp; ASP/ IT</a:t>
            </a:r>
          </a:p>
          <a:p>
            <a:pPr algn="l"/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Evaluator Name &amp; Designation: Dr. K. Geetha &amp; HOD/IT </a:t>
            </a:r>
          </a:p>
          <a:p>
            <a:pPr algn="l"/>
            <a:endParaRPr lang="en-IN" sz="28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32045833-DC69-F7E3-D060-F99A95B6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737" y="48115"/>
            <a:ext cx="8001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ACB5413C-1E9B-AA15-CB04-D5AB0B7A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31313"/>
            <a:ext cx="70167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0B885E1-F679-E29D-9A46-2540FAEC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31001"/>
              </p:ext>
            </p:extLst>
          </p:nvPr>
        </p:nvGraphicFramePr>
        <p:xfrm>
          <a:off x="2032000" y="2480788"/>
          <a:ext cx="8128000" cy="231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2431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27480489"/>
                    </a:ext>
                  </a:extLst>
                </a:gridCol>
              </a:tblGrid>
              <a:tr h="38594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Register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 of 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34920"/>
                  </a:ext>
                </a:extLst>
              </a:tr>
              <a:tr h="385949">
                <a:tc>
                  <a:txBody>
                    <a:bodyPr/>
                    <a:lstStyle/>
                    <a:p>
                      <a:r>
                        <a:rPr lang="en-IN" dirty="0"/>
                        <a:t>812019205005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Banupriya</a:t>
                      </a:r>
                      <a:r>
                        <a:rPr lang="en-IN" dirty="0"/>
                        <a:t> 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55121"/>
                  </a:ext>
                </a:extLst>
              </a:tr>
              <a:tr h="385949">
                <a:tc>
                  <a:txBody>
                    <a:bodyPr/>
                    <a:lstStyle/>
                    <a:p>
                      <a:r>
                        <a:rPr lang="en-IN" dirty="0"/>
                        <a:t>812019205017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Jeeva 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08368"/>
                  </a:ext>
                </a:extLst>
              </a:tr>
              <a:tr h="385949">
                <a:tc>
                  <a:txBody>
                    <a:bodyPr/>
                    <a:lstStyle/>
                    <a:p>
                      <a:r>
                        <a:rPr lang="en-IN" dirty="0"/>
                        <a:t>812019205018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Keerthana</a:t>
                      </a:r>
                      <a:r>
                        <a:rPr lang="en-IN" dirty="0"/>
                        <a:t> 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60316"/>
                  </a:ext>
                </a:extLst>
              </a:tr>
              <a:tr h="385949">
                <a:tc>
                  <a:txBody>
                    <a:bodyPr/>
                    <a:lstStyle/>
                    <a:p>
                      <a:r>
                        <a:rPr lang="en-IN" dirty="0"/>
                        <a:t>812019205019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Lathika</a:t>
                      </a:r>
                      <a:r>
                        <a:rPr lang="en-IN" dirty="0"/>
                        <a:t>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288"/>
                  </a:ext>
                </a:extLst>
              </a:tr>
              <a:tr h="385949">
                <a:tc>
                  <a:txBody>
                    <a:bodyPr/>
                    <a:lstStyle/>
                    <a:p>
                      <a:r>
                        <a:rPr lang="en-IN" dirty="0"/>
                        <a:t>812019205046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Shanmugapriya</a:t>
                      </a:r>
                      <a:r>
                        <a:rPr lang="en-IN" dirty="0"/>
                        <a:t> 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669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3"/>
    </mc:Choice>
    <mc:Fallback xmlns="">
      <p:transition spd="slow" advTm="35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76992889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5960F-F09D-41CA-9858-6D1F1FD0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00102930-37E3-462A-9756-1B501B0BF52B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198C8-D526-4E5F-87D9-464E552E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56351"/>
            <a:ext cx="7848600" cy="365125"/>
          </a:xfrm>
        </p:spPr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B9BB-4240-4C02-8F44-362FB732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6924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CC9CA-3924-F802-4B78-0853B0D0B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33587"/>
            <a:ext cx="8610600" cy="40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23438054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F6EE6-3E80-4982-80DE-808354B3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415BBFE5-D589-4FC2-99F6-A800561D7DB9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A86A2-5AA9-44B1-A1EF-7024F87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56351"/>
            <a:ext cx="90678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042D-792D-45B6-812B-4CC45A78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6924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682ED-1863-257A-7052-F7841F6992C2}"/>
              </a:ext>
            </a:extLst>
          </p:cNvPr>
          <p:cNvSpPr txBox="1"/>
          <p:nvPr/>
        </p:nvSpPr>
        <p:spPr>
          <a:xfrm>
            <a:off x="1371600" y="1981200"/>
            <a:ext cx="8229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35475C"/>
                </a:solidFill>
                <a:latin typeface="+mj-lt"/>
              </a:rPr>
              <a:t>G</a:t>
            </a:r>
            <a:r>
              <a:rPr lang="en-US" sz="2400" b="1" dirty="0" err="1">
                <a:solidFill>
                  <a:srgbClr val="35475C"/>
                </a:solidFill>
                <a:latin typeface="+mj-lt"/>
              </a:rPr>
              <a:t>oogle</a:t>
            </a:r>
            <a:r>
              <a:rPr lang="en-US" sz="2400" b="1" dirty="0">
                <a:solidFill>
                  <a:srgbClr val="35475C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35475C"/>
                </a:solidFill>
                <a:latin typeface="+mj-lt"/>
              </a:rPr>
              <a:t>Colab</a:t>
            </a:r>
            <a:r>
              <a:rPr lang="en-US" sz="2400" b="1" dirty="0">
                <a:solidFill>
                  <a:srgbClr val="35475C"/>
                </a:solidFill>
                <a:latin typeface="+mj-lt"/>
              </a:rPr>
              <a:t> -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Colaboratory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, or “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Colab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” for short,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a product from Google Research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+mj-lt"/>
              </a:rPr>
              <a:t>Colab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 allows anybody to write and execute arbitrary python code through the browser, and is especially well suited to machine learning, data analysis and education.</a:t>
            </a:r>
            <a:endParaRPr lang="en-US" sz="2400" b="1" dirty="0">
              <a:solidFill>
                <a:srgbClr val="35475C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5475C"/>
                </a:solidFill>
                <a:latin typeface="+mj-lt"/>
              </a:rPr>
              <a:t>Anaconda- </a:t>
            </a:r>
            <a:r>
              <a:rPr lang="en-US" sz="2400" dirty="0">
                <a:latin typeface="+mj-lt"/>
              </a:rPr>
              <a:t>Aims to simplify the packaging management and deployment</a:t>
            </a:r>
            <a:endParaRPr lang="en-US" sz="2400" dirty="0">
              <a:solidFill>
                <a:srgbClr val="35475C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5475C"/>
                </a:solidFill>
                <a:latin typeface="+mj-lt"/>
              </a:rPr>
              <a:t>Flask </a:t>
            </a:r>
            <a:r>
              <a:rPr lang="en-US" sz="2400" dirty="0">
                <a:latin typeface="+mj-lt"/>
              </a:rPr>
              <a:t>-  It is a web frame work. Used to develop easy web application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73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55690767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1566-4286-4FAC-9316-9788679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1E12846F-EE71-49E9-AEAA-8198CDBAE395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5615-A9F7-4A5F-BE4F-00DC308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1"/>
            <a:ext cx="86868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E14F-04FA-4EA2-8191-66FD86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4638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08E54-E5E0-3F0D-229A-2A1A4B73A6D5}"/>
              </a:ext>
            </a:extLst>
          </p:cNvPr>
          <p:cNvSpPr txBox="1"/>
          <p:nvPr/>
        </p:nvSpPr>
        <p:spPr>
          <a:xfrm>
            <a:off x="3048000" y="2505670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Scikit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IBM Watson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Google </a:t>
            </a:r>
            <a:r>
              <a:rPr lang="en-IN" sz="2400" dirty="0" err="1"/>
              <a:t>Colab</a:t>
            </a:r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7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352011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1566-4286-4FAC-9316-9788679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1E12846F-EE71-49E9-AEAA-8198CDBAE395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5615-A9F7-4A5F-BE4F-00DC308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1"/>
            <a:ext cx="86868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E14F-04FA-4EA2-8191-66FD86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4638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0EDCF-1C11-2C98-BE79-2A4458B97F26}"/>
              </a:ext>
            </a:extLst>
          </p:cNvPr>
          <p:cNvSpPr txBox="1"/>
          <p:nvPr/>
        </p:nvSpPr>
        <p:spPr>
          <a:xfrm>
            <a:off x="1981200" y="1447154"/>
            <a:ext cx="8077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+mj-lt"/>
              </a:rPr>
              <a:t>PUBLIC CLOUD: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      </a:t>
            </a:r>
            <a:r>
              <a:rPr lang="en-US" sz="2400" dirty="0">
                <a:solidFill>
                  <a:srgbClr val="4C4C51"/>
                </a:solidFill>
                <a:effectLst/>
                <a:latin typeface="+mj-lt"/>
              </a:rPr>
              <a:t>Public clouds are the most common type of cloud computing deployment.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C4C51"/>
                </a:solidFill>
                <a:latin typeface="+mj-lt"/>
              </a:rPr>
              <a:t>    </a:t>
            </a:r>
            <a:r>
              <a:rPr lang="en-US" sz="2400" dirty="0">
                <a:solidFill>
                  <a:srgbClr val="4C4C51"/>
                </a:solidFill>
                <a:effectLst/>
                <a:latin typeface="+mj-lt"/>
              </a:rPr>
              <a:t>The cloud resources (like servers and storage) are owned and operated by a third-party cloud service provider and delivered over the internet.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C4C51"/>
                </a:solidFill>
                <a:latin typeface="+mj-lt"/>
              </a:rPr>
              <a:t>   </a:t>
            </a:r>
            <a:r>
              <a:rPr lang="en-US" sz="2400" dirty="0">
                <a:solidFill>
                  <a:srgbClr val="4C4C51"/>
                </a:solidFill>
                <a:effectLst/>
                <a:latin typeface="+mj-lt"/>
              </a:rPr>
              <a:t>With a public cloud, all hardware, software and other supporting infrastructure are owned and managed by the cloud provider.</a:t>
            </a:r>
            <a:endParaRPr lang="en-IN" sz="2400" dirty="0">
              <a:solidFill>
                <a:srgbClr val="4C4C51"/>
              </a:solidFill>
              <a:effectLst/>
              <a:latin typeface="+mj-lt"/>
            </a:endParaRPr>
          </a:p>
          <a:p>
            <a:r>
              <a:rPr lang="en-IN" sz="2400" b="1" dirty="0">
                <a:solidFill>
                  <a:srgbClr val="4C4C51"/>
                </a:solidFill>
                <a:latin typeface="+mj-lt"/>
              </a:rPr>
              <a:t>For Our Project we are using IBM Cloud </a:t>
            </a:r>
          </a:p>
          <a:p>
            <a:r>
              <a:rPr lang="en-IN" sz="2400" b="1" dirty="0">
                <a:solidFill>
                  <a:srgbClr val="4C4C51"/>
                </a:solidFill>
                <a:latin typeface="+mj-lt"/>
              </a:rPr>
              <a:t>     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605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903673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1566-4286-4FAC-9316-9788679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1E12846F-EE71-49E9-AEAA-8198CDBAE395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5615-A9F7-4A5F-BE4F-00DC308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1"/>
            <a:ext cx="86868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E14F-04FA-4EA2-8191-66FD86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4638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D8BCA-8ACC-5CDC-F5D4-D8D0041CC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1" y="1600201"/>
            <a:ext cx="9067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6022126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1566-4286-4FAC-9316-9788679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1E12846F-EE71-49E9-AEAA-8198CDBAE395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5615-A9F7-4A5F-BE4F-00DC308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1"/>
            <a:ext cx="86868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E14F-04FA-4EA2-8191-66FD86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4638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FE709-548F-3F1D-1CB8-929D367CC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2057400"/>
            <a:ext cx="8991600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2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77173131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1566-4286-4FAC-9316-9788679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1E12846F-EE71-49E9-AEAA-8198CDBAE395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5615-A9F7-4A5F-BE4F-00DC308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1"/>
            <a:ext cx="86868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E14F-04FA-4EA2-8191-66FD86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4638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ABD04-DE44-324A-51A7-0AD2F711D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1981200"/>
            <a:ext cx="7924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4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6355000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1566-4286-4FAC-9316-9788679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1E12846F-EE71-49E9-AEAA-8198CDBAE395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5615-A9F7-4A5F-BE4F-00DC308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1"/>
            <a:ext cx="86868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E14F-04FA-4EA2-8191-66FD86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4638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F47D5E-0DB0-45FD-84FE-13732DAB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87464"/>
              </p:ext>
            </p:extLst>
          </p:nvPr>
        </p:nvGraphicFramePr>
        <p:xfrm>
          <a:off x="2438400" y="1958180"/>
          <a:ext cx="7543799" cy="3680622"/>
        </p:xfrm>
        <a:graphic>
          <a:graphicData uri="http://schemas.openxmlformats.org/drawingml/2006/table">
            <a:tbl>
              <a:tblPr/>
              <a:tblGrid>
                <a:gridCol w="1361898">
                  <a:extLst>
                    <a:ext uri="{9D8B030D-6E8A-4147-A177-3AD203B41FA5}">
                      <a16:colId xmlns:a16="http://schemas.microsoft.com/office/drawing/2014/main" val="1791082372"/>
                    </a:ext>
                  </a:extLst>
                </a:gridCol>
                <a:gridCol w="1132208">
                  <a:extLst>
                    <a:ext uri="{9D8B030D-6E8A-4147-A177-3AD203B41FA5}">
                      <a16:colId xmlns:a16="http://schemas.microsoft.com/office/drawing/2014/main" val="1848509580"/>
                    </a:ext>
                  </a:extLst>
                </a:gridCol>
                <a:gridCol w="1264453">
                  <a:extLst>
                    <a:ext uri="{9D8B030D-6E8A-4147-A177-3AD203B41FA5}">
                      <a16:colId xmlns:a16="http://schemas.microsoft.com/office/drawing/2014/main" val="209303506"/>
                    </a:ext>
                  </a:extLst>
                </a:gridCol>
                <a:gridCol w="1264453">
                  <a:extLst>
                    <a:ext uri="{9D8B030D-6E8A-4147-A177-3AD203B41FA5}">
                      <a16:colId xmlns:a16="http://schemas.microsoft.com/office/drawing/2014/main" val="2003507320"/>
                    </a:ext>
                  </a:extLst>
                </a:gridCol>
                <a:gridCol w="1264453">
                  <a:extLst>
                    <a:ext uri="{9D8B030D-6E8A-4147-A177-3AD203B41FA5}">
                      <a16:colId xmlns:a16="http://schemas.microsoft.com/office/drawing/2014/main" val="1514568734"/>
                    </a:ext>
                  </a:extLst>
                </a:gridCol>
                <a:gridCol w="1256334">
                  <a:extLst>
                    <a:ext uri="{9D8B030D-6E8A-4147-A177-3AD203B41FA5}">
                      <a16:colId xmlns:a16="http://schemas.microsoft.com/office/drawing/2014/main" val="1046465947"/>
                    </a:ext>
                  </a:extLst>
                </a:gridCol>
              </a:tblGrid>
              <a:tr h="601351">
                <a:tc>
                  <a:txBody>
                    <a:bodyPr/>
                    <a:lstStyle/>
                    <a:p>
                      <a:pPr marL="266090" rtl="0" fontAlgn="t">
                        <a:spcBef>
                          <a:spcPts val="565"/>
                        </a:spcBef>
                      </a:pPr>
                      <a:r>
                        <a:rPr lang="en-US" sz="1400" b="1" i="0" u="none" strike="noStrike" spc="0" dirty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Resolution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6012" marR="174650" rtl="0" fontAlgn="t">
                        <a:spcBef>
                          <a:spcPts val="470"/>
                        </a:spcBef>
                      </a:pPr>
                      <a:r>
                        <a:rPr lang="en-US" sz="1400" b="1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Severity</a:t>
                      </a:r>
                      <a:r>
                        <a:rPr lang="en-US" sz="1400" b="1" i="0" u="none" strike="noStrike" spc="-2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 </a:t>
                      </a:r>
                      <a:r>
                        <a:rPr lang="en-US" sz="1400" b="1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5565" marR="196596" rtl="0" fontAlgn="t">
                        <a:spcBef>
                          <a:spcPts val="470"/>
                        </a:spcBef>
                      </a:pPr>
                      <a:r>
                        <a:rPr lang="en-US" sz="1400" b="1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Severity</a:t>
                      </a:r>
                      <a:r>
                        <a:rPr lang="en-US" sz="1400" b="1" i="0" u="none" strike="noStrike" spc="-34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 </a:t>
                      </a:r>
                      <a:r>
                        <a:rPr lang="en-US" sz="1400" b="1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6479" marR="195682" rtl="0" fontAlgn="t">
                        <a:spcBef>
                          <a:spcPts val="470"/>
                        </a:spcBef>
                      </a:pPr>
                      <a:r>
                        <a:rPr lang="en-US" sz="1400" b="1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Severity</a:t>
                      </a:r>
                      <a:r>
                        <a:rPr lang="en-US" sz="1400" b="1" i="0" u="none" strike="noStrike" spc="-335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 </a:t>
                      </a:r>
                      <a:r>
                        <a:rPr lang="en-US" sz="1400" b="1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2024" marR="181051" rtl="0" fontAlgn="t">
                        <a:spcBef>
                          <a:spcPts val="470"/>
                        </a:spcBef>
                      </a:pPr>
                      <a:r>
                        <a:rPr lang="en-US" sz="1400" b="1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Severity</a:t>
                      </a:r>
                      <a:r>
                        <a:rPr lang="en-US" sz="1400" b="1" i="0" u="none" strike="noStrike" spc="-34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 </a:t>
                      </a:r>
                      <a:r>
                        <a:rPr lang="en-US" sz="1400" b="1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1849" rtl="0" fontAlgn="t">
                        <a:spcBef>
                          <a:spcPts val="565"/>
                        </a:spcBef>
                      </a:pPr>
                      <a:r>
                        <a:rPr lang="en-US" sz="1400" b="1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Subtotal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80980"/>
                  </a:ext>
                </a:extLst>
              </a:tr>
              <a:tr h="353736">
                <a:tc>
                  <a:txBody>
                    <a:bodyPr/>
                    <a:lstStyle/>
                    <a:p>
                      <a:pPr marL="5577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By</a:t>
                      </a:r>
                      <a:r>
                        <a:rPr lang="en-US" sz="1400" b="0" i="0" u="none" strike="noStrike" spc="-5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 </a:t>
                      </a:r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Design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611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907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17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078023"/>
                  </a:ext>
                </a:extLst>
              </a:tr>
              <a:tr h="353736">
                <a:tc>
                  <a:txBody>
                    <a:bodyPr/>
                    <a:lstStyle/>
                    <a:p>
                      <a:pPr marL="5577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Duplicate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23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81618"/>
                  </a:ext>
                </a:extLst>
              </a:tr>
              <a:tr h="353736">
                <a:tc>
                  <a:txBody>
                    <a:bodyPr/>
                    <a:lstStyle/>
                    <a:p>
                      <a:pPr marL="5577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External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23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147937"/>
                  </a:ext>
                </a:extLst>
              </a:tr>
              <a:tr h="353736">
                <a:tc>
                  <a:txBody>
                    <a:bodyPr/>
                    <a:lstStyle/>
                    <a:p>
                      <a:pPr marL="55778" rtl="0" fontAlgn="t"/>
                      <a:r>
                        <a:rPr lang="en-US" sz="14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Fixed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611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2026" algn="r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15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907" rtl="0" fontAlgn="t"/>
                      <a:r>
                        <a:rPr lang="en-US" sz="14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31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7511"/>
                  </a:ext>
                </a:extLst>
              </a:tr>
              <a:tr h="601351">
                <a:tc>
                  <a:txBody>
                    <a:bodyPr/>
                    <a:lstStyle/>
                    <a:p>
                      <a:pPr marL="5577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Not</a:t>
                      </a:r>
                      <a:endParaRPr lang="en-US">
                        <a:effectLst/>
                      </a:endParaRPr>
                    </a:p>
                    <a:p>
                      <a:pPr marL="5577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Reproduced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23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218096"/>
                  </a:ext>
                </a:extLst>
              </a:tr>
              <a:tr h="353736">
                <a:tc>
                  <a:txBody>
                    <a:bodyPr/>
                    <a:lstStyle/>
                    <a:p>
                      <a:pPr marL="5577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Skipped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23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40502"/>
                  </a:ext>
                </a:extLst>
              </a:tr>
              <a:tr h="353736">
                <a:tc>
                  <a:txBody>
                    <a:bodyPr/>
                    <a:lstStyle/>
                    <a:p>
                      <a:pPr marL="5577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Won't</a:t>
                      </a:r>
                      <a:r>
                        <a:rPr lang="en-US" sz="1400" b="0" i="0" u="none" strike="noStrike" spc="-5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 </a:t>
                      </a:r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Fix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323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23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419730"/>
                  </a:ext>
                </a:extLst>
              </a:tr>
              <a:tr h="355504">
                <a:tc>
                  <a:txBody>
                    <a:bodyPr/>
                    <a:lstStyle/>
                    <a:p>
                      <a:pPr marL="50292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Totals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9611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9164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078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13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2026" algn="r" rtl="0" fontAlgn="t"/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21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507" marR="405994" algn="ctr" rtl="0" fontAlgn="t"/>
                      <a:r>
                        <a:rPr lang="en-US" sz="14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Liberation Serif"/>
                        </a:rPr>
                        <a:t>66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476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01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2441295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1566-4286-4FAC-9316-9788679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1E12846F-EE71-49E9-AEAA-8198CDBAE395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5615-A9F7-4A5F-BE4F-00DC308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1"/>
            <a:ext cx="86868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E14F-04FA-4EA2-8191-66FD86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4638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B84ED-0101-3853-E958-0E007CCCF538}"/>
              </a:ext>
            </a:extLst>
          </p:cNvPr>
          <p:cNvSpPr txBox="1"/>
          <p:nvPr/>
        </p:nvSpPr>
        <p:spPr>
          <a:xfrm>
            <a:off x="2362200" y="2139652"/>
            <a:ext cx="78486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598" marR="618134" indent="-342900" algn="just" rtl="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The performance metrics are the accuracy of the model and the errors that the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model is predicting.</a:t>
            </a:r>
          </a:p>
          <a:p>
            <a:pPr marL="901598" marR="618134" indent="-342900" algn="just" rtl="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 The MAE (Mean Absolute Error), MSE (Mean Squared Error) and</a:t>
            </a:r>
            <a:r>
              <a:rPr lang="en-US" sz="2000" spc="5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MSE (Root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Mean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Squared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Error)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are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0.9892681704260707,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5.557973864661655 and 2.3575355489709278 respectively. </a:t>
            </a:r>
          </a:p>
          <a:p>
            <a:pPr marL="901598" marR="618134" indent="-342900" algn="just" rtl="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The accuracy of the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model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is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96.97034933666699.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These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are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factors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that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determine</a:t>
            </a:r>
            <a:r>
              <a:rPr lang="en-US" sz="2000" b="0" i="0" u="none" strike="noStrike" spc="35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lang="en-US" sz="2000" b="0" i="0" u="none" strike="noStrike" spc="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performance</a:t>
            </a:r>
            <a:r>
              <a:rPr lang="en-US" sz="2000" b="0" i="0" u="none" strike="noStrike" spc="-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of</a:t>
            </a:r>
            <a:r>
              <a:rPr lang="en-US" sz="2000" b="0" i="0" u="none" strike="noStrike" spc="-15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+mj-lt"/>
              </a:rPr>
              <a:t>the model.</a:t>
            </a:r>
            <a:endParaRPr lang="en-US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006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2692352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/>
              <a:t>rive link of the Project Demonstration has to be included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1566-4286-4FAC-9316-9788679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46F-EE71-49E9-AEAA-8198CDBAE395}" type="datetime1">
              <a:rPr lang="en-IN" smtClean="0"/>
              <a:pPr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5615-A9F7-4A5F-BE4F-00DC308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E14F-04FA-4EA2-8191-66FD86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B62F3-3DD9-53C7-526F-D242C98F3914}"/>
              </a:ext>
            </a:extLst>
          </p:cNvPr>
          <p:cNvSpPr txBox="1"/>
          <p:nvPr/>
        </p:nvSpPr>
        <p:spPr>
          <a:xfrm>
            <a:off x="2057400" y="3109148"/>
            <a:ext cx="708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https://drive.google.com/drive/folders/1rC1jLKYYh-vLm4qe307dVTkP8ahqx03n</a:t>
            </a:r>
          </a:p>
        </p:txBody>
      </p:sp>
    </p:spTree>
    <p:extLst>
      <p:ext uri="{BB962C8B-B14F-4D97-AF65-F5344CB8AC3E}">
        <p14:creationId xmlns:p14="http://schemas.microsoft.com/office/powerpoint/2010/main" val="55001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2539657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61D7F-3138-4DDD-8452-37E06A41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417-B93C-4CAA-BA7A-C4C7FC08728F}" type="datetime1">
              <a:rPr lang="en-IN" smtClean="0"/>
              <a:t>19-11-2022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E72E26C-01F6-4C80-8CA0-73274D29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7F5DC9-914B-41C2-92CC-FF827B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FF884-82F3-4178-AC4D-A6F0C87E0CB1}"/>
              </a:ext>
            </a:extLst>
          </p:cNvPr>
          <p:cNvSpPr txBox="1"/>
          <p:nvPr/>
        </p:nvSpPr>
        <p:spPr>
          <a:xfrm>
            <a:off x="2197100" y="1997839"/>
            <a:ext cx="8229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Water is considered as a vital resource that affects various aspects of human health and lives.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quality of water is a major concern for people living in urban areas.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quality of water serves as a powerful environmental determinant and a foundation for the prevention and control of waterborne diseases.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However predicting the urban water quality is a challenging task since the water quality varies in urban spaces non-linearly and depends on multiple factors, such as meteorology, water usage patterns, and land uses, so this project aims at building a Machine Learning (ML) model to Predict Water Quality by considering all water quality standard indicators.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7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48266099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/>
              <a:t>rive link of the Project Documentation has to be included</a:t>
            </a: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1566-4286-4FAC-9316-9788679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46F-EE71-49E9-AEAA-8198CDBAE395}" type="datetime1">
              <a:rPr lang="en-IN" smtClean="0"/>
              <a:pPr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5615-A9F7-4A5F-BE4F-00DC308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E14F-04FA-4EA2-8191-66FD86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5EB8-8D9B-165C-0A1D-064B1C2DB44F}"/>
              </a:ext>
            </a:extLst>
          </p:cNvPr>
          <p:cNvSpPr txBox="1"/>
          <p:nvPr/>
        </p:nvSpPr>
        <p:spPr>
          <a:xfrm>
            <a:off x="1143000" y="2970648"/>
            <a:ext cx="906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https://workdrive.zohoexternal.com/writer/open/rl45i38978915ae304b72a09aff8f150911b1?authId=%7B%22linkId%22%3A%225k2wApabOpc-LYmlU%22%7D</a:t>
            </a:r>
          </a:p>
        </p:txBody>
      </p:sp>
    </p:spTree>
    <p:extLst>
      <p:ext uri="{BB962C8B-B14F-4D97-AF65-F5344CB8AC3E}">
        <p14:creationId xmlns:p14="http://schemas.microsoft.com/office/powerpoint/2010/main" val="321653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10283224"/>
              </p:ext>
            </p:extLst>
          </p:nvPr>
        </p:nvGraphicFramePr>
        <p:xfrm>
          <a:off x="1975281" y="52966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D1C-D4ED-45FE-9DA7-DE1D050F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38177-6404-4A0D-97B6-953B0547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74464C22-ABCD-4F3B-B62D-4C49F7318C37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DBEAD-95BC-4D18-84C2-5131869D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56351"/>
            <a:ext cx="88392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35FB-FD42-4D7E-ADDD-B9D87762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6162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DDC61-EF98-40DC-983E-9C66833A51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014"/>
            <a:ext cx="12180163" cy="45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2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9151142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AF8A53-8976-1D3C-C428-7E256A465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8762999" cy="452596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6304-EC55-4A45-9CA5-068339A2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C950E4E4-C19D-4810-867A-A9741E0FA228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4B88E-B743-4B48-A0FD-47FFA331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79248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487C-9772-4AFF-9C63-D66CF90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5400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5557834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25CFB8-F366-6D0D-44A7-F00A51F8C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0"/>
            <a:ext cx="8229600" cy="452596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6304-EC55-4A45-9CA5-068339A2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C950E4E4-C19D-4810-867A-A9741E0FA228}" type="datetime1">
              <a:rPr lang="en-IN" smtClean="0"/>
              <a:t>19-11-2022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4B88E-B743-4B48-A0FD-47FFA331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7924800" cy="365125"/>
          </a:xfrm>
        </p:spPr>
        <p:txBody>
          <a:bodyPr/>
          <a:lstStyle/>
          <a:p>
            <a:r>
              <a:rPr lang="en-US" dirty="0"/>
              <a:t>Project Work - M.A.M. College of Engineering and Technology, Siruganur, Tiruchirappalli – 621 105.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487C-9772-4AFF-9C63-D66CF90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540000" cy="365125"/>
          </a:xfrm>
        </p:spPr>
        <p:txBody>
          <a:bodyPr/>
          <a:lstStyle/>
          <a:p>
            <a:fld id="{5A619095-575C-496E-95DC-197D27EB97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E43-60E6-D8A9-C543-14712BC2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2B0F-FF2B-80BC-A69A-91FFDA01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techniques our model processes that the water is safe to drink or not using some parameters like the value, conductivity, hardness, etc.,.</a:t>
            </a:r>
          </a:p>
          <a:p>
            <a:r>
              <a:rPr lang="en-IN" dirty="0"/>
              <a:t> Access to safe drinking is essential to health a basic  human right and  a component of effective policy for health protection.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7A66-83B3-4BBC-7227-6520B6A2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F3FF-E5A8-3640-D7FF-09954FF9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Work - M.A.M. College of Engineering and Technology, </a:t>
            </a:r>
            <a:r>
              <a:rPr lang="en-US" dirty="0" err="1"/>
              <a:t>Siruganur</a:t>
            </a:r>
            <a:r>
              <a:rPr lang="en-US" dirty="0"/>
              <a:t>, Tiruchirappalli – 621 105.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2567-A241-19A5-240C-5AEADDC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5</a:t>
            </a:fld>
            <a:endParaRPr lang="en-US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FD2C7C-AAAB-A272-4429-8CEFF471C68E}"/>
              </a:ext>
            </a:extLst>
          </p:cNvPr>
          <p:cNvGrpSpPr/>
          <p:nvPr/>
        </p:nvGrpSpPr>
        <p:grpSpPr>
          <a:xfrm>
            <a:off x="1752600" y="381624"/>
            <a:ext cx="8229600" cy="1127295"/>
            <a:chOff x="0" y="7852"/>
            <a:chExt cx="8229600" cy="112729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81BC7-2B2F-6E32-9F54-789399D5FB6E}"/>
                </a:ext>
              </a:extLst>
            </p:cNvPr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  <a:solidFill>
              <a:srgbClr val="0070C0"/>
            </a:solidFill>
            <a:ln w="762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27544E9-857C-BBC2-7F9B-FD598C83AC5F}"/>
                </a:ext>
              </a:extLst>
            </p:cNvPr>
            <p:cNvSpPr txBox="1"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700" b="1" kern="1200" dirty="0"/>
                <a:t>  Proposed solution</a:t>
              </a:r>
              <a:endParaRPr lang="en-US" sz="47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65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E43-60E6-D8A9-C543-14712BC2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A847B2-2006-835C-1A9E-47C2EE421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883920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7A66-83B3-4BBC-7227-6520B6A2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F3FF-E5A8-3640-D7FF-09954FF9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2567-A241-19A5-240C-5AEADDC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6</a:t>
            </a:fld>
            <a:endParaRPr lang="en-US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FD2C7C-AAAB-A272-4429-8CEFF471C68E}"/>
              </a:ext>
            </a:extLst>
          </p:cNvPr>
          <p:cNvGrpSpPr/>
          <p:nvPr/>
        </p:nvGrpSpPr>
        <p:grpSpPr>
          <a:xfrm>
            <a:off x="1752600" y="381624"/>
            <a:ext cx="8229600" cy="1127295"/>
            <a:chOff x="0" y="7852"/>
            <a:chExt cx="8229600" cy="112729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81BC7-2B2F-6E32-9F54-789399D5FB6E}"/>
                </a:ext>
              </a:extLst>
            </p:cNvPr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  <a:solidFill>
              <a:srgbClr val="0070C0"/>
            </a:solidFill>
            <a:ln w="762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27544E9-857C-BBC2-7F9B-FD598C83AC5F}"/>
                </a:ext>
              </a:extLst>
            </p:cNvPr>
            <p:cNvSpPr txBox="1"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700" b="1" kern="1200" dirty="0"/>
                <a:t>Problem solution fit</a:t>
              </a:r>
              <a:endParaRPr lang="en-US" sz="47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329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E43-60E6-D8A9-C543-14712BC2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7ABCCF-4697-1C64-6361-F4EAB20E6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8763000" cy="47732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7A66-83B3-4BBC-7227-6520B6A2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F3FF-E5A8-3640-D7FF-09954FF9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2567-A241-19A5-240C-5AEADDC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7</a:t>
            </a:fld>
            <a:endParaRPr lang="en-US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FD2C7C-AAAB-A272-4429-8CEFF471C68E}"/>
              </a:ext>
            </a:extLst>
          </p:cNvPr>
          <p:cNvGrpSpPr/>
          <p:nvPr/>
        </p:nvGrpSpPr>
        <p:grpSpPr>
          <a:xfrm>
            <a:off x="1752600" y="381624"/>
            <a:ext cx="8229600" cy="1127295"/>
            <a:chOff x="0" y="7852"/>
            <a:chExt cx="8229600" cy="112729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81BC7-2B2F-6E32-9F54-789399D5FB6E}"/>
                </a:ext>
              </a:extLst>
            </p:cNvPr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  <a:solidFill>
              <a:srgbClr val="0070C0"/>
            </a:solidFill>
            <a:ln w="762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27544E9-857C-BBC2-7F9B-FD598C83AC5F}"/>
                </a:ext>
              </a:extLst>
            </p:cNvPr>
            <p:cNvSpPr txBox="1"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700" b="1" kern="1200" dirty="0"/>
                <a:t>  Solution Architecture</a:t>
              </a:r>
              <a:endParaRPr lang="en-US" sz="47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4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E43-60E6-D8A9-C543-14712BC2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BEADCE-A756-38CA-EBC0-1CAB81E0E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9601200" cy="46648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7A66-83B3-4BBC-7227-6520B6A2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F3FF-E5A8-3640-D7FF-09954FF9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2567-A241-19A5-240C-5AEADDC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8</a:t>
            </a:fld>
            <a:endParaRPr lang="en-US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FD2C7C-AAAB-A272-4429-8CEFF471C68E}"/>
              </a:ext>
            </a:extLst>
          </p:cNvPr>
          <p:cNvGrpSpPr/>
          <p:nvPr/>
        </p:nvGrpSpPr>
        <p:grpSpPr>
          <a:xfrm>
            <a:off x="1752600" y="381624"/>
            <a:ext cx="8229600" cy="1127295"/>
            <a:chOff x="0" y="7852"/>
            <a:chExt cx="8229600" cy="112729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81BC7-2B2F-6E32-9F54-789399D5FB6E}"/>
                </a:ext>
              </a:extLst>
            </p:cNvPr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  <a:solidFill>
              <a:srgbClr val="0070C0"/>
            </a:solidFill>
            <a:ln w="762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27544E9-857C-BBC2-7F9B-FD598C83AC5F}"/>
                </a:ext>
              </a:extLst>
            </p:cNvPr>
            <p:cNvSpPr txBox="1"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700" b="1" kern="1200" dirty="0"/>
                <a:t>  Customer Journey Map</a:t>
              </a:r>
              <a:endParaRPr lang="en-US" sz="47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452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E43-60E6-D8A9-C543-14712BC2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B880FFC-A85B-C1CC-AFB5-1DB003A87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944421"/>
              </p:ext>
            </p:extLst>
          </p:nvPr>
        </p:nvGraphicFramePr>
        <p:xfrm>
          <a:off x="629478" y="1912620"/>
          <a:ext cx="10972797" cy="372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5994865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5632261"/>
                    </a:ext>
                  </a:extLst>
                </a:gridCol>
                <a:gridCol w="6019797">
                  <a:extLst>
                    <a:ext uri="{9D8B030D-6E8A-4147-A177-3AD203B41FA5}">
                      <a16:colId xmlns:a16="http://schemas.microsoft.com/office/drawing/2014/main" val="3285585439"/>
                    </a:ext>
                  </a:extLst>
                </a:gridCol>
              </a:tblGrid>
              <a:tr h="455630">
                <a:tc>
                  <a:txBody>
                    <a:bodyPr/>
                    <a:lstStyle/>
                    <a:p>
                      <a:r>
                        <a:rPr lang="en-IN" dirty="0"/>
                        <a:t>FR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FUNCTIONAL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843"/>
                  </a:ext>
                </a:extLst>
              </a:tr>
              <a:tr h="455630">
                <a:tc>
                  <a:txBody>
                    <a:bodyPr/>
                    <a:lstStyle/>
                    <a:p>
                      <a:r>
                        <a:rPr lang="en-IN" dirty="0"/>
                        <a:t>NFR-1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can able to predict the quality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85622"/>
                  </a:ext>
                </a:extLst>
              </a:tr>
              <a:tr h="786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NFR-1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Executive Administration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Regulation of monitoring the water environment status like pollution , etc.,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14820"/>
                  </a:ext>
                </a:extLst>
              </a:tr>
              <a:tr h="455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</a:t>
                      </a:r>
                      <a:r>
                        <a:rPr lang="en-IN" dirty="0" err="1"/>
                        <a:t>lik</a:t>
                      </a:r>
                      <a:r>
                        <a:rPr lang="en-IN" dirty="0"/>
                        <a:t> NFR-1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Handling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Files contains water quality metrics for different waterbodies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12585"/>
                  </a:ext>
                </a:extLst>
              </a:tr>
              <a:tr h="786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NFR-1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Quality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Analysis with the acquired information of the water across various quality indicator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52714"/>
                  </a:ext>
                </a:extLst>
              </a:tr>
              <a:tr h="786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NFR-1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Confirmation based on water quality index and shows the machine learning prediction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097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7A66-83B3-4BBC-7227-6520B6A2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85F-0F99-4DF3-84E5-8C644CD0615F}" type="datetime1">
              <a:rPr lang="en-IN" smtClean="0"/>
              <a:pPr/>
              <a:t>19-11-2022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F3FF-E5A8-3640-D7FF-09954FF9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2567-A241-19A5-240C-5AEADDC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9</a:t>
            </a:fld>
            <a:endParaRPr lang="en-US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FD2C7C-AAAB-A272-4429-8CEFF471C68E}"/>
              </a:ext>
            </a:extLst>
          </p:cNvPr>
          <p:cNvGrpSpPr/>
          <p:nvPr/>
        </p:nvGrpSpPr>
        <p:grpSpPr>
          <a:xfrm>
            <a:off x="1752600" y="381624"/>
            <a:ext cx="8229600" cy="1127295"/>
            <a:chOff x="0" y="7852"/>
            <a:chExt cx="8229600" cy="112729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81BC7-2B2F-6E32-9F54-789399D5FB6E}"/>
                </a:ext>
              </a:extLst>
            </p:cNvPr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  <a:solidFill>
              <a:srgbClr val="0070C0"/>
            </a:solidFill>
            <a:ln w="762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27544E9-857C-BBC2-7F9B-FD598C83AC5F}"/>
                </a:ext>
              </a:extLst>
            </p:cNvPr>
            <p:cNvSpPr txBox="1"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marL="0" lvl="0" indent="0" algn="ctr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700" b="1" kern="1200" dirty="0"/>
                <a:t>  Functional &amp; Operational Requirements</a:t>
              </a:r>
              <a:endParaRPr lang="en-US" sz="47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18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1299</Words>
  <Application>Microsoft Office PowerPoint</Application>
  <PresentationFormat>Widescreen</PresentationFormat>
  <Paragraphs>218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Rounded MT Bold</vt:lpstr>
      <vt:lpstr>Calibri</vt:lpstr>
      <vt:lpstr>Liberation Serif</vt:lpstr>
      <vt:lpstr>Monotype Corsiva</vt:lpstr>
      <vt:lpstr>Tahoma</vt:lpstr>
      <vt:lpstr>Office Theme</vt:lpstr>
      <vt:lpstr>NALAIYA THIRAN - Project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PPT</dc:title>
  <dc:creator>itss</dc:creator>
  <cp:lastModifiedBy>tamilnathi66@gmail.com</cp:lastModifiedBy>
  <cp:revision>367</cp:revision>
  <dcterms:created xsi:type="dcterms:W3CDTF">2014-02-20T10:41:07Z</dcterms:created>
  <dcterms:modified xsi:type="dcterms:W3CDTF">2022-11-19T18:02:15Z</dcterms:modified>
</cp:coreProperties>
</file>