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3400" cy="7556500"/>
          </a:xfrm>
          <a:custGeom>
            <a:avLst/>
            <a:gdLst/>
            <a:ahLst/>
            <a:cxnLst/>
            <a:rect l="l" t="t" r="r" b="b"/>
            <a:pathLst>
              <a:path w="10693400" h="7556500">
                <a:moveTo>
                  <a:pt x="0" y="0"/>
                </a:moveTo>
                <a:lnTo>
                  <a:pt x="10693400" y="0"/>
                </a:lnTo>
                <a:lnTo>
                  <a:pt x="10693400" y="7556500"/>
                </a:lnTo>
                <a:lnTo>
                  <a:pt x="0" y="755650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4000" y="546100"/>
            <a:ext cx="10172700" cy="1972945"/>
          </a:xfrm>
          <a:custGeom>
            <a:avLst/>
            <a:gdLst/>
            <a:ahLst/>
            <a:cxnLst/>
            <a:rect l="l" t="t" r="r" b="b"/>
            <a:pathLst>
              <a:path w="10172700" h="1972945">
                <a:moveTo>
                  <a:pt x="0" y="1972448"/>
                </a:moveTo>
                <a:lnTo>
                  <a:pt x="10172700" y="1972448"/>
                </a:lnTo>
                <a:lnTo>
                  <a:pt x="10172700" y="0"/>
                </a:lnTo>
                <a:lnTo>
                  <a:pt x="0" y="0"/>
                </a:lnTo>
                <a:lnTo>
                  <a:pt x="0" y="1972448"/>
                </a:lnTo>
                <a:close/>
              </a:path>
            </a:pathLst>
          </a:custGeom>
          <a:solidFill>
            <a:srgbClr val="EE4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927" y="902212"/>
            <a:ext cx="174625" cy="12344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Deﬁne 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CS,</a:t>
            </a:r>
            <a:r>
              <a:rPr sz="10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ﬁt 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1000" b="1" spc="4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7894" y="801667"/>
            <a:ext cx="174625" cy="143573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AS,</a:t>
            </a:r>
            <a:r>
              <a:rPr sz="1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differentiate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635000"/>
            <a:ext cx="304800" cy="190500"/>
          </a:xfrm>
          <a:prstGeom prst="rect">
            <a:avLst/>
          </a:prstGeom>
          <a:solidFill>
            <a:srgbClr val="EE4D9B"/>
          </a:solidFill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000" b="1" spc="75" dirty="0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600" y="635000"/>
            <a:ext cx="304800" cy="190500"/>
          </a:xfrm>
          <a:prstGeom prst="rect">
            <a:avLst/>
          </a:prstGeom>
          <a:solidFill>
            <a:srgbClr val="EE4D9B"/>
          </a:solidFill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000" b="1" spc="4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4400" y="635000"/>
            <a:ext cx="304800" cy="190500"/>
          </a:xfrm>
          <a:prstGeom prst="rect">
            <a:avLst/>
          </a:prstGeom>
          <a:solidFill>
            <a:srgbClr val="EE4D9B"/>
          </a:solidFill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000" b="1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250" y="625000"/>
            <a:ext cx="3213100" cy="17203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795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1. </a:t>
            </a:r>
            <a:r>
              <a:rPr sz="800" b="1" spc="30" dirty="0">
                <a:solidFill>
                  <a:srgbClr val="222222"/>
                </a:solidFill>
                <a:latin typeface="Trebuchet MS"/>
                <a:cs typeface="Trebuchet MS"/>
              </a:rPr>
              <a:t>CUSTOMER</a:t>
            </a:r>
            <a:r>
              <a:rPr sz="800" b="1" spc="-6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SEGMENT(S)</a:t>
            </a:r>
            <a:endParaRPr lang="en-US" sz="800" b="1" spc="25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795"/>
              </a:spcBef>
            </a:pPr>
            <a:endParaRPr lang="en-US" sz="800" dirty="0"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795"/>
              </a:spcBef>
            </a:pPr>
            <a:endParaRPr sz="800" dirty="0"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r>
              <a:rPr lang="en-US" sz="800" dirty="0"/>
              <a:t>This application targets users who are mostly farmers but is not just limited to them and can be widely used by any people interested in plants</a:t>
            </a: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lang="en-US" sz="8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lang="en-US" sz="8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lang="en-US" sz="8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lang="en-US" sz="8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lang="en-US" sz="8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0894" y="572052"/>
            <a:ext cx="3187700" cy="179728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95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6. </a:t>
            </a:r>
            <a:r>
              <a:rPr sz="800" b="1" spc="30" dirty="0">
                <a:solidFill>
                  <a:srgbClr val="222222"/>
                </a:solidFill>
                <a:latin typeface="Trebuchet MS"/>
                <a:cs typeface="Trebuchet MS"/>
              </a:rPr>
              <a:t>CUSTOMER</a:t>
            </a:r>
            <a:r>
              <a:rPr sz="800" b="1" spc="-6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30" dirty="0">
                <a:solidFill>
                  <a:srgbClr val="222222"/>
                </a:solidFill>
                <a:latin typeface="Trebuchet MS"/>
                <a:cs typeface="Trebuchet MS"/>
              </a:rPr>
              <a:t>CONSTRAINTS</a:t>
            </a:r>
            <a:endParaRPr lang="en-US" sz="800" b="1" spc="30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795"/>
              </a:spcBef>
            </a:pPr>
            <a:endParaRPr sz="800" dirty="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Availability of network connection. Availability of a minimum suggested pixels to capture a good enough image of the affected crop for accurate identification.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spc="-5" dirty="0">
                <a:cs typeface="Arial"/>
              </a:rPr>
              <a:t>To get more suggested solution and fertilizer.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spc="-5" dirty="0"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spc="-5" dirty="0">
              <a:solidFill>
                <a:srgbClr val="6A6A6A"/>
              </a:solidFill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spc="-5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spc="-5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6A6A6A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9600" y="572052"/>
            <a:ext cx="3213100" cy="178959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95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5. </a:t>
            </a:r>
            <a:r>
              <a:rPr sz="800" b="1" spc="20" dirty="0">
                <a:solidFill>
                  <a:srgbClr val="222222"/>
                </a:solidFill>
                <a:latin typeface="Trebuchet MS"/>
                <a:cs typeface="Trebuchet MS"/>
              </a:rPr>
              <a:t>AVAILABLE</a:t>
            </a:r>
            <a:r>
              <a:rPr sz="800" b="1" spc="-6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20" dirty="0">
                <a:solidFill>
                  <a:srgbClr val="222222"/>
                </a:solidFill>
                <a:latin typeface="Trebuchet MS"/>
                <a:cs typeface="Trebuchet MS"/>
              </a:rPr>
              <a:t>SOLUTIONS</a:t>
            </a:r>
            <a:endParaRPr lang="en-US" sz="800" b="1" spc="20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795"/>
              </a:spcBef>
            </a:pPr>
            <a:endParaRPr sz="800" dirty="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Traditionally, people used to guess the plant disease by visually examining symptoms such as curling of leaves and change of color. 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But with the use of the advancements in science, this application helps people to get more clarity regarding the diseases and an accurate fertilizer recommendation.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>
                <a:cs typeface="Arial"/>
              </a:rPr>
              <a:t>And also AI helps in finding all the spec and classification of leaves.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00" y="2574032"/>
            <a:ext cx="10172700" cy="2458720"/>
          </a:xfrm>
          <a:custGeom>
            <a:avLst/>
            <a:gdLst/>
            <a:ahLst/>
            <a:cxnLst/>
            <a:rect l="l" t="t" r="r" b="b"/>
            <a:pathLst>
              <a:path w="10172700" h="2458720">
                <a:moveTo>
                  <a:pt x="0" y="2458385"/>
                </a:moveTo>
                <a:lnTo>
                  <a:pt x="10172700" y="2458385"/>
                </a:lnTo>
                <a:lnTo>
                  <a:pt x="10172700" y="0"/>
                </a:lnTo>
                <a:lnTo>
                  <a:pt x="0" y="0"/>
                </a:lnTo>
                <a:lnTo>
                  <a:pt x="0" y="2458385"/>
                </a:lnTo>
                <a:close/>
              </a:path>
            </a:pathLst>
          </a:custGeom>
          <a:solidFill>
            <a:srgbClr val="F78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6709" y="2721783"/>
            <a:ext cx="159385" cy="21767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dirty="0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rebuchet MS"/>
                <a:cs typeface="Trebuchet MS"/>
              </a:rPr>
              <a:t>J&amp;P,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tap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BE,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35" dirty="0">
                <a:solidFill>
                  <a:srgbClr val="FFFFFF"/>
                </a:solidFill>
                <a:latin typeface="Trebuchet MS"/>
                <a:cs typeface="Trebuchet MS"/>
              </a:rPr>
              <a:t>RC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0994" y="2708384"/>
            <a:ext cx="159385" cy="2176780"/>
          </a:xfrm>
          <a:prstGeom prst="rect">
            <a:avLst/>
          </a:prstGeom>
        </p:spPr>
        <p:txBody>
          <a:bodyPr vert="vert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dirty="0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rebuchet MS"/>
                <a:cs typeface="Trebuchet MS"/>
              </a:rPr>
              <a:t>J&amp;P,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tap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BE,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9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35" dirty="0">
                <a:solidFill>
                  <a:srgbClr val="FFFFFF"/>
                </a:solidFill>
                <a:latin typeface="Trebuchet MS"/>
                <a:cs typeface="Trebuchet MS"/>
              </a:rPr>
              <a:t>RC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6450" y="2654300"/>
            <a:ext cx="304800" cy="190500"/>
          </a:xfrm>
          <a:prstGeom prst="rect">
            <a:avLst/>
          </a:prstGeom>
          <a:solidFill>
            <a:srgbClr val="F78E1E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FFFFFF"/>
                </a:solidFill>
                <a:latin typeface="Trebuchet MS"/>
                <a:cs typeface="Trebuchet MS"/>
              </a:rPr>
              <a:t>J&amp;P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2250" y="2654300"/>
            <a:ext cx="304800" cy="190500"/>
          </a:xfrm>
          <a:prstGeom prst="rect">
            <a:avLst/>
          </a:prstGeom>
          <a:solidFill>
            <a:srgbClr val="F78E1E"/>
          </a:solidFill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000" b="1" spc="40" dirty="0">
                <a:solidFill>
                  <a:srgbClr val="FFFFFF"/>
                </a:solidFill>
                <a:latin typeface="Trebuchet MS"/>
                <a:cs typeface="Trebuchet MS"/>
              </a:rPr>
              <a:t>RC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8050" y="2654300"/>
            <a:ext cx="304800" cy="190500"/>
          </a:xfrm>
          <a:prstGeom prst="rect">
            <a:avLst/>
          </a:prstGeom>
          <a:solidFill>
            <a:srgbClr val="F78E1E"/>
          </a:solidFill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03494"/>
            <a:ext cx="3213100" cy="225901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700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2. </a:t>
            </a: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JOBS-TO-BE-DONE </a:t>
            </a:r>
            <a:r>
              <a:rPr sz="800" b="1" spc="-35" dirty="0">
                <a:solidFill>
                  <a:srgbClr val="222222"/>
                </a:solidFill>
                <a:latin typeface="Trebuchet MS"/>
                <a:cs typeface="Trebuchet MS"/>
              </a:rPr>
              <a:t>/</a:t>
            </a:r>
            <a:r>
              <a:rPr sz="800" b="1" spc="-13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35" dirty="0">
                <a:solidFill>
                  <a:srgbClr val="222222"/>
                </a:solidFill>
                <a:latin typeface="Trebuchet MS"/>
                <a:cs typeface="Trebuchet MS"/>
              </a:rPr>
              <a:t>PROBLEMS</a:t>
            </a:r>
            <a:endParaRPr sz="800" dirty="0">
              <a:latin typeface="Trebuchet MS"/>
              <a:cs typeface="Trebuchet MS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endParaRPr lang="en-US" sz="600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r>
              <a:rPr lang="en-US" sz="800" dirty="0"/>
              <a:t>The application mainly focuses on helping farmers who need a recommendation on usage of best fertilizers for the predicted disease on their crops. </a:t>
            </a: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r>
              <a:rPr lang="en-US" sz="800" dirty="0"/>
              <a:t>Hence helping them improve the crop yield. </a:t>
            </a: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r>
              <a:rPr lang="en-US" sz="800" dirty="0"/>
              <a:t>The spread of diseases due to improper guidance can be avoided by early identification of these diseases and usage of appropriate fertilizers</a:t>
            </a: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endParaRPr lang="en-US" sz="800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endParaRPr lang="en-US" sz="800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endParaRPr lang="en-US" sz="800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endParaRPr lang="en-US" sz="800" dirty="0">
              <a:solidFill>
                <a:srgbClr val="6A6A6A"/>
              </a:solidFill>
              <a:latin typeface="Arial"/>
              <a:cs typeface="Arial"/>
            </a:endParaRPr>
          </a:p>
          <a:p>
            <a:pPr marL="120650" marR="615315">
              <a:lnSpc>
                <a:spcPct val="111100"/>
              </a:lnSpc>
              <a:spcBef>
                <a:spcPts val="260"/>
              </a:spcBef>
            </a:pPr>
            <a:r>
              <a:rPr sz="600" dirty="0">
                <a:solidFill>
                  <a:srgbClr val="6A6A6A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7753" y="2643669"/>
            <a:ext cx="3187700" cy="219431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9. </a:t>
            </a: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PROBLEM </a:t>
            </a:r>
            <a:r>
              <a:rPr sz="800" b="1" spc="5" dirty="0">
                <a:solidFill>
                  <a:srgbClr val="222222"/>
                </a:solidFill>
                <a:latin typeface="Trebuchet MS"/>
                <a:cs typeface="Trebuchet MS"/>
              </a:rPr>
              <a:t>ROOT</a:t>
            </a:r>
            <a:r>
              <a:rPr sz="800" b="1" spc="-13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CAUSE</a:t>
            </a:r>
            <a:endParaRPr lang="en-US" sz="800" b="1" spc="25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700"/>
              </a:spcBef>
            </a:pPr>
            <a:endParaRPr sz="800" dirty="0">
              <a:latin typeface="Trebuchet MS"/>
              <a:cs typeface="Trebuchet MS"/>
            </a:endParaRP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r>
              <a:rPr lang="en-US" sz="800" dirty="0"/>
              <a:t>Various pests and nutrition deficiencies in plants leads to crop diseases. </a:t>
            </a: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r>
              <a:rPr lang="en-US" sz="800" dirty="0"/>
              <a:t>When it is not treated at the earliest it leads to severe crop damage. </a:t>
            </a: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r>
              <a:rPr lang="en-US" sz="800" dirty="0"/>
              <a:t>Infectious plant diseases are also caused by living agents, or pathogens. </a:t>
            </a: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r>
              <a:rPr lang="en-US" sz="800" dirty="0"/>
              <a:t>These pathogens can be spread from an infected plant or plant debris to a healthy plant. </a:t>
            </a: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 marR="1263650" algn="just">
              <a:lnSpc>
                <a:spcPct val="111100"/>
              </a:lnSpc>
              <a:spcBef>
                <a:spcPts val="360"/>
              </a:spcBef>
            </a:pP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9600" y="2603494"/>
            <a:ext cx="3213100" cy="22185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7.</a:t>
            </a:r>
            <a:r>
              <a:rPr sz="800" b="1" spc="-50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222222"/>
                </a:solidFill>
                <a:latin typeface="Trebuchet MS"/>
                <a:cs typeface="Trebuchet MS"/>
              </a:rPr>
              <a:t>BEHAVIOUR</a:t>
            </a:r>
            <a:endParaRPr lang="en-US" sz="800" b="1" spc="15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700"/>
              </a:spcBef>
            </a:pPr>
            <a:endParaRPr sz="800" dirty="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Directly related: Farmers do not need wide knowledge on all the diseases and fertilizers.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 They can make use of our application to get the appropriate and effective fertilizers for their affected crops.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 Indirectly related: Farmers can anticipate a problem and get the results via online. 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Time and financial losses can be reduced.</a:t>
            </a: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lang="en-US" sz="8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endParaRPr sz="6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9600" y="5088492"/>
            <a:ext cx="3467100" cy="2014220"/>
          </a:xfrm>
          <a:custGeom>
            <a:avLst/>
            <a:gdLst/>
            <a:ahLst/>
            <a:cxnLst/>
            <a:rect l="l" t="t" r="r" b="b"/>
            <a:pathLst>
              <a:path w="3467100" h="2014220">
                <a:moveTo>
                  <a:pt x="0" y="2014118"/>
                </a:moveTo>
                <a:lnTo>
                  <a:pt x="3467100" y="2014118"/>
                </a:lnTo>
                <a:lnTo>
                  <a:pt x="3467100" y="0"/>
                </a:lnTo>
                <a:lnTo>
                  <a:pt x="0" y="0"/>
                </a:lnTo>
                <a:lnTo>
                  <a:pt x="0" y="2014118"/>
                </a:lnTo>
                <a:close/>
              </a:path>
            </a:pathLst>
          </a:custGeom>
          <a:solidFill>
            <a:srgbClr val="22A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5088492"/>
            <a:ext cx="3467100" cy="2014220"/>
          </a:xfrm>
          <a:custGeom>
            <a:avLst/>
            <a:gdLst/>
            <a:ahLst/>
            <a:cxnLst/>
            <a:rect l="l" t="t" r="r" b="b"/>
            <a:pathLst>
              <a:path w="3467100" h="2014220">
                <a:moveTo>
                  <a:pt x="0" y="2014118"/>
                </a:moveTo>
                <a:lnTo>
                  <a:pt x="3467100" y="2014118"/>
                </a:lnTo>
                <a:lnTo>
                  <a:pt x="3467100" y="0"/>
                </a:lnTo>
                <a:lnTo>
                  <a:pt x="0" y="0"/>
                </a:lnTo>
                <a:lnTo>
                  <a:pt x="0" y="2014118"/>
                </a:lnTo>
                <a:close/>
              </a:path>
            </a:pathLst>
          </a:custGeom>
          <a:solidFill>
            <a:srgbClr val="22A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000" y="5114993"/>
            <a:ext cx="3213100" cy="1961514"/>
          </a:xfrm>
          <a:custGeom>
            <a:avLst/>
            <a:gdLst/>
            <a:ahLst/>
            <a:cxnLst/>
            <a:rect l="l" t="t" r="r" b="b"/>
            <a:pathLst>
              <a:path w="3213100" h="1961515">
                <a:moveTo>
                  <a:pt x="0" y="1961116"/>
                </a:moveTo>
                <a:lnTo>
                  <a:pt x="3213100" y="1961116"/>
                </a:lnTo>
                <a:lnTo>
                  <a:pt x="3213100" y="0"/>
                </a:lnTo>
                <a:lnTo>
                  <a:pt x="0" y="0"/>
                </a:lnTo>
                <a:lnTo>
                  <a:pt x="0" y="1961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9600" y="5114993"/>
            <a:ext cx="3200400" cy="1961514"/>
          </a:xfrm>
          <a:custGeom>
            <a:avLst/>
            <a:gdLst/>
            <a:ahLst/>
            <a:cxnLst/>
            <a:rect l="l" t="t" r="r" b="b"/>
            <a:pathLst>
              <a:path w="3200400" h="1961515">
                <a:moveTo>
                  <a:pt x="0" y="1961116"/>
                </a:moveTo>
                <a:lnTo>
                  <a:pt x="3200400" y="1961116"/>
                </a:lnTo>
                <a:lnTo>
                  <a:pt x="3200400" y="0"/>
                </a:lnTo>
                <a:lnTo>
                  <a:pt x="0" y="0"/>
                </a:lnTo>
                <a:lnTo>
                  <a:pt x="0" y="1961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4927" y="5384051"/>
            <a:ext cx="174625" cy="13970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strong </a:t>
            </a: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10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1000" b="1" spc="6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20994" y="5250186"/>
            <a:ext cx="159385" cy="1691005"/>
          </a:xfrm>
          <a:prstGeom prst="rect">
            <a:avLst/>
          </a:prstGeom>
        </p:spPr>
        <p:txBody>
          <a:bodyPr vert="vert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Extract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online 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ofﬂine </a:t>
            </a:r>
            <a:r>
              <a:rPr sz="900" b="1" spc="25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9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900" b="1" spc="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59600" y="6093509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26449">
            <a:solidFill>
              <a:srgbClr val="22A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" y="6093509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26449">
            <a:solidFill>
              <a:srgbClr val="22A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7794" y="5165470"/>
            <a:ext cx="3213100" cy="980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25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3.</a:t>
            </a:r>
            <a:r>
              <a:rPr sz="800" b="1" spc="-50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TRIGGERS</a:t>
            </a:r>
            <a:endParaRPr lang="en-US" sz="800" b="1" spc="25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625"/>
              </a:spcBef>
            </a:pPr>
            <a:endParaRPr sz="800" dirty="0">
              <a:latin typeface="Trebuchet MS"/>
              <a:cs typeface="Trebuchet MS"/>
            </a:endParaRPr>
          </a:p>
          <a:p>
            <a:pPr marL="120650" marR="786765">
              <a:lnSpc>
                <a:spcPct val="111100"/>
              </a:lnSpc>
              <a:spcBef>
                <a:spcPts val="259"/>
              </a:spcBef>
            </a:pPr>
            <a:r>
              <a:rPr lang="en-US" sz="800" dirty="0"/>
              <a:t>Seeing their crops being infected with diseases and facing a huge loss causing distress. Crop productivity is severely affected due to various pests and hence causing crop damage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6500" y="5114993"/>
            <a:ext cx="3187700" cy="843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625"/>
              </a:spcBef>
            </a:pPr>
            <a:r>
              <a:rPr sz="800" b="1" spc="-25" dirty="0">
                <a:solidFill>
                  <a:srgbClr val="222222"/>
                </a:solidFill>
                <a:latin typeface="Trebuchet MS"/>
                <a:cs typeface="Trebuchet MS"/>
              </a:rPr>
              <a:t>10. </a:t>
            </a:r>
            <a:r>
              <a:rPr sz="800" b="1" spc="5" dirty="0">
                <a:solidFill>
                  <a:srgbClr val="222222"/>
                </a:solidFill>
                <a:latin typeface="Trebuchet MS"/>
                <a:cs typeface="Trebuchet MS"/>
              </a:rPr>
              <a:t>YOUR</a:t>
            </a:r>
            <a:r>
              <a:rPr sz="800" b="1" spc="-70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10" dirty="0">
                <a:solidFill>
                  <a:srgbClr val="222222"/>
                </a:solidFill>
                <a:latin typeface="Trebuchet MS"/>
                <a:cs typeface="Trebuchet MS"/>
              </a:rPr>
              <a:t>SOLUTION</a:t>
            </a:r>
            <a:endParaRPr lang="en-US" sz="800" b="1" spc="10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25"/>
              </a:spcBef>
            </a:pPr>
            <a:endParaRPr sz="800" dirty="0">
              <a:latin typeface="Trebuchet MS"/>
              <a:cs typeface="Trebuchet MS"/>
            </a:endParaRPr>
          </a:p>
          <a:p>
            <a:pPr marL="114300" marR="363855">
              <a:lnSpc>
                <a:spcPct val="111100"/>
              </a:lnSpc>
              <a:spcBef>
                <a:spcPts val="259"/>
              </a:spcBef>
            </a:pPr>
            <a:r>
              <a:rPr lang="en-US" sz="800" dirty="0"/>
              <a:t>Our application makes uses of plant images captured in all possible dimensions and analyzes those to recommend a highly accurate fertilizer for the identified plant disease. 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73900" y="5124026"/>
            <a:ext cx="2712085" cy="71429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14300" indent="-114935">
              <a:lnSpc>
                <a:spcPct val="100000"/>
              </a:lnSpc>
              <a:spcBef>
                <a:spcPts val="550"/>
              </a:spcBef>
              <a:buAutoNum type="arabicPeriod" startAt="8"/>
              <a:tabLst>
                <a:tab pos="114935" algn="l"/>
              </a:tabLst>
            </a:pPr>
            <a:r>
              <a:rPr sz="800" b="1" spc="25" dirty="0">
                <a:solidFill>
                  <a:srgbClr val="222222"/>
                </a:solidFill>
                <a:latin typeface="Trebuchet MS"/>
                <a:cs typeface="Trebuchet MS"/>
              </a:rPr>
              <a:t>CHANNELS </a:t>
            </a:r>
            <a:r>
              <a:rPr sz="800" b="1" spc="-5" dirty="0">
                <a:solidFill>
                  <a:srgbClr val="222222"/>
                </a:solidFill>
                <a:latin typeface="Trebuchet MS"/>
                <a:cs typeface="Trebuchet MS"/>
              </a:rPr>
              <a:t>of</a:t>
            </a:r>
            <a:r>
              <a:rPr sz="800" b="1" spc="-120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222222"/>
                </a:solidFill>
                <a:latin typeface="Trebuchet MS"/>
                <a:cs typeface="Trebuchet MS"/>
              </a:rPr>
              <a:t>BEHAVIOUR</a:t>
            </a:r>
            <a:endParaRPr sz="800" dirty="0">
              <a:latin typeface="Trebuchet MS"/>
              <a:cs typeface="Trebuchet MS"/>
            </a:endParaRPr>
          </a:p>
          <a:p>
            <a:pPr marL="128270" lvl="1" indent="-12890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28905" algn="l"/>
              </a:tabLst>
            </a:pPr>
            <a:r>
              <a:rPr sz="600" b="1" spc="5" dirty="0">
                <a:solidFill>
                  <a:srgbClr val="6A6A6A"/>
                </a:solidFill>
                <a:latin typeface="Trebuchet MS"/>
                <a:cs typeface="Trebuchet MS"/>
              </a:rPr>
              <a:t>ONLINE</a:t>
            </a:r>
            <a:endParaRPr lang="en-US" sz="600" b="1" spc="5" dirty="0">
              <a:solidFill>
                <a:srgbClr val="6A6A6A"/>
              </a:solidFill>
              <a:latin typeface="Trebuchet MS"/>
              <a:cs typeface="Trebuchet MS"/>
            </a:endParaRPr>
          </a:p>
          <a:p>
            <a:pPr marL="0" lvl="1">
              <a:lnSpc>
                <a:spcPct val="100000"/>
              </a:lnSpc>
              <a:spcBef>
                <a:spcPts val="340"/>
              </a:spcBef>
              <a:tabLst>
                <a:tab pos="128905" algn="l"/>
              </a:tabLst>
            </a:pPr>
            <a:endParaRPr sz="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sz="800" dirty="0"/>
              <a:t>General knowledge related to various plant disease and its appropriate fertilizer utilization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000" y="6127326"/>
            <a:ext cx="3213100" cy="716863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50"/>
              </a:spcBef>
            </a:pPr>
            <a:r>
              <a:rPr sz="800" b="1" spc="-30" dirty="0">
                <a:solidFill>
                  <a:srgbClr val="222222"/>
                </a:solidFill>
                <a:latin typeface="Trebuchet MS"/>
                <a:cs typeface="Trebuchet MS"/>
              </a:rPr>
              <a:t>4. </a:t>
            </a:r>
            <a:r>
              <a:rPr sz="800" b="1" spc="15" dirty="0">
                <a:solidFill>
                  <a:srgbClr val="222222"/>
                </a:solidFill>
                <a:latin typeface="Trebuchet MS"/>
                <a:cs typeface="Trebuchet MS"/>
              </a:rPr>
              <a:t>EMOTIONS: </a:t>
            </a:r>
            <a:r>
              <a:rPr sz="800" b="1" dirty="0">
                <a:solidFill>
                  <a:srgbClr val="222222"/>
                </a:solidFill>
                <a:latin typeface="Trebuchet MS"/>
                <a:cs typeface="Trebuchet MS"/>
              </a:rPr>
              <a:t>BEFORE </a:t>
            </a:r>
            <a:r>
              <a:rPr sz="800" b="1" spc="-35" dirty="0">
                <a:solidFill>
                  <a:srgbClr val="222222"/>
                </a:solidFill>
                <a:latin typeface="Trebuchet MS"/>
                <a:cs typeface="Trebuchet MS"/>
              </a:rPr>
              <a:t>/</a:t>
            </a:r>
            <a:r>
              <a:rPr sz="800" b="1" spc="-170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222222"/>
                </a:solidFill>
                <a:latin typeface="Trebuchet MS"/>
                <a:cs typeface="Trebuchet MS"/>
              </a:rPr>
              <a:t>AFTER</a:t>
            </a:r>
            <a:endParaRPr lang="en-US" sz="800" b="1" spc="5" dirty="0">
              <a:solidFill>
                <a:srgbClr val="222222"/>
              </a:solidFill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550"/>
              </a:spcBef>
            </a:pPr>
            <a:endParaRPr sz="800" dirty="0"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Before: Distress, pain, efforts in vain </a:t>
            </a:r>
          </a:p>
          <a:p>
            <a:pPr marL="120650">
              <a:lnSpc>
                <a:spcPct val="100000"/>
              </a:lnSpc>
              <a:spcBef>
                <a:spcPts val="340"/>
              </a:spcBef>
            </a:pPr>
            <a:r>
              <a:rPr lang="en-US" sz="800" dirty="0"/>
              <a:t>After: Relief, reassurance, solace</a:t>
            </a:r>
            <a:r>
              <a:rPr sz="600" spc="-5" dirty="0">
                <a:solidFill>
                  <a:srgbClr val="6A6A6A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73900" y="6174740"/>
            <a:ext cx="2730500" cy="4988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600" b="1" spc="-25" dirty="0">
                <a:solidFill>
                  <a:srgbClr val="6A6A6A"/>
                </a:solidFill>
                <a:latin typeface="Trebuchet MS"/>
                <a:cs typeface="Trebuchet MS"/>
              </a:rPr>
              <a:t>8.2</a:t>
            </a:r>
            <a:r>
              <a:rPr sz="600" b="1" spc="-40" dirty="0">
                <a:solidFill>
                  <a:srgbClr val="6A6A6A"/>
                </a:solidFill>
                <a:latin typeface="Trebuchet MS"/>
                <a:cs typeface="Trebuchet MS"/>
              </a:rPr>
              <a:t> </a:t>
            </a:r>
            <a:r>
              <a:rPr sz="600" b="1" spc="-5" dirty="0">
                <a:solidFill>
                  <a:srgbClr val="6A6A6A"/>
                </a:solidFill>
                <a:latin typeface="Trebuchet MS"/>
                <a:cs typeface="Trebuchet MS"/>
              </a:rPr>
              <a:t>OFFLINE</a:t>
            </a:r>
            <a:endParaRPr lang="en-US" sz="600" b="1" spc="-5" dirty="0">
              <a:solidFill>
                <a:srgbClr val="6A6A6A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00" dirty="0">
              <a:latin typeface="Trebuchet MS"/>
              <a:cs typeface="Trebuchet MS"/>
            </a:endParaRPr>
          </a:p>
          <a:p>
            <a:pPr marR="5080">
              <a:lnSpc>
                <a:spcPct val="111100"/>
              </a:lnSpc>
            </a:pPr>
            <a:r>
              <a:rPr lang="en-US" sz="800" dirty="0"/>
              <a:t>People try to identify diseases visually based on main symptoms like curling of leaves and change of color of the leaves.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450" y="5168900"/>
            <a:ext cx="304800" cy="190500"/>
          </a:xfrm>
          <a:prstGeom prst="rect">
            <a:avLst/>
          </a:prstGeom>
          <a:solidFill>
            <a:srgbClr val="22A782"/>
          </a:solidFill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72250" y="5168900"/>
            <a:ext cx="304800" cy="190500"/>
          </a:xfrm>
          <a:prstGeom prst="rect">
            <a:avLst/>
          </a:prstGeom>
          <a:solidFill>
            <a:srgbClr val="6C4A9E"/>
          </a:solidFill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000" b="1" spc="50" dirty="0">
                <a:solidFill>
                  <a:srgbClr val="FFFFFF"/>
                </a:solidFill>
                <a:latin typeface="Trebuchet MS"/>
                <a:cs typeface="Trebuchet MS"/>
              </a:rPr>
              <a:t>SL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8050" y="5168900"/>
            <a:ext cx="304800" cy="190500"/>
          </a:xfrm>
          <a:prstGeom prst="rect">
            <a:avLst/>
          </a:prstGeom>
          <a:solidFill>
            <a:srgbClr val="22A782"/>
          </a:solidFill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6450" y="6172200"/>
            <a:ext cx="304800" cy="190500"/>
          </a:xfrm>
          <a:prstGeom prst="rect">
            <a:avLst/>
          </a:prstGeom>
          <a:solidFill>
            <a:srgbClr val="22A782"/>
          </a:solidFill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000" b="1" spc="6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6700" y="236171"/>
            <a:ext cx="2692265" cy="14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46500" y="177800"/>
            <a:ext cx="66802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00"/>
              </a:spcBef>
            </a:pPr>
            <a:r>
              <a:rPr sz="1000" spc="10" dirty="0">
                <a:solidFill>
                  <a:srgbClr val="222222"/>
                </a:solidFill>
                <a:latin typeface="Trebuchet MS"/>
                <a:cs typeface="Trebuchet MS"/>
              </a:rPr>
              <a:t>Purpose </a:t>
            </a:r>
            <a:r>
              <a:rPr sz="1000" spc="-130" dirty="0">
                <a:solidFill>
                  <a:srgbClr val="222222"/>
                </a:solidFill>
                <a:latin typeface="Trebuchet MS"/>
                <a:cs typeface="Trebuchet MS"/>
              </a:rPr>
              <a:t>/</a:t>
            </a:r>
            <a:r>
              <a:rPr sz="1000" spc="-13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2222"/>
                </a:solidFill>
                <a:latin typeface="Trebuchet MS"/>
                <a:cs typeface="Trebuchet MS"/>
              </a:rPr>
              <a:t>Vision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512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Abishek k</cp:lastModifiedBy>
  <cp:revision>1</cp:revision>
  <dcterms:created xsi:type="dcterms:W3CDTF">2022-09-27T05:49:19Z</dcterms:created>
  <dcterms:modified xsi:type="dcterms:W3CDTF">2022-10-01T13:15:57Z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LastSaved">
    <vt:filetime>2022-09-27T00:00:00Z</vt:filetime>
  </property>
</Properties>
</file>