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26200"/>
    <a:srgbClr val="FEB058"/>
    <a:srgbClr val="FF9933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3" autoAdjust="0"/>
    <p:restoredTop sz="94041" autoAdjust="0"/>
  </p:normalViewPr>
  <p:slideViewPr>
    <p:cSldViewPr>
      <p:cViewPr varScale="1">
        <p:scale>
          <a:sx n="67" d="100"/>
          <a:sy n="67" d="100"/>
        </p:scale>
        <p:origin x="91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and Round Single Corner Rectangle 18"/>
          <p:cNvSpPr/>
          <p:nvPr/>
        </p:nvSpPr>
        <p:spPr>
          <a:xfrm>
            <a:off x="44402" y="1707380"/>
            <a:ext cx="1579288" cy="754382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prevent from bacterial infection</a:t>
            </a:r>
            <a:endParaRPr lang="en-CA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4402" y="3719819"/>
            <a:ext cx="1554039" cy="777240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they can find disease at earlier stages</a:t>
            </a: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1077642" y="4710152"/>
            <a:ext cx="1766166" cy="803824"/>
          </a:xfrm>
          <a:prstGeom prst="roundRect">
            <a:avLst/>
          </a:prstGeom>
          <a:solidFill>
            <a:srgbClr val="F262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need the recommendation of fertilizer based on the disease</a:t>
            </a: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2640132" y="1340513"/>
            <a:ext cx="1579288" cy="897971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AI helps in reducing the loss by disease</a:t>
            </a: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971600" y="217816"/>
            <a:ext cx="1643260" cy="1009986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automated system helps in identifying disease</a:t>
            </a: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4849376" y="1333234"/>
            <a:ext cx="1652539" cy="905250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helps in the development of the life style of farmers</a:t>
            </a: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6501915" y="175870"/>
            <a:ext cx="1805107" cy="1007773"/>
          </a:xfrm>
          <a:prstGeom prst="roundRect">
            <a:avLst/>
          </a:prstGeom>
          <a:solidFill>
            <a:srgbClr val="00B050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system will find all the diseases of all plants </a:t>
            </a:r>
          </a:p>
        </p:txBody>
      </p:sp>
      <p:sp>
        <p:nvSpPr>
          <p:cNvPr id="53" name="Snip and Round Single Corner Rectangle 33"/>
          <p:cNvSpPr/>
          <p:nvPr/>
        </p:nvSpPr>
        <p:spPr>
          <a:xfrm>
            <a:off x="229787" y="5692807"/>
            <a:ext cx="1570962" cy="1135992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internet connectivity along with the knowledge of usage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697330" y="4810477"/>
            <a:ext cx="1805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 &amp; DO?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036649" y="2794892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HEAR?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362336" y="2816040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SEE?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52024" y="44361"/>
            <a:ext cx="1805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 &amp; FEEL?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582956" y="5921758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PAIN?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151868" y="5894386"/>
            <a:ext cx="146827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200" b="1" dirty="0">
                <a:solidFill>
                  <a:schemeClr val="bg1"/>
                </a:solidFill>
              </a:rPr>
              <a:t>GAIN?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ca-ES" sz="2200" b="1" dirty="0">
              <a:solidFill>
                <a:schemeClr val="bg1"/>
              </a:solidFill>
            </a:endParaRPr>
          </a:p>
        </p:txBody>
      </p:sp>
      <p:sp>
        <p:nvSpPr>
          <p:cNvPr id="34" name="Snip and Round Single Corner Rectangle 18">
            <a:extLst>
              <a:ext uri="{FF2B5EF4-FFF2-40B4-BE49-F238E27FC236}">
                <a16:creationId xmlns:a16="http://schemas.microsoft.com/office/drawing/2014/main" id="{E43CBE50-125A-D9B2-2DC9-1A3009FE0EB2}"/>
              </a:ext>
            </a:extLst>
          </p:cNvPr>
          <p:cNvSpPr/>
          <p:nvPr/>
        </p:nvSpPr>
        <p:spPr>
          <a:xfrm>
            <a:off x="446794" y="2702420"/>
            <a:ext cx="1579288" cy="754382"/>
          </a:xfrm>
          <a:prstGeom prst="round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identify the diseases by taking photos of leaves</a:t>
            </a:r>
            <a:endParaRPr lang="en-CA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nip and Round Single Corner Rectangle 18">
            <a:extLst>
              <a:ext uri="{FF2B5EF4-FFF2-40B4-BE49-F238E27FC236}">
                <a16:creationId xmlns:a16="http://schemas.microsoft.com/office/drawing/2014/main" id="{7C8D40B5-929F-622E-C152-2BD7D13EF436}"/>
              </a:ext>
            </a:extLst>
          </p:cNvPr>
          <p:cNvSpPr/>
          <p:nvPr/>
        </p:nvSpPr>
        <p:spPr>
          <a:xfrm>
            <a:off x="7513640" y="1711822"/>
            <a:ext cx="1579288" cy="754382"/>
          </a:xfrm>
          <a:prstGeom prst="round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fertilizers</a:t>
            </a:r>
            <a:endParaRPr lang="en-CA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nip and Round Single Corner Rectangle 18">
            <a:extLst>
              <a:ext uri="{FF2B5EF4-FFF2-40B4-BE49-F238E27FC236}">
                <a16:creationId xmlns:a16="http://schemas.microsoft.com/office/drawing/2014/main" id="{76F00D63-B3B5-64A2-1C3C-C9632F20897B}"/>
              </a:ext>
            </a:extLst>
          </p:cNvPr>
          <p:cNvSpPr/>
          <p:nvPr/>
        </p:nvSpPr>
        <p:spPr>
          <a:xfrm>
            <a:off x="7513640" y="3731248"/>
            <a:ext cx="1579288" cy="754382"/>
          </a:xfrm>
          <a:prstGeom prst="round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identification</a:t>
            </a:r>
            <a:endParaRPr lang="en-CA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nip and Round Single Corner Rectangle 18">
            <a:extLst>
              <a:ext uri="{FF2B5EF4-FFF2-40B4-BE49-F238E27FC236}">
                <a16:creationId xmlns:a16="http://schemas.microsoft.com/office/drawing/2014/main" id="{74335FAC-DD1B-228A-A418-D18C9A1D8415}"/>
              </a:ext>
            </a:extLst>
          </p:cNvPr>
          <p:cNvSpPr/>
          <p:nvPr/>
        </p:nvSpPr>
        <p:spPr>
          <a:xfrm>
            <a:off x="6871900" y="2702420"/>
            <a:ext cx="1579288" cy="754382"/>
          </a:xfrm>
          <a:prstGeom prst="round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portal for farmers to upload images</a:t>
            </a:r>
            <a:endParaRPr lang="en-CA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nip and Round Single Corner Rectangle 33">
            <a:extLst>
              <a:ext uri="{FF2B5EF4-FFF2-40B4-BE49-F238E27FC236}">
                <a16:creationId xmlns:a16="http://schemas.microsoft.com/office/drawing/2014/main" id="{E7EF4E38-4F5A-A86D-38D8-31777EDB542A}"/>
              </a:ext>
            </a:extLst>
          </p:cNvPr>
          <p:cNvSpPr/>
          <p:nvPr/>
        </p:nvSpPr>
        <p:spPr>
          <a:xfrm>
            <a:off x="3652024" y="3750751"/>
            <a:ext cx="1766166" cy="803824"/>
          </a:xfrm>
          <a:prstGeom prst="roundRect">
            <a:avLst/>
          </a:prstGeom>
          <a:solidFill>
            <a:srgbClr val="F262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quantity of fertilizer to be given</a:t>
            </a:r>
          </a:p>
        </p:txBody>
      </p:sp>
      <p:sp>
        <p:nvSpPr>
          <p:cNvPr id="48" name="Snip and Round Single Corner Rectangle 33">
            <a:extLst>
              <a:ext uri="{FF2B5EF4-FFF2-40B4-BE49-F238E27FC236}">
                <a16:creationId xmlns:a16="http://schemas.microsoft.com/office/drawing/2014/main" id="{AE3AF2F3-6B68-57A7-0D3A-078D3B4FBA65}"/>
              </a:ext>
            </a:extLst>
          </p:cNvPr>
          <p:cNvSpPr/>
          <p:nvPr/>
        </p:nvSpPr>
        <p:spPr>
          <a:xfrm>
            <a:off x="6079238" y="4604877"/>
            <a:ext cx="1766166" cy="892865"/>
          </a:xfrm>
          <a:prstGeom prst="roundRect">
            <a:avLst/>
          </a:prstGeom>
          <a:solidFill>
            <a:srgbClr val="F262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platform to access like application with accurate results</a:t>
            </a:r>
          </a:p>
        </p:txBody>
      </p:sp>
      <p:sp>
        <p:nvSpPr>
          <p:cNvPr id="62" name="Snip and Round Single Corner Rectangle 33">
            <a:extLst>
              <a:ext uri="{FF2B5EF4-FFF2-40B4-BE49-F238E27FC236}">
                <a16:creationId xmlns:a16="http://schemas.microsoft.com/office/drawing/2014/main" id="{88D6A7D7-5E31-CD43-256A-74A2F840C325}"/>
              </a:ext>
            </a:extLst>
          </p:cNvPr>
          <p:cNvSpPr/>
          <p:nvPr/>
        </p:nvSpPr>
        <p:spPr>
          <a:xfrm>
            <a:off x="2882830" y="5687432"/>
            <a:ext cx="1570962" cy="1135992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organic and spending large amount for fertilizer</a:t>
            </a:r>
          </a:p>
        </p:txBody>
      </p:sp>
      <p:sp>
        <p:nvSpPr>
          <p:cNvPr id="64" name="Snip and Round Single Corner Rectangle 33">
            <a:extLst>
              <a:ext uri="{FF2B5EF4-FFF2-40B4-BE49-F238E27FC236}">
                <a16:creationId xmlns:a16="http://schemas.microsoft.com/office/drawing/2014/main" id="{E5B5B3CE-5FD5-1C02-CE4B-2FBD738E7566}"/>
              </a:ext>
            </a:extLst>
          </p:cNvPr>
          <p:cNvSpPr/>
          <p:nvPr/>
        </p:nvSpPr>
        <p:spPr>
          <a:xfrm>
            <a:off x="4693180" y="5661249"/>
            <a:ext cx="1570962" cy="1135992"/>
          </a:xfrm>
          <a:prstGeom prst="roundRect">
            <a:avLst/>
          </a:prstGeom>
          <a:solidFill>
            <a:srgbClr val="00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risk and minimum risk</a:t>
            </a:r>
          </a:p>
        </p:txBody>
      </p:sp>
      <p:sp>
        <p:nvSpPr>
          <p:cNvPr id="65" name="Snip and Round Single Corner Rectangle 33">
            <a:extLst>
              <a:ext uri="{FF2B5EF4-FFF2-40B4-BE49-F238E27FC236}">
                <a16:creationId xmlns:a16="http://schemas.microsoft.com/office/drawing/2014/main" id="{CA2C7CBE-143C-A4A1-3765-14B95F18CA2D}"/>
              </a:ext>
            </a:extLst>
          </p:cNvPr>
          <p:cNvSpPr/>
          <p:nvPr/>
        </p:nvSpPr>
        <p:spPr>
          <a:xfrm>
            <a:off x="7346223" y="5667336"/>
            <a:ext cx="1677854" cy="1135992"/>
          </a:xfrm>
          <a:prstGeom prst="roundRect">
            <a:avLst/>
          </a:prstGeom>
          <a:solidFill>
            <a:srgbClr val="00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identification of disease and quick response they get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79B96-7735-DFCC-27E0-2F7EAFCC7145}"/>
              </a:ext>
            </a:extLst>
          </p:cNvPr>
          <p:cNvCxnSpPr/>
          <p:nvPr/>
        </p:nvCxnSpPr>
        <p:spPr>
          <a:xfrm>
            <a:off x="-17423" y="5661249"/>
            <a:ext cx="9144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9E0B7F-FFA5-AF73-6749-ECE83EC32E8E}"/>
              </a:ext>
            </a:extLst>
          </p:cNvPr>
          <p:cNvCxnSpPr/>
          <p:nvPr/>
        </p:nvCxnSpPr>
        <p:spPr>
          <a:xfrm>
            <a:off x="0" y="829191"/>
            <a:ext cx="4453792" cy="2250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462ED3-2073-F0D9-F76D-B70AFEE2DDF4}"/>
              </a:ext>
            </a:extLst>
          </p:cNvPr>
          <p:cNvCxnSpPr/>
          <p:nvPr/>
        </p:nvCxnSpPr>
        <p:spPr>
          <a:xfrm flipV="1">
            <a:off x="4453792" y="925935"/>
            <a:ext cx="4690208" cy="218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C46803-C7DB-189C-9331-49C372025C65}"/>
              </a:ext>
            </a:extLst>
          </p:cNvPr>
          <p:cNvCxnSpPr/>
          <p:nvPr/>
        </p:nvCxnSpPr>
        <p:spPr>
          <a:xfrm flipH="1">
            <a:off x="-17423" y="3079611"/>
            <a:ext cx="4471215" cy="2221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12BFDC-C088-49DD-99BF-713C49FA0CC7}"/>
              </a:ext>
            </a:extLst>
          </p:cNvPr>
          <p:cNvCxnSpPr/>
          <p:nvPr/>
        </p:nvCxnSpPr>
        <p:spPr>
          <a:xfrm>
            <a:off x="4487902" y="3104281"/>
            <a:ext cx="4710058" cy="2191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077A44-B2F9-CA99-AFFD-4C56DEDC1495}"/>
              </a:ext>
            </a:extLst>
          </p:cNvPr>
          <p:cNvCxnSpPr/>
          <p:nvPr/>
        </p:nvCxnSpPr>
        <p:spPr>
          <a:xfrm>
            <a:off x="4554577" y="5655163"/>
            <a:ext cx="0" cy="1219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AI takes root, helping farmers identify diseased plants">
            <a:extLst>
              <a:ext uri="{FF2B5EF4-FFF2-40B4-BE49-F238E27FC236}">
                <a16:creationId xmlns:a16="http://schemas.microsoft.com/office/drawing/2014/main" id="{7F6978DF-295D-E93F-059E-85D4E34F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33" y="2514500"/>
            <a:ext cx="1928103" cy="108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169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Abishek k</cp:lastModifiedBy>
  <cp:revision>38</cp:revision>
  <dcterms:created xsi:type="dcterms:W3CDTF">2014-09-05T20:07:00Z</dcterms:created>
  <dcterms:modified xsi:type="dcterms:W3CDTF">2022-09-15T06:44:34Z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