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5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96"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7"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9" name="Footer Placeholder 4"/>
          <p:cNvSpPr>
            <a:spLocks noGrp="1"/>
          </p:cNvSpPr>
          <p:nvPr>
            <p:ph type="ftr" sz="quarter" idx="11"/>
          </p:nvPr>
        </p:nvSpPr>
        <p:spPr/>
        <p:txBody>
          <a:bodyPr/>
          <a:p>
            <a:endParaRPr altLang="en-US" lang="zh-CN"/>
          </a:p>
        </p:txBody>
      </p:sp>
      <p:sp>
        <p:nvSpPr>
          <p:cNvPr id="104860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4"/>
          <p:cNvSpPr>
            <a:spLocks noGrp="1"/>
          </p:cNvSpPr>
          <p:nvPr>
            <p:ph type="ftr" sz="quarter" idx="11"/>
          </p:nvPr>
        </p:nvSpPr>
        <p:spPr/>
        <p:txBody>
          <a:bodyPr/>
          <a:p>
            <a:endParaRPr altLang="en-US" lang="zh-CN"/>
          </a:p>
        </p:txBody>
      </p:sp>
      <p:sp>
        <p:nvSpPr>
          <p:cNvPr id="104863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30"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31"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4"/>
          <p:cNvSpPr>
            <a:spLocks noGrp="1"/>
          </p:cNvSpPr>
          <p:nvPr>
            <p:ph type="ftr" sz="quarter" idx="11"/>
          </p:nvPr>
        </p:nvSpPr>
        <p:spPr/>
        <p:txBody>
          <a:bodyPr/>
          <a:p>
            <a:endParaRPr altLang="en-US" lang="zh-CN"/>
          </a:p>
        </p:txBody>
      </p:sp>
      <p:sp>
        <p:nvSpPr>
          <p:cNvPr id="104863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89" name="Title 1"/>
          <p:cNvSpPr>
            <a:spLocks noGrp="1"/>
          </p:cNvSpPr>
          <p:nvPr>
            <p:ph type="title"/>
          </p:nvPr>
        </p:nvSpPr>
        <p:spPr/>
        <p:txBody>
          <a:bodyPr/>
          <a:p>
            <a:r>
              <a:rPr altLang="zh-CN" lang="en-US" smtClean="0"/>
              <a:t>Click to edit Master title style</a:t>
            </a:r>
            <a:endParaRPr dirty="0" lang="en-US"/>
          </a:p>
        </p:txBody>
      </p:sp>
      <p:sp>
        <p:nvSpPr>
          <p:cNvPr id="104859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2" name="Footer Placeholder 4"/>
          <p:cNvSpPr>
            <a:spLocks noGrp="1"/>
          </p:cNvSpPr>
          <p:nvPr>
            <p:ph type="ftr" sz="quarter" idx="11"/>
          </p:nvPr>
        </p:nvSpPr>
        <p:spPr/>
        <p:txBody>
          <a:bodyPr/>
          <a:p>
            <a:endParaRPr altLang="en-US" lang="zh-CN"/>
          </a:p>
        </p:txBody>
      </p:sp>
      <p:sp>
        <p:nvSpPr>
          <p:cNvPr id="104859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3" name=""/>
        <p:cNvGrpSpPr/>
        <p:nvPr/>
      </p:nvGrpSpPr>
      <p:grpSpPr>
        <a:xfrm>
          <a:off x="0" y="0"/>
          <a:ext cx="0" cy="0"/>
          <a:chOff x="0" y="0"/>
          <a:chExt cx="0" cy="0"/>
        </a:xfrm>
      </p:grpSpPr>
      <p:sp>
        <p:nvSpPr>
          <p:cNvPr id="1048604" name="Title 1"/>
          <p:cNvSpPr>
            <a:spLocks noGrp="1"/>
          </p:cNvSpPr>
          <p:nvPr>
            <p:ph type="title"/>
          </p:nvPr>
        </p:nvSpPr>
        <p:spPr/>
        <p:txBody>
          <a:bodyPr/>
          <a:p>
            <a:r>
              <a:rPr altLang="zh-CN" lang="en-US" smtClean="0"/>
              <a:t>Click to edit Master title style</a:t>
            </a:r>
            <a:endParaRPr dirty="0" lang="en-US"/>
          </a:p>
        </p:txBody>
      </p:sp>
      <p:sp>
        <p:nvSpPr>
          <p:cNvPr id="104860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8" name="Footer Placeholder 5"/>
          <p:cNvSpPr>
            <a:spLocks noGrp="1"/>
          </p:cNvSpPr>
          <p:nvPr>
            <p:ph type="ftr" sz="quarter" idx="11"/>
          </p:nvPr>
        </p:nvSpPr>
        <p:spPr/>
        <p:txBody>
          <a:bodyPr/>
          <a:p>
            <a:endParaRPr altLang="en-US" lang="zh-CN"/>
          </a:p>
        </p:txBody>
      </p:sp>
      <p:sp>
        <p:nvSpPr>
          <p:cNvPr id="104860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45"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6"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7"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9"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0"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1" name="Footer Placeholder 7"/>
          <p:cNvSpPr>
            <a:spLocks noGrp="1"/>
          </p:cNvSpPr>
          <p:nvPr>
            <p:ph type="ftr" sz="quarter" idx="11"/>
          </p:nvPr>
        </p:nvSpPr>
        <p:spPr/>
        <p:txBody>
          <a:bodyPr/>
          <a:p>
            <a:endParaRPr altLang="en-US" lang="zh-CN"/>
          </a:p>
        </p:txBody>
      </p:sp>
      <p:sp>
        <p:nvSpPr>
          <p:cNvPr id="1048652"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6" name="Title 1"/>
          <p:cNvSpPr>
            <a:spLocks noGrp="1"/>
          </p:cNvSpPr>
          <p:nvPr>
            <p:ph type="title"/>
          </p:nvPr>
        </p:nvSpPr>
        <p:spPr/>
        <p:txBody>
          <a:bodyPr/>
          <a:p>
            <a:r>
              <a:rPr altLang="zh-CN" lang="en-US" smtClean="0"/>
              <a:t>Click to edit Master title style</a:t>
            </a:r>
            <a:endParaRPr dirty="0" lang="en-US"/>
          </a:p>
        </p:txBody>
      </p:sp>
      <p:sp>
        <p:nvSpPr>
          <p:cNvPr id="1048627"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8" name="Footer Placeholder 3"/>
          <p:cNvSpPr>
            <a:spLocks noGrp="1"/>
          </p:cNvSpPr>
          <p:nvPr>
            <p:ph type="ftr" sz="quarter" idx="11"/>
          </p:nvPr>
        </p:nvSpPr>
        <p:spPr/>
        <p:txBody>
          <a:bodyPr/>
          <a:p>
            <a:endParaRPr altLang="en-US" lang="zh-CN"/>
          </a:p>
        </p:txBody>
      </p:sp>
      <p:sp>
        <p:nvSpPr>
          <p:cNvPr id="1048629"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13"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4" name="Footer Placeholder 2"/>
          <p:cNvSpPr>
            <a:spLocks noGrp="1"/>
          </p:cNvSpPr>
          <p:nvPr>
            <p:ph type="ftr" sz="quarter" idx="11"/>
          </p:nvPr>
        </p:nvSpPr>
        <p:spPr/>
        <p:txBody>
          <a:bodyPr/>
          <a:p>
            <a:endParaRPr altLang="en-US" lang="zh-CN"/>
          </a:p>
        </p:txBody>
      </p:sp>
      <p:sp>
        <p:nvSpPr>
          <p:cNvPr id="1048615"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3"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7" name="Footer Placeholder 5"/>
          <p:cNvSpPr>
            <a:spLocks noGrp="1"/>
          </p:cNvSpPr>
          <p:nvPr>
            <p:ph type="ftr" sz="quarter" idx="11"/>
          </p:nvPr>
        </p:nvSpPr>
        <p:spPr/>
        <p:txBody>
          <a:bodyPr/>
          <a:p>
            <a:endParaRPr altLang="en-US" lang="zh-CN"/>
          </a:p>
        </p:txBody>
      </p:sp>
      <p:sp>
        <p:nvSpPr>
          <p:cNvPr id="104865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4" name=""/>
        <p:cNvGrpSpPr/>
        <p:nvPr/>
      </p:nvGrpSpPr>
      <p:grpSpPr>
        <a:xfrm>
          <a:off x="0" y="0"/>
          <a:ext cx="0" cy="0"/>
          <a:chOff x="0" y="0"/>
          <a:chExt cx="0" cy="0"/>
        </a:xfrm>
      </p:grpSpPr>
      <p:sp>
        <p:nvSpPr>
          <p:cNvPr id="104858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582"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58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58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5" name="Footer Placeholder 5"/>
          <p:cNvSpPr>
            <a:spLocks noGrp="1"/>
          </p:cNvSpPr>
          <p:nvPr>
            <p:ph type="ftr" sz="quarter" idx="11"/>
          </p:nvPr>
        </p:nvSpPr>
        <p:spPr/>
        <p:txBody>
          <a:bodyPr/>
          <a:p>
            <a:endParaRPr altLang="en-US" lang="zh-CN"/>
          </a:p>
        </p:txBody>
      </p:sp>
      <p:sp>
        <p:nvSpPr>
          <p:cNvPr id="104858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1" name=""/>
        <p:cNvGrpSpPr/>
        <p:nvPr/>
      </p:nvGrpSpPr>
      <p:grpSpPr>
        <a:xfrm>
          <a:off x="0" y="0"/>
          <a:ext cx="0" cy="0"/>
          <a:chOff x="0" y="0"/>
          <a:chExt cx="0" cy="0"/>
        </a:xfrm>
      </p:grpSpPr>
      <p:sp>
        <p:nvSpPr>
          <p:cNvPr id="1048601" name="Title 1"/>
          <p:cNvSpPr>
            <a:spLocks noGrp="1"/>
          </p:cNvSpPr>
          <p:nvPr>
            <p:ph type="ctrTitle"/>
          </p:nvPr>
        </p:nvSpPr>
        <p:spPr>
          <a:xfrm>
            <a:off x="900427" y="1226276"/>
            <a:ext cx="7772400" cy="2387600"/>
          </a:xfrm>
        </p:spPr>
        <p:txBody>
          <a:bodyPr/>
          <a:p>
            <a:r>
              <a:rPr altLang="zh-CN" b="1" lang="en-US">
                <a:solidFill>
                  <a:srgbClr val="FFFFFF"/>
                </a:solidFill>
              </a:rPr>
              <a:t>C</a:t>
            </a:r>
            <a:r>
              <a:rPr altLang="zh-CN" b="1" lang="en-US">
                <a:solidFill>
                  <a:srgbClr val="FFFFFF"/>
                </a:solidFill>
              </a:rPr>
              <a:t>h</a:t>
            </a:r>
            <a:r>
              <a:rPr altLang="zh-CN" b="1" lang="en-US">
                <a:solidFill>
                  <a:srgbClr val="FFFFFF"/>
                </a:solidFill>
              </a:rPr>
              <a:t>i</a:t>
            </a:r>
            <a:r>
              <a:rPr altLang="zh-CN" b="1" lang="en-US">
                <a:solidFill>
                  <a:srgbClr val="FFFFFF"/>
                </a:solidFill>
              </a:rPr>
              <a:t>l</a:t>
            </a:r>
            <a:r>
              <a:rPr altLang="zh-CN" b="1" lang="en-US">
                <a:solidFill>
                  <a:srgbClr val="FFFFFF"/>
                </a:solidFill>
              </a:rPr>
              <a:t>d</a:t>
            </a:r>
            <a:r>
              <a:rPr altLang="zh-CN" b="1" lang="en-US">
                <a:solidFill>
                  <a:srgbClr val="FFFFFF"/>
                </a:solidFill>
              </a:rPr>
              <a:t> </a:t>
            </a:r>
            <a:r>
              <a:rPr altLang="zh-CN" b="1" lang="en-US">
                <a:solidFill>
                  <a:srgbClr val="FFFFFF"/>
                </a:solidFill>
              </a:rPr>
              <a:t>s</a:t>
            </a:r>
            <a:r>
              <a:rPr altLang="zh-CN" b="1" lang="en-US">
                <a:solidFill>
                  <a:srgbClr val="FFFFFF"/>
                </a:solidFill>
              </a:rPr>
              <a:t>a</a:t>
            </a:r>
            <a:r>
              <a:rPr altLang="zh-CN" b="1" lang="en-US">
                <a:solidFill>
                  <a:srgbClr val="FFFFFF"/>
                </a:solidFill>
              </a:rPr>
              <a:t>fety</a:t>
            </a:r>
            <a:r>
              <a:rPr altLang="zh-CN" b="1" lang="en-US">
                <a:solidFill>
                  <a:srgbClr val="FFFFFF"/>
                </a:solidFill>
              </a:rPr>
              <a:t> </a:t>
            </a:r>
            <a:r>
              <a:rPr altLang="zh-CN" b="1" lang="en-US">
                <a:solidFill>
                  <a:srgbClr val="FFFFFF"/>
                </a:solidFill>
              </a:rPr>
              <a:t>m</a:t>
            </a:r>
            <a:r>
              <a:rPr altLang="zh-CN" b="1" lang="en-US">
                <a:solidFill>
                  <a:srgbClr val="FFFFFF"/>
                </a:solidFill>
              </a:rPr>
              <a:t>o</a:t>
            </a:r>
            <a:r>
              <a:rPr altLang="zh-CN" b="1" lang="en-US">
                <a:solidFill>
                  <a:srgbClr val="FFFFFF"/>
                </a:solidFill>
              </a:rPr>
              <a:t>n</a:t>
            </a:r>
            <a:r>
              <a:rPr altLang="zh-CN" b="1" lang="en-US">
                <a:solidFill>
                  <a:srgbClr val="FFFFFF"/>
                </a:solidFill>
              </a:rPr>
              <a:t>i</a:t>
            </a:r>
            <a:r>
              <a:rPr altLang="zh-CN" b="1" lang="en-US">
                <a:solidFill>
                  <a:srgbClr val="FFFFFF"/>
                </a:solidFill>
              </a:rPr>
              <a:t>t</a:t>
            </a:r>
            <a:r>
              <a:rPr altLang="zh-CN" b="1" lang="en-US">
                <a:solidFill>
                  <a:srgbClr val="FFFFFF"/>
                </a:solidFill>
              </a:rPr>
              <a:t>oring</a:t>
            </a:r>
            <a:br>
              <a:rPr altLang="zh-CN" b="1" lang="en-US">
                <a:solidFill>
                  <a:srgbClr val="FFFFFF"/>
                </a:solidFill>
              </a:rPr>
            </a:br>
            <a:r>
              <a:rPr altLang="zh-CN" b="1" lang="en-US">
                <a:solidFill>
                  <a:srgbClr val="FFFFFF"/>
                </a:solidFill>
              </a:rPr>
              <a:t>A</a:t>
            </a:r>
            <a:r>
              <a:rPr altLang="zh-CN" b="1" lang="en-US">
                <a:solidFill>
                  <a:srgbClr val="FFFFFF"/>
                </a:solidFill>
              </a:rPr>
              <a:t>n</a:t>
            </a:r>
            <a:r>
              <a:rPr altLang="zh-CN" b="1" lang="en-US">
                <a:solidFill>
                  <a:srgbClr val="FFFFFF"/>
                </a:solidFill>
              </a:rPr>
              <a:t>d</a:t>
            </a:r>
            <a:r>
              <a:rPr altLang="zh-CN" b="1" lang="en-US">
                <a:solidFill>
                  <a:srgbClr val="FFFFFF"/>
                </a:solidFill>
              </a:rPr>
              <a:t> </a:t>
            </a:r>
            <a:br>
              <a:rPr altLang="zh-CN" b="1" lang="en-US">
                <a:solidFill>
                  <a:srgbClr val="FFFFFF"/>
                </a:solidFill>
              </a:rPr>
            </a:br>
            <a:r>
              <a:rPr altLang="zh-CN" b="1" lang="en-US">
                <a:solidFill>
                  <a:srgbClr val="FFFFFF"/>
                </a:solidFill>
              </a:rPr>
              <a:t>N</a:t>
            </a:r>
            <a:r>
              <a:rPr altLang="zh-CN" b="1" lang="en-US">
                <a:solidFill>
                  <a:srgbClr val="FFFFFF"/>
                </a:solidFill>
              </a:rPr>
              <a:t>o</a:t>
            </a:r>
            <a:r>
              <a:rPr altLang="zh-CN" b="1" lang="en-US">
                <a:solidFill>
                  <a:srgbClr val="FFFFFF"/>
                </a:solidFill>
              </a:rPr>
              <a:t>t</a:t>
            </a:r>
            <a:r>
              <a:rPr altLang="zh-CN" b="1" lang="en-US">
                <a:solidFill>
                  <a:srgbClr val="FFFFFF"/>
                </a:solidFill>
              </a:rPr>
              <a:t>i</a:t>
            </a:r>
            <a:r>
              <a:rPr altLang="zh-CN" b="1" lang="en-US">
                <a:solidFill>
                  <a:srgbClr val="FFFFFF"/>
                </a:solidFill>
              </a:rPr>
              <a:t>f</a:t>
            </a:r>
            <a:r>
              <a:rPr altLang="zh-CN" b="1" lang="en-US">
                <a:solidFill>
                  <a:srgbClr val="FFFFFF"/>
                </a:solidFill>
              </a:rPr>
              <a:t>i</a:t>
            </a:r>
            <a:r>
              <a:rPr altLang="zh-CN" b="1" lang="en-US">
                <a:solidFill>
                  <a:srgbClr val="FFFFFF"/>
                </a:solidFill>
              </a:rPr>
              <a:t>cation</a:t>
            </a:r>
            <a:endParaRPr altLang="zh-CN" b="1" 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solidFill>
      </p:bgPr>
    </p:bg>
    <p:spTree>
      <p:nvGrpSpPr>
        <p:cNvPr id="40" name=""/>
        <p:cNvGrpSpPr/>
        <p:nvPr/>
      </p:nvGrpSpPr>
      <p:grpSpPr>
        <a:xfrm>
          <a:off x="0" y="0"/>
          <a:ext cx="0" cy="0"/>
          <a:chOff x="0" y="0"/>
          <a:chExt cx="0" cy="0"/>
        </a:xfrm>
      </p:grpSpPr>
      <p:sp>
        <p:nvSpPr>
          <p:cNvPr id="1048620" name=""/>
          <p:cNvSpPr>
            <a:spLocks noGrp="1"/>
          </p:cNvSpPr>
          <p:nvPr>
            <p:ph type="title"/>
          </p:nvPr>
        </p:nvSpPr>
        <p:spPr/>
        <p:txBody>
          <a:bodyPr/>
          <a:p>
            <a:r>
              <a:rPr b="1" lang="en-US"/>
              <a:t>U</a:t>
            </a:r>
            <a:r>
              <a:rPr b="1" lang="en-US"/>
              <a:t>s</a:t>
            </a:r>
            <a:r>
              <a:rPr b="1" lang="en-US"/>
              <a:t>e</a:t>
            </a:r>
            <a:r>
              <a:rPr b="1" lang="en-US"/>
              <a:t>s</a:t>
            </a:r>
            <a:endParaRPr b="1" lang="en-US"/>
          </a:p>
        </p:txBody>
      </p:sp>
      <p:sp>
        <p:nvSpPr>
          <p:cNvPr id="1048621" name=""/>
          <p:cNvSpPr>
            <a:spLocks noGrp="1"/>
          </p:cNvSpPr>
          <p:nvPr>
            <p:ph idx="1"/>
          </p:nvPr>
        </p:nvSpPr>
        <p:spPr/>
        <p:txBody>
          <a:bodyPr/>
          <a:p>
            <a:r>
              <a:rPr lang="en-US"/>
              <a:t>With this motivation, a smart IoT device for child safety and tracking is developed to help the parents to locate and monitor their children.</a:t>
            </a:r>
            <a:endParaRPr lang="en-US"/>
          </a:p>
          <a:p>
            <a:r>
              <a:rPr lang="en-US"/>
              <a:t> The system is developed using LinkIt ONE board programmed in embedded C and interfaced with temperature, heartbeat, touch sensors and also GPS, GSM &amp; digital camera modules</a:t>
            </a:r>
            <a:r>
              <a:rPr lang="en-US"/>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F0"/>
        </a:solidFill>
      </p:bgPr>
    </p:bg>
    <p:spTree>
      <p:nvGrpSpPr>
        <p:cNvPr id="41" name=""/>
        <p:cNvGrpSpPr/>
        <p:nvPr/>
      </p:nvGrpSpPr>
      <p:grpSpPr>
        <a:xfrm>
          <a:off x="0" y="0"/>
          <a:ext cx="0" cy="0"/>
          <a:chOff x="0" y="0"/>
          <a:chExt cx="0" cy="0"/>
        </a:xfrm>
      </p:grpSpPr>
      <p:sp>
        <p:nvSpPr>
          <p:cNvPr id="1048622" name=""/>
          <p:cNvSpPr>
            <a:spLocks noGrp="1"/>
          </p:cNvSpPr>
          <p:nvPr>
            <p:ph type="title"/>
          </p:nvPr>
        </p:nvSpPr>
        <p:spPr/>
        <p:txBody>
          <a:bodyPr/>
          <a:p>
            <a:r>
              <a:rPr b="1" lang="en-US"/>
              <a:t>A</a:t>
            </a:r>
            <a:r>
              <a:rPr b="1" lang="en-US"/>
              <a:t>d</a:t>
            </a:r>
            <a:r>
              <a:rPr b="1" lang="en-US"/>
              <a:t>v</a:t>
            </a:r>
            <a:r>
              <a:rPr b="1" lang="en-US"/>
              <a:t>a</a:t>
            </a:r>
            <a:r>
              <a:rPr b="1" lang="en-US"/>
              <a:t>n</a:t>
            </a:r>
            <a:r>
              <a:rPr b="1" lang="en-US"/>
              <a:t>t</a:t>
            </a:r>
            <a:r>
              <a:rPr b="1" lang="en-US"/>
              <a:t>a</a:t>
            </a:r>
            <a:r>
              <a:rPr b="1" lang="en-US"/>
              <a:t>ges</a:t>
            </a:r>
            <a:endParaRPr b="1" lang="en-US"/>
          </a:p>
        </p:txBody>
      </p:sp>
      <p:sp>
        <p:nvSpPr>
          <p:cNvPr id="1048623" name=""/>
          <p:cNvSpPr>
            <a:spLocks noGrp="1"/>
          </p:cNvSpPr>
          <p:nvPr>
            <p:ph idx="1"/>
          </p:nvPr>
        </p:nvSpPr>
        <p:spPr/>
        <p:txBody>
          <a:bodyPr/>
          <a:p>
            <a:r>
              <a:rPr sz="3600" lang="en-US"/>
              <a:t>N</a:t>
            </a:r>
            <a:r>
              <a:rPr sz="3600" lang="en-US"/>
              <a:t>o</a:t>
            </a:r>
            <a:r>
              <a:rPr sz="3600" lang="en-US"/>
              <a:t> </a:t>
            </a:r>
            <a:r>
              <a:rPr sz="3600" lang="en-US"/>
              <a:t>n</a:t>
            </a:r>
            <a:r>
              <a:rPr sz="3600" lang="en-US"/>
              <a:t>e</a:t>
            </a:r>
            <a:r>
              <a:rPr sz="3600" lang="en-US"/>
              <a:t>e</a:t>
            </a:r>
            <a:r>
              <a:rPr sz="3600" lang="en-US"/>
              <a:t>d</a:t>
            </a:r>
            <a:r>
              <a:rPr sz="3600" lang="en-US"/>
              <a:t> </a:t>
            </a:r>
            <a:r>
              <a:rPr sz="3600" lang="en-US"/>
              <a:t>f</a:t>
            </a:r>
            <a:r>
              <a:rPr sz="3600" lang="en-US"/>
              <a:t>o</a:t>
            </a:r>
            <a:r>
              <a:rPr sz="3600" lang="en-US"/>
              <a:t>r</a:t>
            </a:r>
            <a:r>
              <a:rPr sz="3600" lang="en-US"/>
              <a:t> </a:t>
            </a:r>
            <a:r>
              <a:rPr sz="3600" lang="en-US"/>
              <a:t>r</a:t>
            </a:r>
            <a:r>
              <a:rPr sz="3600" lang="en-US"/>
              <a:t>o</a:t>
            </a:r>
            <a:r>
              <a:rPr sz="3600" lang="en-US"/>
              <a:t>u</a:t>
            </a:r>
            <a:r>
              <a:rPr sz="3600" lang="en-US"/>
              <a:t>t</a:t>
            </a:r>
            <a:r>
              <a:rPr sz="3600" lang="en-US"/>
              <a:t>i</a:t>
            </a:r>
            <a:r>
              <a:rPr sz="3600" lang="en-US"/>
              <a:t>ne</a:t>
            </a:r>
            <a:r>
              <a:rPr sz="3600" lang="en-US"/>
              <a:t> </a:t>
            </a:r>
            <a:r>
              <a:rPr sz="3600" lang="en-US"/>
              <a:t>s</a:t>
            </a:r>
            <a:r>
              <a:rPr sz="3600" lang="en-US"/>
              <a:t>u</a:t>
            </a:r>
            <a:r>
              <a:rPr sz="3600" lang="en-US"/>
              <a:t>r</a:t>
            </a:r>
            <a:r>
              <a:rPr sz="3600" lang="en-US"/>
              <a:t>v</a:t>
            </a:r>
            <a:r>
              <a:rPr sz="3600" lang="en-US"/>
              <a:t>ey</a:t>
            </a:r>
            <a:endParaRPr sz="3600" lang="en-US"/>
          </a:p>
          <a:p>
            <a:r>
              <a:rPr sz="3600" lang="en-US"/>
              <a:t>E</a:t>
            </a:r>
            <a:r>
              <a:rPr sz="3600" lang="en-US"/>
              <a:t>n</a:t>
            </a:r>
            <a:r>
              <a:rPr sz="3600" lang="en-US"/>
              <a:t>s</a:t>
            </a:r>
            <a:r>
              <a:rPr sz="3600" lang="en-US"/>
              <a:t>u</a:t>
            </a:r>
            <a:r>
              <a:rPr sz="3600" lang="en-US"/>
              <a:t>ring</a:t>
            </a:r>
            <a:r>
              <a:rPr sz="3600" lang="en-US"/>
              <a:t> </a:t>
            </a:r>
            <a:r>
              <a:rPr sz="3600" lang="en-US"/>
              <a:t>s</a:t>
            </a:r>
            <a:r>
              <a:rPr sz="3600" lang="en-US"/>
              <a:t>a</a:t>
            </a:r>
            <a:r>
              <a:rPr sz="3600" lang="en-US"/>
              <a:t>f</a:t>
            </a:r>
            <a:r>
              <a:rPr sz="3600" lang="en-US"/>
              <a:t>e</a:t>
            </a:r>
            <a:r>
              <a:rPr sz="3600" lang="en-US"/>
              <a:t>ty</a:t>
            </a:r>
            <a:r>
              <a:rPr sz="3600" lang="en-US"/>
              <a:t> and</a:t>
            </a:r>
            <a:r>
              <a:rPr sz="3600" lang="en-US"/>
              <a:t> </a:t>
            </a:r>
            <a:r>
              <a:rPr sz="3600" lang="en-US"/>
              <a:t>c</a:t>
            </a:r>
            <a:r>
              <a:rPr sz="3600" lang="en-US"/>
              <a:t>o</a:t>
            </a:r>
            <a:r>
              <a:rPr sz="3600" lang="en-US"/>
              <a:t>m</a:t>
            </a:r>
            <a:r>
              <a:rPr sz="3600" lang="en-US"/>
              <a:t>fort</a:t>
            </a:r>
            <a:endParaRPr sz="3200" lang="en-US"/>
          </a:p>
          <a:p>
            <a:r>
              <a:rPr sz="3600" lang="en-US"/>
              <a:t>E</a:t>
            </a:r>
            <a:r>
              <a:rPr sz="3600" lang="en-US"/>
              <a:t>f</a:t>
            </a:r>
            <a:r>
              <a:rPr sz="3600" lang="en-US"/>
              <a:t>f</a:t>
            </a:r>
            <a:r>
              <a:rPr sz="3600" lang="en-US"/>
              <a:t>i</a:t>
            </a:r>
            <a:r>
              <a:rPr sz="3600" lang="en-US"/>
              <a:t>ciency</a:t>
            </a:r>
            <a:endParaRPr sz="3200" lang="en-US"/>
          </a:p>
          <a:p>
            <a:r>
              <a:rPr sz="3600" lang="en-US"/>
              <a:t>A</a:t>
            </a:r>
            <a:r>
              <a:rPr sz="3600" lang="en-US"/>
              <a:t>c</a:t>
            </a:r>
            <a:r>
              <a:rPr sz="3600" lang="en-US"/>
              <a:t>c</a:t>
            </a:r>
            <a:r>
              <a:rPr sz="3600" lang="en-US"/>
              <a:t>u</a:t>
            </a:r>
            <a:r>
              <a:rPr sz="3600" lang="en-US"/>
              <a:t>racy</a:t>
            </a:r>
            <a:endParaRPr sz="3200" lang="en-US"/>
          </a:p>
          <a:p>
            <a:r>
              <a:rPr sz="3600" lang="en-US"/>
              <a:t>Mobility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p:bgPr>
    </p:bg>
    <p:spTree>
      <p:nvGrpSpPr>
        <p:cNvPr id="42" name=""/>
        <p:cNvGrpSpPr/>
        <p:nvPr/>
      </p:nvGrpSpPr>
      <p:grpSpPr>
        <a:xfrm>
          <a:off x="0" y="0"/>
          <a:ext cx="0" cy="0"/>
          <a:chOff x="0" y="0"/>
          <a:chExt cx="0" cy="0"/>
        </a:xfrm>
      </p:grpSpPr>
      <p:sp>
        <p:nvSpPr>
          <p:cNvPr id="1048624" name=""/>
          <p:cNvSpPr>
            <a:spLocks noGrp="1"/>
          </p:cNvSpPr>
          <p:nvPr>
            <p:ph type="title"/>
          </p:nvPr>
        </p:nvSpPr>
        <p:spPr/>
        <p:txBody>
          <a:bodyPr/>
          <a:p>
            <a:r>
              <a:rPr b="1" lang="en-US"/>
              <a:t>C</a:t>
            </a:r>
            <a:r>
              <a:rPr b="1" lang="en-US"/>
              <a:t>o</a:t>
            </a:r>
            <a:r>
              <a:rPr b="1" lang="en-US"/>
              <a:t>n</a:t>
            </a:r>
            <a:r>
              <a:rPr b="1" lang="en-US"/>
              <a:t>c</a:t>
            </a:r>
            <a:r>
              <a:rPr b="1" lang="en-US"/>
              <a:t>l</a:t>
            </a:r>
            <a:r>
              <a:rPr b="1" lang="en-US"/>
              <a:t>usion</a:t>
            </a:r>
            <a:endParaRPr b="1" lang="en-US"/>
          </a:p>
        </p:txBody>
      </p:sp>
      <p:sp>
        <p:nvSpPr>
          <p:cNvPr id="1048625" name=""/>
          <p:cNvSpPr>
            <a:spLocks noGrp="1"/>
          </p:cNvSpPr>
          <p:nvPr>
            <p:ph idx="1"/>
          </p:nvPr>
        </p:nvSpPr>
        <p:spPr/>
        <p:txBody>
          <a:bodyPr>
            <a:normAutofit/>
          </a:bodyPr>
          <a:p>
            <a:r>
              <a:rPr lang="en-US"/>
              <a:t>This research demonstrates Smart IoT device for child </a:t>
            </a:r>
            <a:r>
              <a:rPr lang="en-US"/>
              <a:t>safety and tracking helping the parents to locate and monitor </a:t>
            </a:r>
            <a:r>
              <a:rPr lang="en-US"/>
              <a:t>their children.</a:t>
            </a:r>
            <a:endParaRPr lang="en-US"/>
          </a:p>
          <a:p>
            <a:r>
              <a:rPr lang="en-US"/>
              <a:t>If any abnormal values are read by the sensor </a:t>
            </a:r>
            <a:r>
              <a:rPr lang="en-US"/>
              <a:t>then an SMS is sent to the parents mobile and an MMS </a:t>
            </a:r>
            <a:endParaRPr lang="en-US"/>
          </a:p>
          <a:p>
            <a:r>
              <a:rPr lang="en-US"/>
              <a:t>indicating an image captured by the serial camera</a:t>
            </a:r>
            <a:endParaRPr lang="en-US"/>
          </a:p>
          <a:p>
            <a:r>
              <a:rPr lang="en-US"/>
              <a:t>.</a:t>
            </a:r>
            <a:r>
              <a:rPr lang="en-US"/>
              <a:t>I</a:t>
            </a:r>
            <a:r>
              <a:rPr lang="en-US"/>
              <a:t>t</a:t>
            </a:r>
            <a:r>
              <a:rPr lang="en-US"/>
              <a:t> is also </a:t>
            </a:r>
            <a:r>
              <a:rPr lang="en-US"/>
              <a:t>sent.</a:t>
            </a:r>
            <a:r>
              <a:rPr lang="en-US"/>
              <a:t>The future scope of the work is to implement the IoT </a:t>
            </a:r>
            <a:r>
              <a:rPr lang="en-US"/>
              <a:t>device which ensures the complete solution for child safety</a:t>
            </a:r>
            <a:r>
              <a:rPr lang="en-US"/>
              <a:t> </a:t>
            </a:r>
            <a:r>
              <a:rPr lang="en-US"/>
              <a:t>problems</a:t>
            </a:r>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5" name=""/>
        <p:cNvGrpSpPr/>
        <p:nvPr/>
      </p:nvGrpSpPr>
      <p:grpSpPr>
        <a:xfrm>
          <a:off x="0" y="0"/>
          <a:ext cx="0" cy="0"/>
          <a:chOff x="0" y="0"/>
          <a:chExt cx="0" cy="0"/>
        </a:xfrm>
      </p:grpSpPr>
      <p:sp>
        <p:nvSpPr>
          <p:cNvPr id="1048587" name=""/>
          <p:cNvSpPr>
            <a:spLocks noGrp="1"/>
          </p:cNvSpPr>
          <p:nvPr>
            <p:ph type="title"/>
          </p:nvPr>
        </p:nvSpPr>
        <p:spPr>
          <a:xfrm>
            <a:off x="744746" y="457200"/>
            <a:ext cx="3821391" cy="1639167"/>
          </a:xfrm>
        </p:spPr>
        <p:txBody>
          <a:bodyPr/>
          <a:p>
            <a:r>
              <a:rPr b="1" sz="4400" lang="en-US"/>
              <a:t>T</a:t>
            </a:r>
            <a:r>
              <a:rPr b="1" sz="4400" lang="en-US"/>
              <a:t>e</a:t>
            </a:r>
            <a:r>
              <a:rPr b="1" sz="4400" lang="en-US"/>
              <a:t>a</a:t>
            </a:r>
            <a:r>
              <a:rPr b="1" sz="4400" lang="en-US"/>
              <a:t>m</a:t>
            </a:r>
            <a:r>
              <a:rPr b="1" sz="4400" lang="en-US"/>
              <a:t> </a:t>
            </a:r>
            <a:r>
              <a:rPr b="1" sz="4400" lang="en-US"/>
              <a:t>m</a:t>
            </a:r>
            <a:r>
              <a:rPr b="1" sz="4400" lang="en-US"/>
              <a:t>e</a:t>
            </a:r>
            <a:r>
              <a:rPr b="1" sz="4400" lang="en-US"/>
              <a:t>m</a:t>
            </a:r>
            <a:r>
              <a:rPr b="1" sz="4400" lang="en-US"/>
              <a:t>bers</a:t>
            </a:r>
            <a:endParaRPr b="1" lang="en-US"/>
          </a:p>
        </p:txBody>
      </p:sp>
      <p:sp>
        <p:nvSpPr>
          <p:cNvPr id="1048588" name=""/>
          <p:cNvSpPr>
            <a:spLocks noGrp="1"/>
          </p:cNvSpPr>
          <p:nvPr>
            <p:ph type="body" sz="half" idx="2"/>
          </p:nvPr>
        </p:nvSpPr>
        <p:spPr>
          <a:xfrm>
            <a:off x="2935324" y="2057400"/>
            <a:ext cx="2942682" cy="3811588"/>
          </a:xfrm>
        </p:spPr>
        <p:txBody>
          <a:bodyPr/>
          <a:p>
            <a:r>
              <a:rPr sz="3200" lang="en-US">
                <a:solidFill>
                  <a:srgbClr val="FFFFFF"/>
                </a:solidFill>
              </a:rPr>
              <a:t>P</a:t>
            </a:r>
            <a:r>
              <a:rPr sz="3200" lang="en-US">
                <a:solidFill>
                  <a:srgbClr val="FFFFFF"/>
                </a:solidFill>
              </a:rPr>
              <a:t>.</a:t>
            </a:r>
            <a:r>
              <a:rPr sz="3200" lang="en-US">
                <a:solidFill>
                  <a:srgbClr val="FFFFFF"/>
                </a:solidFill>
              </a:rPr>
              <a:t>K</a:t>
            </a:r>
            <a:r>
              <a:rPr sz="3200" lang="en-US">
                <a:solidFill>
                  <a:srgbClr val="FFFFFF"/>
                </a:solidFill>
              </a:rPr>
              <a:t>a</a:t>
            </a:r>
            <a:r>
              <a:rPr sz="3200" lang="en-US">
                <a:solidFill>
                  <a:srgbClr val="FFFFFF"/>
                </a:solidFill>
              </a:rPr>
              <a:t>v</a:t>
            </a:r>
            <a:r>
              <a:rPr sz="3200" lang="en-US">
                <a:solidFill>
                  <a:srgbClr val="FFFFFF"/>
                </a:solidFill>
              </a:rPr>
              <a:t>i</a:t>
            </a:r>
            <a:r>
              <a:rPr sz="3200" lang="en-US">
                <a:solidFill>
                  <a:srgbClr val="FFFFFF"/>
                </a:solidFill>
              </a:rPr>
              <a:t>y</a:t>
            </a:r>
            <a:r>
              <a:rPr sz="3200" lang="en-US">
                <a:solidFill>
                  <a:srgbClr val="FFFFFF"/>
                </a:solidFill>
              </a:rPr>
              <a:t>a</a:t>
            </a:r>
            <a:r>
              <a:rPr sz="3200" lang="en-US">
                <a:solidFill>
                  <a:srgbClr val="FFFFFF"/>
                </a:solidFill>
              </a:rPr>
              <a:t> </a:t>
            </a:r>
            <a:r>
              <a:rPr sz="3200" lang="en-US">
                <a:solidFill>
                  <a:srgbClr val="FFFFFF"/>
                </a:solidFill>
              </a:rPr>
              <a:t>D</a:t>
            </a:r>
            <a:r>
              <a:rPr sz="3200" lang="en-US">
                <a:solidFill>
                  <a:srgbClr val="FFFFFF"/>
                </a:solidFill>
              </a:rPr>
              <a:t>h</a:t>
            </a:r>
            <a:r>
              <a:rPr sz="3200" lang="en-US">
                <a:solidFill>
                  <a:srgbClr val="FFFFFF"/>
                </a:solidFill>
              </a:rPr>
              <a:t>a</a:t>
            </a:r>
            <a:r>
              <a:rPr sz="3200" lang="en-US">
                <a:solidFill>
                  <a:srgbClr val="FFFFFF"/>
                </a:solidFill>
              </a:rPr>
              <a:t>r</a:t>
            </a:r>
            <a:r>
              <a:rPr sz="3200" lang="en-US">
                <a:solidFill>
                  <a:srgbClr val="FFFFFF"/>
                </a:solidFill>
              </a:rPr>
              <a:t>s</a:t>
            </a:r>
            <a:r>
              <a:rPr sz="3200" lang="en-US">
                <a:solidFill>
                  <a:srgbClr val="FFFFFF"/>
                </a:solidFill>
              </a:rPr>
              <a:t>h</a:t>
            </a:r>
            <a:r>
              <a:rPr sz="3200" lang="en-US">
                <a:solidFill>
                  <a:srgbClr val="FFFFFF"/>
                </a:solidFill>
              </a:rPr>
              <a:t>i</a:t>
            </a:r>
            <a:r>
              <a:rPr sz="3200" lang="en-US">
                <a:solidFill>
                  <a:srgbClr val="FFFFFF"/>
                </a:solidFill>
              </a:rPr>
              <a:t>ni</a:t>
            </a:r>
            <a:endParaRPr sz="1600" lang="en-US">
              <a:solidFill>
                <a:srgbClr val="FFFFFF"/>
              </a:solidFill>
            </a:endParaRPr>
          </a:p>
          <a:p>
            <a:r>
              <a:rPr sz="3200" lang="en-US">
                <a:solidFill>
                  <a:srgbClr val="FFFFFF"/>
                </a:solidFill>
              </a:rPr>
              <a:t>R</a:t>
            </a:r>
            <a:r>
              <a:rPr sz="3200" lang="en-US">
                <a:solidFill>
                  <a:srgbClr val="FFFFFF"/>
                </a:solidFill>
              </a:rPr>
              <a:t>.</a:t>
            </a:r>
            <a:r>
              <a:rPr sz="3200" lang="en-US">
                <a:solidFill>
                  <a:srgbClr val="FFFFFF"/>
                </a:solidFill>
              </a:rPr>
              <a:t>.</a:t>
            </a:r>
            <a:r>
              <a:rPr sz="3200" lang="en-US">
                <a:solidFill>
                  <a:srgbClr val="FFFFFF"/>
                </a:solidFill>
              </a:rPr>
              <a:t>Yuva</a:t>
            </a:r>
            <a:r>
              <a:rPr sz="3200" lang="en-US">
                <a:solidFill>
                  <a:srgbClr val="FFFFFF"/>
                </a:solidFill>
              </a:rPr>
              <a:t>s</a:t>
            </a:r>
            <a:r>
              <a:rPr sz="3200" lang="en-US">
                <a:solidFill>
                  <a:srgbClr val="FFFFFF"/>
                </a:solidFill>
              </a:rPr>
              <a:t>a</a:t>
            </a:r>
            <a:r>
              <a:rPr sz="3200" lang="en-US">
                <a:solidFill>
                  <a:srgbClr val="FFFFFF"/>
                </a:solidFill>
              </a:rPr>
              <a:t>n</a:t>
            </a:r>
            <a:r>
              <a:rPr sz="3200" lang="en-US">
                <a:solidFill>
                  <a:srgbClr val="FFFFFF"/>
                </a:solidFill>
              </a:rPr>
              <a:t>k</a:t>
            </a:r>
            <a:r>
              <a:rPr sz="3200" lang="en-US">
                <a:solidFill>
                  <a:srgbClr val="FFFFFF"/>
                </a:solidFill>
              </a:rPr>
              <a:t>a</a:t>
            </a:r>
            <a:r>
              <a:rPr sz="3200" lang="en-US">
                <a:solidFill>
                  <a:srgbClr val="FFFFFF"/>
                </a:solidFill>
              </a:rPr>
              <a:t>r</a:t>
            </a:r>
            <a:r>
              <a:rPr sz="3200" lang="en-US">
                <a:solidFill>
                  <a:srgbClr val="FFFFFF"/>
                </a:solidFill>
              </a:rPr>
              <a:t>i</a:t>
            </a:r>
            <a:endParaRPr lang="en-US">
              <a:solidFill>
                <a:srgbClr val="FFFFFF"/>
              </a:solidFill>
            </a:endParaRPr>
          </a:p>
          <a:p>
            <a:r>
              <a:rPr sz="3200" lang="en-US">
                <a:solidFill>
                  <a:srgbClr val="FFFFFF"/>
                </a:solidFill>
              </a:rPr>
              <a:t>P</a:t>
            </a:r>
            <a:r>
              <a:rPr sz="3200" lang="en-US">
                <a:solidFill>
                  <a:srgbClr val="FFFFFF"/>
                </a:solidFill>
              </a:rPr>
              <a:t>.</a:t>
            </a:r>
            <a:r>
              <a:rPr sz="3200" lang="en-US">
                <a:solidFill>
                  <a:srgbClr val="FFFFFF"/>
                </a:solidFill>
              </a:rPr>
              <a:t>J</a:t>
            </a:r>
            <a:r>
              <a:rPr sz="3200" lang="en-US">
                <a:solidFill>
                  <a:srgbClr val="FFFFFF"/>
                </a:solidFill>
              </a:rPr>
              <a:t>e</a:t>
            </a:r>
            <a:r>
              <a:rPr sz="3200" lang="en-US">
                <a:solidFill>
                  <a:srgbClr val="FFFFFF"/>
                </a:solidFill>
              </a:rPr>
              <a:t>y</a:t>
            </a:r>
            <a:r>
              <a:rPr sz="3200" lang="en-US">
                <a:solidFill>
                  <a:srgbClr val="FFFFFF"/>
                </a:solidFill>
              </a:rPr>
              <a:t>a</a:t>
            </a:r>
            <a:r>
              <a:rPr sz="3200" lang="en-US">
                <a:solidFill>
                  <a:srgbClr val="FFFFFF"/>
                </a:solidFill>
              </a:rPr>
              <a:t> </a:t>
            </a:r>
            <a:r>
              <a:rPr sz="3200" lang="en-US">
                <a:solidFill>
                  <a:srgbClr val="FFFFFF"/>
                </a:solidFill>
              </a:rPr>
              <a:t>Lakshmi</a:t>
            </a:r>
            <a:endParaRPr lang="en-US">
              <a:solidFill>
                <a:srgbClr val="FFFFFF"/>
              </a:solidFill>
            </a:endParaRPr>
          </a:p>
          <a:p>
            <a:r>
              <a:rPr sz="3200" lang="en-US">
                <a:solidFill>
                  <a:srgbClr val="FFFFFF"/>
                </a:solidFill>
              </a:rPr>
              <a:t>R</a:t>
            </a:r>
            <a:r>
              <a:rPr sz="3200" lang="en-US">
                <a:solidFill>
                  <a:srgbClr val="FFFFFF"/>
                </a:solidFill>
              </a:rPr>
              <a:t>.</a:t>
            </a:r>
            <a:r>
              <a:rPr sz="3200" lang="en-US">
                <a:solidFill>
                  <a:srgbClr val="FFFFFF"/>
                </a:solidFill>
              </a:rPr>
              <a:t>P</a:t>
            </a:r>
            <a:r>
              <a:rPr sz="3200" lang="en-US">
                <a:solidFill>
                  <a:srgbClr val="FFFFFF"/>
                </a:solidFill>
              </a:rPr>
              <a:t>o</a:t>
            </a:r>
            <a:r>
              <a:rPr sz="3200" lang="en-US">
                <a:solidFill>
                  <a:srgbClr val="FFFFFF"/>
                </a:solidFill>
              </a:rPr>
              <a:t>o</a:t>
            </a:r>
            <a:r>
              <a:rPr sz="3200" lang="en-US">
                <a:solidFill>
                  <a:srgbClr val="FFFFFF"/>
                </a:solidFill>
              </a:rPr>
              <a:t>v</a:t>
            </a:r>
            <a:r>
              <a:rPr sz="3200" lang="en-US">
                <a:solidFill>
                  <a:srgbClr val="FFFFFF"/>
                </a:solidFill>
              </a:rPr>
              <a:t>a</a:t>
            </a:r>
            <a:r>
              <a:rPr sz="3200" lang="en-US">
                <a:solidFill>
                  <a:srgbClr val="FFFFFF"/>
                </a:solidFill>
              </a:rPr>
              <a:t>r</a:t>
            </a:r>
            <a:r>
              <a:rPr sz="3200" lang="en-US">
                <a:solidFill>
                  <a:srgbClr val="FFFFFF"/>
                </a:solidFill>
              </a:rPr>
              <a:t>a</a:t>
            </a:r>
            <a:r>
              <a:rPr sz="3200" lang="en-US">
                <a:solidFill>
                  <a:srgbClr val="FFFFFF"/>
                </a:solidFill>
              </a:rPr>
              <a:t>s</a:t>
            </a:r>
            <a:r>
              <a:rPr sz="3200" lang="en-US">
                <a:solidFill>
                  <a:srgbClr val="FFFFFF"/>
                </a:solidFill>
              </a:rPr>
              <a:t>a</a:t>
            </a:r>
            <a:r>
              <a:rPr sz="3200" lang="en-US">
                <a:solidFill>
                  <a:srgbClr val="FFFFFF"/>
                </a:solidFill>
              </a:rPr>
              <a:t>n</a:t>
            </a:r>
            <a:endParaRPr lang="en-US">
              <a:solidFill>
                <a:srgbClr val="FFFFFF"/>
              </a:solidFill>
            </a:endParaRPr>
          </a:p>
          <a:p>
            <a:r>
              <a:rPr sz="2800" lang="en-US">
                <a:solidFill>
                  <a:srgbClr val="FFFFFF"/>
                </a:solidFill>
              </a:rPr>
              <a:t>R</a:t>
            </a:r>
            <a:r>
              <a:rPr sz="2800" lang="en-US">
                <a:solidFill>
                  <a:srgbClr val="FFFFFF"/>
                </a:solidFill>
              </a:rPr>
              <a:t>.</a:t>
            </a:r>
            <a:r>
              <a:rPr sz="2800" lang="en-US">
                <a:solidFill>
                  <a:srgbClr val="FFFFFF"/>
                </a:solidFill>
              </a:rPr>
              <a:t>U</a:t>
            </a:r>
            <a:r>
              <a:rPr sz="2800" lang="en-US">
                <a:solidFill>
                  <a:srgbClr val="FFFFFF"/>
                </a:solidFill>
              </a:rPr>
              <a:t>j</a:t>
            </a:r>
            <a:r>
              <a:rPr sz="2800" lang="en-US">
                <a:solidFill>
                  <a:srgbClr val="FFFFFF"/>
                </a:solidFill>
              </a:rPr>
              <a:t>w</a:t>
            </a:r>
            <a:r>
              <a:rPr sz="2800" lang="en-US">
                <a:solidFill>
                  <a:srgbClr val="FFFFFF"/>
                </a:solidFill>
              </a:rPr>
              <a:t>a</a:t>
            </a:r>
            <a:r>
              <a:rPr sz="2800" lang="en-US">
                <a:solidFill>
                  <a:srgbClr val="FFFFFF"/>
                </a:solidFill>
              </a:rPr>
              <a:t>l</a:t>
            </a:r>
            <a:endParaRPr lang="en-US">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p:bgPr>
    </p:bg>
    <p:spTree>
      <p:nvGrpSpPr>
        <p:cNvPr id="29" name=""/>
        <p:cNvGrpSpPr/>
        <p:nvPr/>
      </p:nvGrpSpPr>
      <p:grpSpPr>
        <a:xfrm>
          <a:off x="0" y="0"/>
          <a:ext cx="0" cy="0"/>
          <a:chOff x="0" y="0"/>
          <a:chExt cx="0" cy="0"/>
        </a:xfrm>
      </p:grpSpPr>
      <p:sp>
        <p:nvSpPr>
          <p:cNvPr id="1048594" name=""/>
          <p:cNvSpPr>
            <a:spLocks noGrp="1"/>
          </p:cNvSpPr>
          <p:nvPr>
            <p:ph type="title"/>
          </p:nvPr>
        </p:nvSpPr>
        <p:spPr>
          <a:xfrm>
            <a:off x="628649" y="257890"/>
            <a:ext cx="7886700" cy="1325563"/>
          </a:xfrm>
        </p:spPr>
        <p:txBody>
          <a:bodyPr/>
          <a:p>
            <a:r>
              <a:rPr b="1" sz="4000" lang="en-US"/>
              <a:t>AB</a:t>
            </a:r>
            <a:r>
              <a:rPr b="1" sz="4000" lang="en-US"/>
              <a:t>STRAC</a:t>
            </a:r>
            <a:r>
              <a:rPr b="1" sz="4000" lang="en-US"/>
              <a:t>T</a:t>
            </a:r>
            <a:endParaRPr b="1" lang="en-US"/>
          </a:p>
        </p:txBody>
      </p:sp>
      <p:sp>
        <p:nvSpPr>
          <p:cNvPr id="1048595" name=""/>
          <p:cNvSpPr>
            <a:spLocks noGrp="1"/>
          </p:cNvSpPr>
          <p:nvPr>
            <p:ph idx="1"/>
          </p:nvPr>
        </p:nvSpPr>
        <p:spPr>
          <a:xfrm rot="57760">
            <a:off x="669110" y="1514192"/>
            <a:ext cx="7741553" cy="4881835"/>
          </a:xfrm>
        </p:spPr>
        <p:txBody>
          <a:bodyPr>
            <a:normAutofit fontScale="92857" lnSpcReduction="20000"/>
          </a:bodyPr>
          <a:p>
            <a:r>
              <a:rPr lang="en-US"/>
              <a:t>The overall percentage of child abusements filed nowadays in the world is about 80%, out of which 74% are girl children and the rest are boys. For every 40 seconds, a child goes missing in this world. Children are the backbone of one’s nation, if the future of children was affected, it would impact the entire growth of that nation. Due to the abusements, the emotional and mental stability of the children gets affected which in turn ruins their career and future. These innocent children are not responsible for what happens to them. So, parents are responsible for taking care of their own children. But, due to economic condition and aims to focus on their child’s future and career, parents are forced to crave for money. Hence, it becomes difficult to cling on to their children all the time. In our system, we provide an environment where this problem can be resolved in an efficient manner. It makes parents to easily monitor their children in real time just like staying beside them as well as focusing on their own career without any manual intervention.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p:bgPr>
    </p:bg>
    <p:spTree>
      <p:nvGrpSpPr>
        <p:cNvPr id="32" name=""/>
        <p:cNvGrpSpPr/>
        <p:nvPr/>
      </p:nvGrpSpPr>
      <p:grpSpPr>
        <a:xfrm>
          <a:off x="0" y="0"/>
          <a:ext cx="0" cy="0"/>
          <a:chOff x="0" y="0"/>
          <a:chExt cx="0" cy="0"/>
        </a:xfrm>
      </p:grpSpPr>
      <p:sp>
        <p:nvSpPr>
          <p:cNvPr id="1048602" name=""/>
          <p:cNvSpPr>
            <a:spLocks noGrp="1"/>
          </p:cNvSpPr>
          <p:nvPr>
            <p:ph type="title"/>
          </p:nvPr>
        </p:nvSpPr>
        <p:spPr/>
        <p:txBody>
          <a:bodyPr/>
          <a:p>
            <a:r>
              <a:rPr b="1" lang="en-US"/>
              <a:t>B</a:t>
            </a:r>
            <a:r>
              <a:rPr b="1" lang="en-US"/>
              <a:t>l</a:t>
            </a:r>
            <a:r>
              <a:rPr b="1" lang="en-US"/>
              <a:t>o</a:t>
            </a:r>
            <a:r>
              <a:rPr b="1" lang="en-US"/>
              <a:t>ck</a:t>
            </a:r>
            <a:r>
              <a:rPr b="1" lang="en-US"/>
              <a:t> </a:t>
            </a:r>
            <a:r>
              <a:rPr b="1" lang="en-US"/>
              <a:t>D</a:t>
            </a:r>
            <a:r>
              <a:rPr b="1" lang="en-US"/>
              <a:t>iagram</a:t>
            </a:r>
            <a:endParaRPr b="1" lang="en-US"/>
          </a:p>
        </p:txBody>
      </p:sp>
      <p:sp>
        <p:nvSpPr>
          <p:cNvPr id="1048603" name=""/>
          <p:cNvSpPr>
            <a:spLocks noGrp="1"/>
          </p:cNvSpPr>
          <p:nvPr>
            <p:ph idx="1"/>
          </p:nvPr>
        </p:nvSpPr>
        <p:spPr/>
        <p:txBody>
          <a:bodyPr/>
          <a:p>
            <a:endParaRPr lang="en-US"/>
          </a:p>
        </p:txBody>
      </p:sp>
      <p:pic>
        <p:nvPicPr>
          <p:cNvPr id="2097152" name=""/>
          <p:cNvPicPr>
            <a:picLocks/>
          </p:cNvPicPr>
          <p:nvPr/>
        </p:nvPicPr>
        <p:blipFill>
          <a:blip xmlns:r="http://schemas.openxmlformats.org/officeDocument/2006/relationships" r:embed="rId1"/>
          <a:stretch>
            <a:fillRect/>
          </a:stretch>
        </p:blipFill>
        <p:spPr>
          <a:xfrm rot="21600000">
            <a:off x="509100" y="1438912"/>
            <a:ext cx="8006249" cy="5124762"/>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p:bgPr>
    </p:bg>
    <p:spTree>
      <p:nvGrpSpPr>
        <p:cNvPr id="34" name=""/>
        <p:cNvGrpSpPr/>
        <p:nvPr/>
      </p:nvGrpSpPr>
      <p:grpSpPr>
        <a:xfrm>
          <a:off x="0" y="0"/>
          <a:ext cx="0" cy="0"/>
          <a:chOff x="0" y="0"/>
          <a:chExt cx="0" cy="0"/>
        </a:xfrm>
      </p:grpSpPr>
      <p:sp>
        <p:nvSpPr>
          <p:cNvPr id="1048610" name=""/>
          <p:cNvSpPr>
            <a:spLocks noGrp="1"/>
          </p:cNvSpPr>
          <p:nvPr>
            <p:ph type="title"/>
          </p:nvPr>
        </p:nvSpPr>
        <p:spPr/>
        <p:txBody>
          <a:bodyPr/>
          <a:p>
            <a:r>
              <a:rPr b="1" lang="en-US"/>
              <a:t>M</a:t>
            </a:r>
            <a:r>
              <a:rPr b="1" lang="en-US"/>
              <a:t>e</a:t>
            </a:r>
            <a:r>
              <a:rPr b="1" lang="en-US"/>
              <a:t>t</a:t>
            </a:r>
            <a:r>
              <a:rPr b="1" lang="en-US"/>
              <a:t>h</a:t>
            </a:r>
            <a:r>
              <a:rPr b="1" lang="en-US"/>
              <a:t>o</a:t>
            </a:r>
            <a:r>
              <a:rPr b="1" lang="en-US"/>
              <a:t>dology</a:t>
            </a:r>
            <a:endParaRPr b="1" lang="en-US"/>
          </a:p>
        </p:txBody>
      </p:sp>
      <p:sp>
        <p:nvSpPr>
          <p:cNvPr id="1048611" name=""/>
          <p:cNvSpPr>
            <a:spLocks noGrp="1"/>
          </p:cNvSpPr>
          <p:nvPr>
            <p:ph sz="half" idx="1"/>
          </p:nvPr>
        </p:nvSpPr>
        <p:spPr>
          <a:xfrm>
            <a:off x="628650" y="1690689"/>
            <a:ext cx="3688246" cy="4232562"/>
          </a:xfrm>
        </p:spPr>
        <p:txBody>
          <a:bodyPr>
            <a:normAutofit fontScale="96429" lnSpcReduction="20000"/>
          </a:bodyPr>
          <a:p>
            <a:r>
              <a:rPr b="1" sz="2800" lang="en-US"/>
              <a:t>Gathering information</a:t>
            </a:r>
            <a:r>
              <a:rPr sz="2800" lang="en-US"/>
              <a:t>:  previously  there   were  approaches  that  were   implemented  tosolve   child   monitoring   system.   Many   schools   and   families   use   different  types   ofapproaches to locate and monitor childrent</a:t>
            </a:r>
            <a:endParaRPr lang="en-US"/>
          </a:p>
          <a:p>
            <a:r>
              <a:rPr b="1" sz="2800" lang="en-US"/>
              <a:t>Hard ware and Software</a:t>
            </a:r>
            <a:r>
              <a:rPr sz="2800" lang="en-US"/>
              <a:t>: the hard ware construction and software implementation withArduino software</a:t>
            </a:r>
            <a:endParaRPr lang="en-US"/>
          </a:p>
          <a:p>
            <a:endParaRPr lang="en-US"/>
          </a:p>
        </p:txBody>
      </p:sp>
      <p:sp>
        <p:nvSpPr>
          <p:cNvPr id="1048612" name=""/>
          <p:cNvSpPr>
            <a:spLocks noGrp="1"/>
          </p:cNvSpPr>
          <p:nvPr>
            <p:ph sz="half" idx="2"/>
          </p:nvPr>
        </p:nvSpPr>
        <p:spPr>
          <a:xfrm>
            <a:off x="4853497" y="1825625"/>
            <a:ext cx="3661853" cy="4206168"/>
          </a:xfrm>
        </p:spPr>
        <p:txBody>
          <a:bodyPr>
            <a:normAutofit fontScale="96429" lnSpcReduction="20000"/>
          </a:bodyPr>
          <a:p>
            <a:pPr indent="0" marL="0">
              <a:buNone/>
            </a:pPr>
            <a:r>
              <a:rPr b="1" sz="2800" lang="en-US"/>
              <a:t>Modeling:</a:t>
            </a:r>
            <a:r>
              <a:rPr sz="2800" lang="en-US"/>
              <a:t>   Based   on   the   information   we   have   gathered   through   interviewing   theproblems   of   the   current   monitoring   system   in   our   context   designed   the   flow   chart,system design and ER diagram for the project. </a:t>
            </a:r>
            <a:endParaRPr sz="2800" lang="en-US"/>
          </a:p>
          <a:p>
            <a:pPr indent="0" marL="0">
              <a:buNone/>
            </a:pPr>
            <a:r>
              <a:rPr b="1" lang="en-US"/>
              <a:t>Evaluation and Conclusion: </a:t>
            </a:r>
            <a:r>
              <a:rPr lang="en-US"/>
              <a:t>Based on the proposed system conclusion and evaluationof work is done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p:bgPr>
    </p:bg>
    <p:spTree>
      <p:nvGrpSpPr>
        <p:cNvPr id="36" name=""/>
        <p:cNvGrpSpPr/>
        <p:nvPr/>
      </p:nvGrpSpPr>
      <p:grpSpPr>
        <a:xfrm>
          <a:off x="0" y="0"/>
          <a:ext cx="0" cy="0"/>
          <a:chOff x="0" y="0"/>
          <a:chExt cx="0" cy="0"/>
        </a:xfrm>
      </p:grpSpPr>
      <p:sp>
        <p:nvSpPr>
          <p:cNvPr id="1048616" name=""/>
          <p:cNvSpPr txBox="1"/>
          <p:nvPr/>
        </p:nvSpPr>
        <p:spPr>
          <a:xfrm rot="21591376">
            <a:off x="247961" y="1057444"/>
            <a:ext cx="7998642" cy="4003042"/>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US">
                <a:solidFill>
                  <a:srgbClr val="000000"/>
                </a:solidFill>
                <a:latin typeface="Calibri"/>
              </a:rPr>
              <a:t>W</a:t>
            </a:r>
            <a:r>
              <a:rPr b="1" sz="2800" lang="en-US">
                <a:solidFill>
                  <a:srgbClr val="000000"/>
                </a:solidFill>
                <a:latin typeface="Calibri"/>
              </a:rPr>
              <a:t>o</a:t>
            </a:r>
            <a:r>
              <a:rPr b="1" sz="2800" lang="en-US">
                <a:solidFill>
                  <a:srgbClr val="000000"/>
                </a:solidFill>
                <a:latin typeface="Calibri"/>
              </a:rPr>
              <a:t>r</a:t>
            </a:r>
            <a:r>
              <a:rPr b="1" sz="2800" lang="en-US">
                <a:solidFill>
                  <a:srgbClr val="000000"/>
                </a:solidFill>
                <a:latin typeface="Calibri"/>
              </a:rPr>
              <a:t>k</a:t>
            </a:r>
            <a:r>
              <a:rPr b="1" sz="2800" lang="en-US">
                <a:solidFill>
                  <a:srgbClr val="000000"/>
                </a:solidFill>
                <a:latin typeface="Calibri"/>
              </a:rPr>
              <a:t>i</a:t>
            </a:r>
            <a:r>
              <a:rPr b="1" sz="2800" lang="en-US">
                <a:solidFill>
                  <a:srgbClr val="000000"/>
                </a:solidFill>
                <a:latin typeface="Calibri"/>
              </a:rPr>
              <a:t>ng</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r>
              <a:rPr b="1" sz="2800" lang="en-US">
                <a:solidFill>
                  <a:srgbClr val="000000"/>
                </a:solidFill>
                <a:latin typeface="Calibri"/>
              </a:rPr>
              <a:t> </a:t>
            </a:r>
            <a:endParaRPr b="1" sz="2800" lang="en-US">
              <a:solidFill>
                <a:srgbClr val="000000"/>
              </a:solidFill>
            </a:endParaRPr>
          </a:p>
          <a:p>
            <a:endParaRPr sz="2800" lang="en-US">
              <a:solidFill>
                <a:srgbClr val="000000"/>
              </a:solidFill>
            </a:endParaRPr>
          </a:p>
          <a:p>
            <a:r>
              <a:rPr sz="2800" lang="en-US">
                <a:solidFill>
                  <a:srgbClr val="000000"/>
                </a:solidFill>
                <a:latin typeface="Calibri"/>
              </a:rPr>
              <a:t> proposed system consists of Raspberry Pi microprocessor in which all other sensors, GPS and GSM are integrated. </a:t>
            </a:r>
            <a:endParaRPr sz="2800" lang="en-US">
              <a:solidFill>
                <a:srgbClr val="000000"/>
              </a:solidFill>
            </a:endParaRPr>
          </a:p>
          <a:p>
            <a:r>
              <a:rPr sz="2800" lang="en-US">
                <a:solidFill>
                  <a:srgbClr val="000000"/>
                </a:solidFill>
                <a:latin typeface="Calibri"/>
              </a:rPr>
              <a:t>The users are required to register using their credentials to use the application.</a:t>
            </a:r>
            <a:r>
              <a:rPr sz="2800" lang="en-US">
                <a:solidFill>
                  <a:srgbClr val="000000"/>
                </a:solidFill>
                <a:latin typeface="Calibri"/>
              </a:rPr>
              <a:t> 
</a:t>
            </a:r>
            <a:r>
              <a:rPr sz="2800" lang="en-US">
                <a:solidFill>
                  <a:srgbClr val="000000"/>
                </a:solidFill>
                <a:latin typeface="Calibri"/>
              </a:rPr>
              <a:t>T</a:t>
            </a:r>
            <a:r>
              <a:rPr sz="2800" lang="en-US">
                <a:solidFill>
                  <a:srgbClr val="000000"/>
                </a:solidFill>
                <a:latin typeface="Calibri"/>
              </a:rPr>
              <a:t>h</a:t>
            </a:r>
            <a:r>
              <a:rPr sz="2800" lang="en-US">
                <a:solidFill>
                  <a:srgbClr val="000000"/>
                </a:solidFill>
                <a:latin typeface="Calibri"/>
              </a:rPr>
              <a:t>e</a:t>
            </a:r>
            <a:r>
              <a:rPr sz="2800" lang="en-US">
                <a:solidFill>
                  <a:srgbClr val="000000"/>
                </a:solidFill>
                <a:latin typeface="Calibri"/>
              </a:rPr>
              <a:t> </a:t>
            </a:r>
            <a:r>
              <a:rPr sz="2800" lang="en-US">
                <a:solidFill>
                  <a:srgbClr val="000000"/>
                </a:solidFill>
                <a:latin typeface="Calibri"/>
              </a:rPr>
              <a:t>device will be given to the children for monitoring them regularly. </a:t>
            </a:r>
            <a:endParaRPr sz="2800" lang="en-US">
              <a:solidFill>
                <a:srgbClr val="000000"/>
              </a:solidFill>
            </a:endParaRPr>
          </a:p>
          <a:p>
            <a:r>
              <a:rPr sz="2800" lang="en-US">
                <a:solidFill>
                  <a:srgbClr val="000000"/>
                </a:solidFill>
                <a:latin typeface="Calibri"/>
              </a:rPr>
              <a:t>We will feed the boundary value 
while writing code for the system and we control it using GPS for that device which is also known as 
Geo Fencing. These data are stored in the server.</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p:bgPr>
    </p:bg>
    <p:spTree>
      <p:nvGrpSpPr>
        <p:cNvPr id="37" name=""/>
        <p:cNvGrpSpPr/>
        <p:nvPr/>
      </p:nvGrpSpPr>
      <p:grpSpPr>
        <a:xfrm>
          <a:off x="0" y="0"/>
          <a:ext cx="0" cy="0"/>
          <a:chOff x="0" y="0"/>
          <a:chExt cx="0" cy="0"/>
        </a:xfrm>
      </p:grpSpPr>
      <p:sp>
        <p:nvSpPr>
          <p:cNvPr id="1048617" name=""/>
          <p:cNvSpPr txBox="1"/>
          <p:nvPr/>
        </p:nvSpPr>
        <p:spPr>
          <a:xfrm rot="28271">
            <a:off x="340091" y="716279"/>
            <a:ext cx="8133124" cy="5425440"/>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If the device moves, out of that boundary the server transfers an alert call by activating the GSM, to the 
user. The live location of the device will be updated in the server and pinged in the website for every 
few seconds. The server side coding was written in PHP and the controller side coding was written in 
Python. 
The user will receive an alert call and after entering the login ID and password, they can check the live 
location through GPS, which was updated in the application. When giving boundary for the school unit, 
we can also maintain attendance by updating the entry and exit of the child, in and out, of school in the 
application.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F0"/>
        </a:solidFill>
      </p:bgPr>
    </p:bg>
    <p:spTree>
      <p:nvGrpSpPr>
        <p:cNvPr id="38" name=""/>
        <p:cNvGrpSpPr/>
        <p:nvPr/>
      </p:nvGrpSpPr>
      <p:grpSpPr>
        <a:xfrm>
          <a:off x="0" y="0"/>
          <a:ext cx="0" cy="0"/>
          <a:chOff x="0" y="0"/>
          <a:chExt cx="0" cy="0"/>
        </a:xfrm>
      </p:grpSpPr>
      <p:sp>
        <p:nvSpPr>
          <p:cNvPr id="1048618" name=""/>
          <p:cNvSpPr txBox="1"/>
          <p:nvPr/>
        </p:nvSpPr>
        <p:spPr>
          <a:xfrm rot="28271">
            <a:off x="523206" y="1600012"/>
            <a:ext cx="7828543" cy="4003040"/>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Calibri"/>
              </a:rPr>
              <a:t>We feed specific threshold values for sensors like temperature and pulse in which, if the device exceeds 
those threshold values or if the device gets exposed to abnormal condition then those values tend to be 
updated in the server</a:t>
            </a:r>
            <a:endParaRPr sz="2800" lang="en-US">
              <a:solidFill>
                <a:srgbClr val="000000"/>
              </a:solidFill>
            </a:endParaRPr>
          </a:p>
          <a:p>
            <a:r>
              <a:rPr sz="2800" lang="en-US">
                <a:solidFill>
                  <a:srgbClr val="000000"/>
                </a:solidFill>
                <a:latin typeface="Calibri"/>
              </a:rPr>
              <a:t> The server compares the currently obtained values with the coded threshold 
values, if they are beyond the threshold value, it generates an alert message through GSM</a:t>
            </a:r>
            <a:r>
              <a:rPr sz="2800" lang="en-US">
                <a:solidFill>
                  <a:srgbClr val="000000"/>
                </a:solidFill>
                <a:latin typeface="Calibri"/>
              </a:rPr>
              <a:t>. </a:t>
            </a:r>
            <a:endParaRPr sz="2800" lang="en-US">
              <a:solidFill>
                <a:srgbClr val="000000"/>
              </a:solidFill>
            </a:endParaRPr>
          </a:p>
          <a:p>
            <a:r>
              <a:rPr sz="2800" lang="en-US">
                <a:solidFill>
                  <a:srgbClr val="000000"/>
                </a:solidFill>
                <a:latin typeface="Calibri"/>
              </a:rPr>
              <a:t>The alert 
messages are delivered to specified users in the form of SMS and the user can be able to login to the 
application to check the status and updated information.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F0"/>
        </a:solidFill>
      </p:bgPr>
    </p:bg>
    <p:spTree>
      <p:nvGrpSpPr>
        <p:cNvPr id="39" name=""/>
        <p:cNvGrpSpPr/>
        <p:nvPr/>
      </p:nvGrpSpPr>
      <p:grpSpPr>
        <a:xfrm>
          <a:off x="0" y="0"/>
          <a:ext cx="0" cy="0"/>
          <a:chOff x="0" y="0"/>
          <a:chExt cx="0" cy="0"/>
        </a:xfrm>
      </p:grpSpPr>
      <p:sp>
        <p:nvSpPr>
          <p:cNvPr id="1048619" name=""/>
          <p:cNvSpPr txBox="1"/>
          <p:nvPr/>
        </p:nvSpPr>
        <p:spPr>
          <a:xfrm rot="24446">
            <a:off x="453731" y="1752202"/>
            <a:ext cx="7933663" cy="2936242"/>
          </a:xfrm>
          <a:prstGeom prst="rect"/>
        </p:spPr>
        <p:txBody>
          <a:bodyPr rtlCol="0" wrap="square">
            <a:spAutoFit/>
          </a:bodyPr>
          <a:p>
            <a:r>
              <a:rPr sz="2800" lang="en-US">
                <a:solidFill>
                  <a:srgbClr val="000000"/>
                </a:solidFill>
                <a:latin typeface="Calibri"/>
              </a:rPr>
              <a:t>After receiving the alert messages, if the user wants to visually check the status of the child, they are 
required to enter specific IP address of that camera for the first time before syncing and can be able to 
</a:t>
            </a:r>
            <a:r>
              <a:rPr sz="2800" lang="en-US">
                <a:solidFill>
                  <a:srgbClr val="000000"/>
                </a:solidFill>
                <a:latin typeface="Calibri"/>
              </a:rPr>
              <a:t>watch the live streaming videos which are updated to the server, for further uses they can directly view.</a:t>
            </a:r>
            <a:r>
              <a:rPr sz="2800" lang="en-US">
                <a:solidFill>
                  <a:srgbClr val="000000"/>
                </a:solidFill>
                <a:latin typeface="Calibri"/>
              </a:rPr>
              <a:t> 
The microprocessor is used to control all these actions and the alert was done by checking for specific 
user of that device in the database</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CPH2185</dc:creator>
  <dcterms:created xsi:type="dcterms:W3CDTF">2015-05-06T10:30:45Z</dcterms:created>
  <dcterms:modified xsi:type="dcterms:W3CDTF">2022-09-21T13:27:14Z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209e21ec840c45c2b1c50d988999bbee</vt:lpwstr>
  </property>
</Properties>
</file>