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6" r:id="rId5"/>
    <p:sldId id="267" r:id="rId6"/>
    <p:sldId id="268" r:id="rId7"/>
    <p:sldId id="269" r:id="rId8"/>
    <p:sldId id="270" r:id="rId9"/>
    <p:sldId id="271" r:id="rId10"/>
    <p:sldId id="272"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25FF"/>
    <a:srgbClr val="9900CC"/>
    <a:srgbClr val="FF8001"/>
    <a:srgbClr val="5EEC3C"/>
    <a:srgbClr val="FFABC9"/>
    <a:srgbClr val="FF9900"/>
    <a:srgbClr val="FFDC47"/>
    <a:srgbClr val="FFFF21"/>
    <a:srgbClr val="D99B01"/>
    <a:srgbClr val="FF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804" y="-8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960930"/>
            <a:ext cx="8246070" cy="1679754"/>
          </a:xfrm>
          <a:noFill/>
          <a:effectLst>
            <a:outerShdw blurRad="50800" dist="38100" dir="2700000" algn="tl" rotWithShape="0">
              <a:prstClr val="black">
                <a:alpha val="40000"/>
              </a:prstClr>
            </a:outerShdw>
          </a:effectLst>
        </p:spPr>
        <p:txBody>
          <a:bodyPr>
            <a:normAutofit/>
          </a:bodyPr>
          <a:lstStyle>
            <a:lvl1pPr algn="l">
              <a:defRPr sz="3600">
                <a:solidFill>
                  <a:srgbClr val="A725FF"/>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3640685"/>
            <a:ext cx="8246070" cy="610820"/>
          </a:xfrm>
          <a:noFill/>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655770" y="3946095"/>
            <a:ext cx="1294032" cy="465853"/>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39290"/>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6" y="1350111"/>
            <a:ext cx="8246070" cy="33595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A725FF"/>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1198559"/>
            <a:ext cx="626090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rgbClr val="A725FF"/>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8/21/2022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8/21/2022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accent2">
                <a:lumMod val="75000"/>
              </a:schemeClr>
            </a:solidFill>
          </a:ln>
        </p:spPr>
        <p:txBody>
          <a:bodyPr/>
          <a:lstStyle/>
          <a:p>
            <a:r>
              <a:rPr lang="en-US" dirty="0" smtClean="0">
                <a:solidFill>
                  <a:schemeClr val="tx2">
                    <a:lumMod val="60000"/>
                    <a:lumOff val="40000"/>
                  </a:schemeClr>
                </a:solidFill>
                <a:latin typeface="Algerian" pitchFamily="82" charset="0"/>
              </a:rPr>
              <a:t>Child safety monitoring And Notification</a:t>
            </a:r>
            <a:endParaRPr lang="en-US" dirty="0">
              <a:solidFill>
                <a:schemeClr val="tx2">
                  <a:lumMod val="60000"/>
                  <a:lumOff val="40000"/>
                </a:schemeClr>
              </a:solidFill>
              <a:latin typeface="Algerian" pitchFamily="82" charset="0"/>
            </a:endParaRPr>
          </a:p>
        </p:txBody>
      </p:sp>
      <p:sp>
        <p:nvSpPr>
          <p:cNvPr id="4" name="Subtitle 3"/>
          <p:cNvSpPr>
            <a:spLocks noGrp="1"/>
          </p:cNvSpPr>
          <p:nvPr>
            <p:ph type="subTitle" idx="1"/>
          </p:nvPr>
        </p:nvSpPr>
        <p:spPr>
          <a:xfrm>
            <a:off x="-45720" y="5357828"/>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Conclusion</a:t>
            </a:r>
            <a:endParaRPr lang="en-US" dirty="0">
              <a:latin typeface="Castellar" pitchFamily="18" charset="0"/>
            </a:endParaRPr>
          </a:p>
        </p:txBody>
      </p:sp>
      <p:sp>
        <p:nvSpPr>
          <p:cNvPr id="3" name="Content Placeholder 2"/>
          <p:cNvSpPr>
            <a:spLocks noGrp="1"/>
          </p:cNvSpPr>
          <p:nvPr>
            <p:ph idx="1"/>
          </p:nvPr>
        </p:nvSpPr>
        <p:spPr>
          <a:xfrm>
            <a:off x="857224" y="1357304"/>
            <a:ext cx="7429552" cy="3352316"/>
          </a:xfrm>
        </p:spPr>
        <p:txBody>
          <a:bodyPr>
            <a:noAutofit/>
          </a:bodyPr>
          <a:lstStyle/>
          <a:p>
            <a:pPr algn="just"/>
            <a:r>
              <a:rPr lang="en-US" sz="2000" dirty="0" smtClean="0"/>
              <a:t>This research demonstrates Smart </a:t>
            </a:r>
            <a:r>
              <a:rPr lang="en-US" sz="2000" dirty="0" err="1" smtClean="0"/>
              <a:t>IoT</a:t>
            </a:r>
            <a:r>
              <a:rPr lang="en-US" sz="2000" dirty="0" smtClean="0"/>
              <a:t> device for child safety and tracking helping the parents to locate and monitor their children</a:t>
            </a:r>
            <a:r>
              <a:rPr lang="en-US" sz="2000" dirty="0" smtClean="0"/>
              <a:t>.</a:t>
            </a:r>
          </a:p>
          <a:p>
            <a:pPr algn="just"/>
            <a:r>
              <a:rPr lang="en-US" sz="2000" dirty="0" smtClean="0"/>
              <a:t>If any abnormal values are read by the sensor then an SMS is sent to the parents mobile and an </a:t>
            </a:r>
            <a:r>
              <a:rPr lang="en-US" sz="2000" dirty="0" smtClean="0"/>
              <a:t>MMS</a:t>
            </a:r>
          </a:p>
          <a:p>
            <a:pPr algn="just"/>
            <a:r>
              <a:rPr lang="en-US" sz="2000" dirty="0" smtClean="0"/>
              <a:t>indicating an image captured by the serial </a:t>
            </a:r>
            <a:r>
              <a:rPr lang="en-US" sz="2000" dirty="0" smtClean="0"/>
              <a:t>camera</a:t>
            </a:r>
          </a:p>
          <a:p>
            <a:pPr algn="just"/>
            <a:r>
              <a:rPr lang="en-US" sz="2000" dirty="0" smtClean="0"/>
              <a:t>It is also </a:t>
            </a:r>
            <a:r>
              <a:rPr lang="en-US" sz="2000" dirty="0" smtClean="0"/>
              <a:t>sent. The </a:t>
            </a:r>
            <a:r>
              <a:rPr lang="en-US" sz="2000" dirty="0" smtClean="0"/>
              <a:t>future scope of the work is to implement the </a:t>
            </a:r>
            <a:r>
              <a:rPr lang="en-US" sz="2000" dirty="0" err="1" smtClean="0"/>
              <a:t>IoT</a:t>
            </a:r>
            <a:r>
              <a:rPr lang="en-US" sz="2000" dirty="0" smtClean="0"/>
              <a:t> device which ensures the complete solution for child safety problems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571486"/>
            <a:ext cx="6260905" cy="571504"/>
          </a:xfrm>
        </p:spPr>
        <p:txBody>
          <a:bodyPr>
            <a:normAutofit fontScale="90000"/>
          </a:bodyPr>
          <a:lstStyle/>
          <a:p>
            <a:r>
              <a:rPr lang="en-US" i="1" dirty="0" smtClean="0">
                <a:latin typeface="Castellar" pitchFamily="18" charset="0"/>
              </a:rPr>
              <a:t>Team members</a:t>
            </a:r>
            <a:endParaRPr lang="en-US" i="1" dirty="0">
              <a:latin typeface="Castellar" pitchFamily="18" charset="0"/>
            </a:endParaRPr>
          </a:p>
        </p:txBody>
      </p:sp>
      <p:sp>
        <p:nvSpPr>
          <p:cNvPr id="3" name="Content Placeholder 2"/>
          <p:cNvSpPr>
            <a:spLocks noGrp="1"/>
          </p:cNvSpPr>
          <p:nvPr>
            <p:ph idx="1"/>
          </p:nvPr>
        </p:nvSpPr>
        <p:spPr>
          <a:xfrm>
            <a:off x="1357290" y="1571618"/>
            <a:ext cx="5352580" cy="3138002"/>
          </a:xfrm>
        </p:spPr>
        <p:txBody>
          <a:bodyPr>
            <a:normAutofit/>
          </a:bodyPr>
          <a:lstStyle/>
          <a:p>
            <a:pPr algn="ctr">
              <a:buNone/>
            </a:pPr>
            <a:r>
              <a:rPr lang="en-US" sz="2400" dirty="0" smtClean="0">
                <a:latin typeface="Algerian" pitchFamily="82" charset="0"/>
              </a:rPr>
              <a:t>           </a:t>
            </a:r>
            <a:r>
              <a:rPr lang="en-US" sz="2400" dirty="0" smtClean="0">
                <a:latin typeface="Algerian" pitchFamily="82" charset="0"/>
              </a:rPr>
              <a:t>P</a:t>
            </a:r>
            <a:r>
              <a:rPr lang="en-US" sz="2400" dirty="0" smtClean="0">
                <a:latin typeface="Algerian" pitchFamily="82" charset="0"/>
              </a:rPr>
              <a:t>. </a:t>
            </a:r>
            <a:r>
              <a:rPr lang="en-US" sz="2400" dirty="0" err="1" smtClean="0">
                <a:latin typeface="Algerian" pitchFamily="82" charset="0"/>
              </a:rPr>
              <a:t>Kaviya</a:t>
            </a:r>
            <a:r>
              <a:rPr lang="en-US" sz="2400" dirty="0" smtClean="0">
                <a:latin typeface="Algerian" pitchFamily="82" charset="0"/>
              </a:rPr>
              <a:t> </a:t>
            </a:r>
            <a:r>
              <a:rPr lang="en-US" sz="2400" dirty="0" err="1" smtClean="0">
                <a:latin typeface="Algerian" pitchFamily="82" charset="0"/>
              </a:rPr>
              <a:t>Dharshini</a:t>
            </a:r>
            <a:endParaRPr lang="en-IN" sz="2400" dirty="0" smtClean="0">
              <a:latin typeface="Algerian" pitchFamily="82" charset="0"/>
            </a:endParaRPr>
          </a:p>
          <a:p>
            <a:pPr algn="ctr">
              <a:buNone/>
            </a:pPr>
            <a:r>
              <a:rPr lang="en-US" sz="2400" dirty="0" smtClean="0">
                <a:latin typeface="Algerian" pitchFamily="82" charset="0"/>
              </a:rPr>
              <a:t>   R. </a:t>
            </a:r>
            <a:r>
              <a:rPr lang="en-US" sz="2400" dirty="0" err="1" smtClean="0">
                <a:latin typeface="Algerian" pitchFamily="82" charset="0"/>
              </a:rPr>
              <a:t>Yuvasankari</a:t>
            </a:r>
            <a:endParaRPr lang="en-US" sz="2400" dirty="0" smtClean="0">
              <a:latin typeface="Algerian" pitchFamily="82" charset="0"/>
            </a:endParaRPr>
          </a:p>
          <a:p>
            <a:pPr algn="ctr">
              <a:buNone/>
            </a:pPr>
            <a:r>
              <a:rPr lang="en-US" sz="2400" dirty="0" smtClean="0">
                <a:latin typeface="Algerian" pitchFamily="82" charset="0"/>
              </a:rPr>
              <a:t>   P. </a:t>
            </a:r>
            <a:r>
              <a:rPr lang="en-US" sz="2400" dirty="0" err="1" smtClean="0">
                <a:latin typeface="Algerian" pitchFamily="82" charset="0"/>
              </a:rPr>
              <a:t>Jeya</a:t>
            </a:r>
            <a:r>
              <a:rPr lang="en-US" sz="2400" dirty="0" smtClean="0">
                <a:latin typeface="Algerian" pitchFamily="82" charset="0"/>
              </a:rPr>
              <a:t> </a:t>
            </a:r>
            <a:r>
              <a:rPr lang="en-US" sz="2400" dirty="0" err="1" smtClean="0">
                <a:latin typeface="Algerian" pitchFamily="82" charset="0"/>
              </a:rPr>
              <a:t>Lakshmi</a:t>
            </a:r>
            <a:endParaRPr lang="en-US" sz="2400" dirty="0" smtClean="0">
              <a:latin typeface="Algerian" pitchFamily="82" charset="0"/>
            </a:endParaRPr>
          </a:p>
          <a:p>
            <a:pPr algn="ctr">
              <a:buNone/>
            </a:pPr>
            <a:r>
              <a:rPr lang="en-US" sz="2400" dirty="0" smtClean="0">
                <a:latin typeface="Algerian" pitchFamily="82" charset="0"/>
              </a:rPr>
              <a:t> R. </a:t>
            </a:r>
            <a:r>
              <a:rPr lang="en-US" sz="2400" dirty="0" err="1" smtClean="0">
                <a:latin typeface="Algerian" pitchFamily="82" charset="0"/>
              </a:rPr>
              <a:t>Poovarasan</a:t>
            </a:r>
            <a:endParaRPr lang="en-US" sz="2400" dirty="0" smtClean="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ABSTRACT</a:t>
            </a:r>
            <a:endParaRPr lang="en-US" dirty="0">
              <a:latin typeface="Castellar" pitchFamily="18" charset="0"/>
            </a:endParaRPr>
          </a:p>
        </p:txBody>
      </p:sp>
      <p:sp>
        <p:nvSpPr>
          <p:cNvPr id="3" name="Content Placeholder 2"/>
          <p:cNvSpPr>
            <a:spLocks noGrp="1"/>
          </p:cNvSpPr>
          <p:nvPr>
            <p:ph idx="1"/>
          </p:nvPr>
        </p:nvSpPr>
        <p:spPr>
          <a:xfrm>
            <a:off x="642910" y="1000114"/>
            <a:ext cx="8072494" cy="3857651"/>
          </a:xfrm>
        </p:spPr>
        <p:txBody>
          <a:bodyPr>
            <a:noAutofit/>
          </a:bodyPr>
          <a:lstStyle/>
          <a:p>
            <a:pPr algn="just">
              <a:buNone/>
            </a:pPr>
            <a:r>
              <a:rPr lang="en-US" sz="1800" dirty="0" smtClean="0">
                <a:latin typeface="+mj-lt"/>
              </a:rPr>
              <a:t>        The </a:t>
            </a:r>
            <a:r>
              <a:rPr lang="en-US" sz="1800" dirty="0" smtClean="0">
                <a:latin typeface="+mj-lt"/>
              </a:rPr>
              <a:t>overall percentage of child </a:t>
            </a:r>
            <a:r>
              <a:rPr lang="en-US" sz="1800" dirty="0" err="1" smtClean="0">
                <a:latin typeface="+mj-lt"/>
              </a:rPr>
              <a:t>abusements</a:t>
            </a:r>
            <a:r>
              <a:rPr lang="en-US" sz="1800" dirty="0" smtClean="0">
                <a:latin typeface="+mj-lt"/>
              </a:rPr>
              <a:t> </a:t>
            </a:r>
            <a:r>
              <a:rPr lang="en-US" sz="1800" dirty="0" smtClean="0">
                <a:latin typeface="+mj-lt"/>
              </a:rPr>
              <a:t>filed nowadays in the world is about 80%, out of which 74% are girl children and the rest are boys. For every 40 seconds, a child goes missing in this world. Children are the backbone of one's nation, if the future of children was affected, it would impact the entire growth of that nation. Due to the </a:t>
            </a:r>
            <a:r>
              <a:rPr lang="en-US" sz="1800" dirty="0" err="1" smtClean="0">
                <a:latin typeface="+mj-lt"/>
              </a:rPr>
              <a:t>abusements</a:t>
            </a:r>
            <a:r>
              <a:rPr lang="en-US" sz="1800" dirty="0" smtClean="0">
                <a:latin typeface="+mj-lt"/>
              </a:rPr>
              <a:t> , </a:t>
            </a:r>
            <a:r>
              <a:rPr lang="en-US" sz="1800" dirty="0" smtClean="0">
                <a:latin typeface="+mj-lt"/>
              </a:rPr>
              <a:t>the emotional and mental stability of the children gets affected which in turn ruins their career and future. These innocent children are not responsible for what happens to them. So, parents are responsible for taking care of their own children. But, due to economic condition and aims to focus on their child's future and career, parents are forced to crave for money. Hence, it becomes difficult to cling on to their children all the time. In our system, we provide an environment where this problem can be resolved in an efficient manner. It makes parents to easily monitor their children in real time just like staying beside them as well as focusing on their own career without any manual intervention.</a:t>
            </a:r>
            <a:endParaRPr lang="en-US" sz="18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Circuit Diagram</a:t>
            </a:r>
            <a:endParaRPr lang="en-US" dirty="0">
              <a:latin typeface="Castellar" pitchFamily="18" charset="0"/>
            </a:endParaRPr>
          </a:p>
        </p:txBody>
      </p:sp>
      <p:pic>
        <p:nvPicPr>
          <p:cNvPr id="1026" name="Picture 2" descr="C:\Users\ELCOT\Pictures\Screenshots\Screenshot (3).png"/>
          <p:cNvPicPr>
            <a:picLocks noChangeAspect="1" noChangeArrowheads="1"/>
          </p:cNvPicPr>
          <p:nvPr/>
        </p:nvPicPr>
        <p:blipFill>
          <a:blip r:embed="rId2"/>
          <a:srcRect/>
          <a:stretch>
            <a:fillRect/>
          </a:stretch>
        </p:blipFill>
        <p:spPr bwMode="auto">
          <a:xfrm>
            <a:off x="1142976" y="1000114"/>
            <a:ext cx="6500858" cy="37789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Methodology</a:t>
            </a:r>
            <a:endParaRPr lang="en-US" dirty="0">
              <a:latin typeface="Castellar" pitchFamily="18" charset="0"/>
            </a:endParaRPr>
          </a:p>
        </p:txBody>
      </p:sp>
      <p:sp>
        <p:nvSpPr>
          <p:cNvPr id="3" name="Content Placeholder 2"/>
          <p:cNvSpPr>
            <a:spLocks noGrp="1"/>
          </p:cNvSpPr>
          <p:nvPr>
            <p:ph idx="1"/>
          </p:nvPr>
        </p:nvSpPr>
        <p:spPr>
          <a:xfrm>
            <a:off x="448965" y="1000114"/>
            <a:ext cx="8123563" cy="3857652"/>
          </a:xfrm>
        </p:spPr>
        <p:txBody>
          <a:bodyPr>
            <a:normAutofit lnSpcReduction="10000"/>
          </a:bodyPr>
          <a:lstStyle/>
          <a:p>
            <a:r>
              <a:rPr lang="en-US" sz="1800" dirty="0" smtClean="0">
                <a:latin typeface="Bodoni MT Black" pitchFamily="18" charset="0"/>
              </a:rPr>
              <a:t>Gathering </a:t>
            </a:r>
            <a:r>
              <a:rPr lang="en-US" sz="1800" dirty="0" smtClean="0">
                <a:latin typeface="Bodoni MT Black" pitchFamily="18" charset="0"/>
              </a:rPr>
              <a:t>information:</a:t>
            </a:r>
          </a:p>
          <a:p>
            <a:pPr algn="just">
              <a:buNone/>
            </a:pPr>
            <a:r>
              <a:rPr lang="en-US" sz="1800" dirty="0" smtClean="0">
                <a:latin typeface="Bahnschrift" pitchFamily="34" charset="0"/>
              </a:rPr>
              <a:t> </a:t>
            </a:r>
            <a:r>
              <a:rPr lang="en-US" sz="1800" dirty="0" smtClean="0">
                <a:latin typeface="Bahnschrift" pitchFamily="34" charset="0"/>
              </a:rPr>
              <a:t>              </a:t>
            </a:r>
            <a:r>
              <a:rPr lang="en-US" sz="1800" dirty="0" smtClean="0">
                <a:latin typeface="Bahnschrift" pitchFamily="34" charset="0"/>
              </a:rPr>
              <a:t>P</a:t>
            </a:r>
            <a:r>
              <a:rPr lang="en-US" sz="1800" dirty="0" smtClean="0"/>
              <a:t>reviously </a:t>
            </a:r>
            <a:r>
              <a:rPr lang="en-US" sz="1800" dirty="0" smtClean="0"/>
              <a:t>there were approaches that were implemented </a:t>
            </a:r>
            <a:r>
              <a:rPr lang="en-US" sz="1800" dirty="0" smtClean="0"/>
              <a:t>to solve </a:t>
            </a:r>
            <a:r>
              <a:rPr lang="en-US" sz="1800" dirty="0" smtClean="0"/>
              <a:t>child monitoring system. Many schools and families use different types </a:t>
            </a:r>
            <a:r>
              <a:rPr lang="en-US" sz="1800" dirty="0" smtClean="0"/>
              <a:t>of approaches </a:t>
            </a:r>
            <a:r>
              <a:rPr lang="en-US" sz="1800" dirty="0" smtClean="0"/>
              <a:t>to locate and monitor </a:t>
            </a:r>
            <a:endParaRPr lang="en-US" sz="1800" dirty="0" smtClean="0"/>
          </a:p>
          <a:p>
            <a:r>
              <a:rPr lang="en-US" sz="1800" dirty="0" smtClean="0">
                <a:latin typeface="Bodoni MT Black" pitchFamily="18" charset="0"/>
              </a:rPr>
              <a:t>Hard ware and </a:t>
            </a:r>
            <a:r>
              <a:rPr lang="en-US" sz="1800" dirty="0" smtClean="0">
                <a:latin typeface="Bodoni MT Black" pitchFamily="18" charset="0"/>
              </a:rPr>
              <a:t>Software:</a:t>
            </a:r>
          </a:p>
          <a:p>
            <a:pPr>
              <a:buNone/>
            </a:pPr>
            <a:r>
              <a:rPr lang="en-IN" sz="1800" dirty="0" smtClean="0">
                <a:latin typeface="Bahnschrift" pitchFamily="34" charset="0"/>
              </a:rPr>
              <a:t>               </a:t>
            </a:r>
            <a:r>
              <a:rPr lang="en-US" sz="1800" dirty="0" smtClean="0">
                <a:latin typeface="Bahnschrift" pitchFamily="34" charset="0"/>
              </a:rPr>
              <a:t>T</a:t>
            </a:r>
            <a:r>
              <a:rPr lang="en-US" sz="1800" dirty="0" smtClean="0"/>
              <a:t>he </a:t>
            </a:r>
            <a:r>
              <a:rPr lang="en-US" sz="1800" dirty="0" smtClean="0"/>
              <a:t>hard ware construction and software implementation </a:t>
            </a:r>
            <a:r>
              <a:rPr lang="en-US" sz="1800" dirty="0" smtClean="0"/>
              <a:t>with </a:t>
            </a:r>
            <a:r>
              <a:rPr lang="en-US" sz="1800" dirty="0" err="1" smtClean="0"/>
              <a:t>Arduino</a:t>
            </a:r>
            <a:r>
              <a:rPr lang="en-US" sz="1800" dirty="0" smtClean="0"/>
              <a:t> software</a:t>
            </a:r>
          </a:p>
          <a:p>
            <a:r>
              <a:rPr lang="en-US" sz="1800" dirty="0" smtClean="0">
                <a:latin typeface="Bodoni MT Black" pitchFamily="18" charset="0"/>
              </a:rPr>
              <a:t>Modeling:</a:t>
            </a:r>
          </a:p>
          <a:p>
            <a:pPr algn="just">
              <a:buNone/>
            </a:pPr>
            <a:r>
              <a:rPr lang="en-IN" sz="1800" dirty="0" smtClean="0">
                <a:latin typeface="Bahnschrift" pitchFamily="34" charset="0"/>
              </a:rPr>
              <a:t> </a:t>
            </a:r>
            <a:r>
              <a:rPr lang="en-IN" sz="1800" dirty="0" smtClean="0">
                <a:latin typeface="Bahnschrift" pitchFamily="34" charset="0"/>
              </a:rPr>
              <a:t>             </a:t>
            </a:r>
            <a:r>
              <a:rPr lang="en-US" sz="1800" dirty="0" smtClean="0"/>
              <a:t>Based on the information we have gathered through interviewing the problems of the current monitoring system in our context designed the flow chart, system design and ER diagram for the project.</a:t>
            </a:r>
          </a:p>
          <a:p>
            <a:r>
              <a:rPr lang="en-US" sz="1800" dirty="0" smtClean="0">
                <a:latin typeface="Bodoni MT Black" pitchFamily="18" charset="0"/>
              </a:rPr>
              <a:t>Evaluation and </a:t>
            </a:r>
            <a:r>
              <a:rPr lang="en-US" sz="1800" dirty="0" smtClean="0">
                <a:latin typeface="Bodoni MT Black" pitchFamily="18" charset="0"/>
              </a:rPr>
              <a:t>Conclusion:</a:t>
            </a:r>
          </a:p>
          <a:p>
            <a:pPr>
              <a:buNone/>
            </a:pPr>
            <a:r>
              <a:rPr lang="en-US" sz="1800" dirty="0" smtClean="0"/>
              <a:t>           Based </a:t>
            </a:r>
            <a:r>
              <a:rPr lang="en-US" sz="1800" dirty="0" smtClean="0"/>
              <a:t>on the proposed system conclusion and </a:t>
            </a:r>
            <a:r>
              <a:rPr lang="en-US" sz="1800" dirty="0" smtClean="0"/>
              <a:t>evaluation of </a:t>
            </a:r>
            <a:r>
              <a:rPr lang="en-US" sz="1800" dirty="0" smtClean="0"/>
              <a:t>work is </a:t>
            </a:r>
            <a:r>
              <a:rPr lang="en-US" sz="1800" dirty="0" smtClean="0"/>
              <a:t>done</a:t>
            </a:r>
            <a:endParaRPr lang="en-US" sz="1800" dirty="0">
              <a:latin typeface="Bahnschrift"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Working</a:t>
            </a:r>
            <a:endParaRPr lang="en-US" dirty="0">
              <a:latin typeface="Castellar" pitchFamily="18" charset="0"/>
            </a:endParaRPr>
          </a:p>
        </p:txBody>
      </p:sp>
      <p:sp>
        <p:nvSpPr>
          <p:cNvPr id="3" name="Content Placeholder 2"/>
          <p:cNvSpPr>
            <a:spLocks noGrp="1"/>
          </p:cNvSpPr>
          <p:nvPr>
            <p:ph idx="1"/>
          </p:nvPr>
        </p:nvSpPr>
        <p:spPr>
          <a:xfrm>
            <a:off x="928662" y="1198559"/>
            <a:ext cx="6858048" cy="3511061"/>
          </a:xfrm>
        </p:spPr>
        <p:txBody>
          <a:bodyPr>
            <a:normAutofit/>
          </a:bodyPr>
          <a:lstStyle/>
          <a:p>
            <a:pPr algn="just"/>
            <a:r>
              <a:rPr lang="en-US" sz="1800" dirty="0" smtClean="0"/>
              <a:t>Our proposed system consists of Raspberry Pi microprocessor in which all other sensors, GPS and GSM are integrated. The users are required to register using their credentials to use the </a:t>
            </a:r>
            <a:r>
              <a:rPr lang="en-US" sz="1800" dirty="0" smtClean="0"/>
              <a:t>application</a:t>
            </a:r>
          </a:p>
          <a:p>
            <a:pPr algn="just"/>
            <a:r>
              <a:rPr lang="en-US" sz="1800" dirty="0" smtClean="0"/>
              <a:t>The device will be given to the children for monitoring them regularly. We will feed the boundary value while writing code for the system and we control it using GPS for that device </a:t>
            </a:r>
            <a:r>
              <a:rPr lang="en-US" sz="1800" dirty="0" smtClean="0"/>
              <a:t>.</a:t>
            </a:r>
          </a:p>
          <a:p>
            <a:pPr algn="just"/>
            <a:r>
              <a:rPr lang="en-US" sz="1800" dirty="0" smtClean="0"/>
              <a:t>If the device moves, out of that boundary the server transfers an alert call by activating the GSM to the user. </a:t>
            </a:r>
            <a:endParaRPr lang="en-US" sz="1800" dirty="0" smtClean="0"/>
          </a:p>
          <a:p>
            <a:pPr algn="just"/>
            <a:r>
              <a:rPr lang="en-US" sz="1800" dirty="0" smtClean="0"/>
              <a:t>he live location of the device will be updated in the server and pinged in the website for every few seconds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Working</a:t>
            </a:r>
            <a:endParaRPr lang="en-US" dirty="0"/>
          </a:p>
        </p:txBody>
      </p:sp>
      <p:sp>
        <p:nvSpPr>
          <p:cNvPr id="3" name="Content Placeholder 2"/>
          <p:cNvSpPr>
            <a:spLocks noGrp="1"/>
          </p:cNvSpPr>
          <p:nvPr>
            <p:ph idx="1"/>
          </p:nvPr>
        </p:nvSpPr>
        <p:spPr>
          <a:xfrm>
            <a:off x="857224" y="1198559"/>
            <a:ext cx="6929486" cy="3511061"/>
          </a:xfrm>
        </p:spPr>
        <p:txBody>
          <a:bodyPr>
            <a:normAutofit/>
          </a:bodyPr>
          <a:lstStyle/>
          <a:p>
            <a:pPr algn="just"/>
            <a:r>
              <a:rPr lang="en-US" sz="2000" dirty="0" smtClean="0"/>
              <a:t>The server side coding was written in PHP and the controller side coding was written in Python. </a:t>
            </a:r>
            <a:endParaRPr lang="en-US" sz="2000" dirty="0" smtClean="0"/>
          </a:p>
          <a:p>
            <a:pPr algn="just"/>
            <a:r>
              <a:rPr lang="en-US" sz="2000" dirty="0" smtClean="0"/>
              <a:t>The user will receive an alert call and after entering the login ID and password, they can check the </a:t>
            </a:r>
            <a:r>
              <a:rPr lang="en-US" sz="2000" dirty="0" smtClean="0"/>
              <a:t>live</a:t>
            </a:r>
          </a:p>
          <a:p>
            <a:pPr algn="just"/>
            <a:r>
              <a:rPr lang="en-US" sz="2000" dirty="0" smtClean="0"/>
              <a:t>location through GPS, which was updated in the application. When giving boundary for the school unit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Uses</a:t>
            </a:r>
            <a:endParaRPr lang="en-US" dirty="0">
              <a:latin typeface="Castellar" pitchFamily="18" charset="0"/>
            </a:endParaRPr>
          </a:p>
        </p:txBody>
      </p:sp>
      <p:sp>
        <p:nvSpPr>
          <p:cNvPr id="3" name="Content Placeholder 2"/>
          <p:cNvSpPr>
            <a:spLocks noGrp="1"/>
          </p:cNvSpPr>
          <p:nvPr>
            <p:ph idx="1"/>
          </p:nvPr>
        </p:nvSpPr>
        <p:spPr>
          <a:xfrm>
            <a:off x="857224" y="1198559"/>
            <a:ext cx="6572296" cy="3511061"/>
          </a:xfrm>
        </p:spPr>
        <p:txBody>
          <a:bodyPr>
            <a:normAutofit/>
          </a:bodyPr>
          <a:lstStyle/>
          <a:p>
            <a:pPr algn="just"/>
            <a:r>
              <a:rPr lang="en-US" sz="2000" dirty="0" smtClean="0"/>
              <a:t>With this motivation, a smart </a:t>
            </a:r>
            <a:r>
              <a:rPr lang="en-US" sz="2000" dirty="0" err="1" smtClean="0"/>
              <a:t>IoT</a:t>
            </a:r>
            <a:r>
              <a:rPr lang="en-US" sz="2000" dirty="0" smtClean="0"/>
              <a:t> device for child safety and tracking is developed to help the parents to locate and monitor their children. </a:t>
            </a:r>
            <a:endParaRPr lang="en-US" sz="2000" dirty="0" smtClean="0"/>
          </a:p>
          <a:p>
            <a:pPr algn="just"/>
            <a:endParaRPr lang="en-US" sz="2000" dirty="0" smtClean="0"/>
          </a:p>
          <a:p>
            <a:pPr algn="just"/>
            <a:r>
              <a:rPr lang="en-US" sz="2000" dirty="0" smtClean="0"/>
              <a:t>The system is developed using </a:t>
            </a:r>
            <a:r>
              <a:rPr lang="en-US" sz="2000" dirty="0" err="1" smtClean="0"/>
              <a:t>LinkIt</a:t>
            </a:r>
            <a:r>
              <a:rPr lang="en-US" sz="2000" dirty="0" smtClean="0"/>
              <a:t> </a:t>
            </a:r>
            <a:r>
              <a:rPr lang="en-US" sz="2000" dirty="0" smtClean="0"/>
              <a:t>one board </a:t>
            </a:r>
            <a:r>
              <a:rPr lang="en-US" sz="2000" dirty="0" smtClean="0"/>
              <a:t>programmed in embedded C and </a:t>
            </a:r>
            <a:r>
              <a:rPr lang="en-US" sz="2000" dirty="0" smtClean="0"/>
              <a:t>interfaced temperature</a:t>
            </a:r>
            <a:r>
              <a:rPr lang="en-US" sz="2000" dirty="0" smtClean="0"/>
              <a:t>, heartbeat, touch sensors and also GPS, GSM &amp; digital camera modules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Castellar" pitchFamily="18" charset="0"/>
              </a:rPr>
              <a:t>Advantages</a:t>
            </a:r>
            <a:endParaRPr lang="en-US" dirty="0">
              <a:latin typeface="Castellar" pitchFamily="18" charset="0"/>
            </a:endParaRPr>
          </a:p>
        </p:txBody>
      </p:sp>
      <p:sp>
        <p:nvSpPr>
          <p:cNvPr id="3" name="Content Placeholder 2"/>
          <p:cNvSpPr>
            <a:spLocks noGrp="1"/>
          </p:cNvSpPr>
          <p:nvPr>
            <p:ph idx="1"/>
          </p:nvPr>
        </p:nvSpPr>
        <p:spPr>
          <a:xfrm>
            <a:off x="1000100" y="1428742"/>
            <a:ext cx="5929354" cy="3280878"/>
          </a:xfrm>
        </p:spPr>
        <p:txBody>
          <a:bodyPr>
            <a:normAutofit/>
          </a:bodyPr>
          <a:lstStyle/>
          <a:p>
            <a:r>
              <a:rPr lang="en-US" sz="2000" dirty="0" smtClean="0"/>
              <a:t>No need for routine </a:t>
            </a:r>
            <a:r>
              <a:rPr lang="en-US" sz="2000" dirty="0" smtClean="0"/>
              <a:t>survey</a:t>
            </a:r>
          </a:p>
          <a:p>
            <a:r>
              <a:rPr lang="en-US" sz="2000" dirty="0" smtClean="0"/>
              <a:t>Ensuring safety and </a:t>
            </a:r>
            <a:r>
              <a:rPr lang="en-US" sz="2000" dirty="0" smtClean="0"/>
              <a:t>comfort</a:t>
            </a:r>
          </a:p>
          <a:p>
            <a:r>
              <a:rPr lang="en-US" sz="2000" dirty="0" smtClean="0"/>
              <a:t>Efficiency</a:t>
            </a:r>
          </a:p>
          <a:p>
            <a:r>
              <a:rPr lang="en-US" sz="2000" dirty="0" smtClean="0"/>
              <a:t>Accuracy</a:t>
            </a:r>
          </a:p>
          <a:p>
            <a:r>
              <a:rPr lang="en-US" sz="2000" dirty="0" smtClean="0"/>
              <a:t>Mobility</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651</Words>
  <Application>Microsoft Office PowerPoint</Application>
  <PresentationFormat>On-screen Show (16:9)</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Child safety monitoring And Notification</vt:lpstr>
      <vt:lpstr>Team members</vt:lpstr>
      <vt:lpstr>ABSTRACT</vt:lpstr>
      <vt:lpstr>Circuit Diagram</vt:lpstr>
      <vt:lpstr>Methodology</vt:lpstr>
      <vt:lpstr>Working</vt:lpstr>
      <vt:lpstr>Working</vt:lpstr>
      <vt:lpstr>Uses</vt:lpstr>
      <vt:lpstr>Advantages</vt:lpstr>
      <vt:lpstr>Conclusion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ELCOT</cp:lastModifiedBy>
  <cp:revision>168</cp:revision>
  <dcterms:created xsi:type="dcterms:W3CDTF">2013-08-21T19:17:07Z</dcterms:created>
  <dcterms:modified xsi:type="dcterms:W3CDTF">2022-08-21T16:37:22Z</dcterms:modified>
</cp:coreProperties>
</file>