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6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B9C31-F93A-4852-86BE-D523EBEAD3D6}"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B9C31-F93A-4852-86BE-D523EBEAD3D6}"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B9C31-F93A-4852-86BE-D523EBEAD3D6}"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B9C31-F93A-4852-86BE-D523EBEAD3D6}"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B9C31-F93A-4852-86BE-D523EBEAD3D6}"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B9C31-F93A-4852-86BE-D523EBEAD3D6}"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B9C31-F93A-4852-86BE-D523EBEAD3D6}"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B9C31-F93A-4852-86BE-D523EBEAD3D6}"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B9C31-F93A-4852-86BE-D523EBEAD3D6}"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B9C31-F93A-4852-86BE-D523EBEAD3D6}"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B9C31-F93A-4852-86BE-D523EBEAD3D6}"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217C6-7987-457D-874A-78C729CA53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B9C31-F93A-4852-86BE-D523EBEAD3D6}" type="datetimeFigureOut">
              <a:rPr lang="en-US" smtClean="0"/>
              <a:t>11/25/2022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217C6-7987-457D-874A-78C729CA53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a:latin typeface="Times New Roman" pitchFamily="18" charset="0"/>
                <a:cs typeface="Times New Roman" pitchFamily="18" charset="0"/>
              </a:rPr>
              <a:t>IOT BASED SMART CROP PROTECTION SYSTEM FOR </a:t>
            </a:r>
            <a:r>
              <a:rPr lang="en-US" sz="3200" b="1" dirty="0" smtClean="0">
                <a:latin typeface="Times New Roman" pitchFamily="18" charset="0"/>
                <a:cs typeface="Times New Roman" pitchFamily="18" charset="0"/>
              </a:rPr>
              <a:t>AGRICULTURE</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PROBLEM SOLUTION FIT</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1017666" y="1600200"/>
            <a:ext cx="7108668" cy="4525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a:latin typeface="Times New Roman" pitchFamily="18" charset="0"/>
                <a:cs typeface="Times New Roman" pitchFamily="18" charset="0"/>
              </a:rPr>
              <a:t>FUNCTIONAL </a:t>
            </a:r>
            <a:r>
              <a:rPr lang="en-US" sz="3200" b="1" dirty="0" smtClean="0">
                <a:latin typeface="Times New Roman" pitchFamily="18" charset="0"/>
                <a:cs typeface="Times New Roman" pitchFamily="18" charset="0"/>
              </a:rPr>
              <a:t>REQUIREMENT</a:t>
            </a:r>
            <a:endParaRPr lang="en-US" sz="32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09600" y="1097280"/>
          <a:ext cx="7848599" cy="4922522"/>
        </p:xfrm>
        <a:graphic>
          <a:graphicData uri="http://schemas.openxmlformats.org/drawingml/2006/table">
            <a:tbl>
              <a:tblPr firstRow="1" bandRow="1">
                <a:tableStyleId>{5940675A-B579-460E-94D1-54222C63F5DA}</a:tableStyleId>
              </a:tblPr>
              <a:tblGrid>
                <a:gridCol w="603738"/>
                <a:gridCol w="2565888"/>
                <a:gridCol w="4678973"/>
              </a:tblGrid>
              <a:tr h="690662">
                <a:tc>
                  <a:txBody>
                    <a:bodyPr/>
                    <a:lstStyle/>
                    <a:p>
                      <a:pPr marL="66675" marR="0" algn="just">
                        <a:lnSpc>
                          <a:spcPct val="150000"/>
                        </a:lnSpc>
                        <a:spcBef>
                          <a:spcPts val="75"/>
                        </a:spcBef>
                        <a:spcAft>
                          <a:spcPts val="0"/>
                        </a:spcAft>
                      </a:pPr>
                      <a:r>
                        <a:rPr lang="en-US" sz="1400" b="1" dirty="0" smtClean="0">
                          <a:latin typeface="Times New Roman" pitchFamily="18" charset="0"/>
                          <a:ea typeface="Calibri"/>
                          <a:cs typeface="Times New Roman" pitchFamily="18" charset="0"/>
                        </a:rPr>
                        <a:t>S.NO</a:t>
                      </a:r>
                      <a:endParaRPr lang="en-US" sz="1400" dirty="0">
                        <a:latin typeface="Times New Roman" pitchFamily="18" charset="0"/>
                        <a:ea typeface="Calibri"/>
                        <a:cs typeface="Times New Roman" pitchFamily="18" charset="0"/>
                      </a:endParaRPr>
                    </a:p>
                  </a:txBody>
                  <a:tcPr marL="0" marR="0" marT="0" marB="0"/>
                </a:tc>
                <a:tc>
                  <a:txBody>
                    <a:bodyPr/>
                    <a:lstStyle/>
                    <a:p>
                      <a:pPr marL="78740" marR="0" algn="just">
                        <a:lnSpc>
                          <a:spcPct val="150000"/>
                        </a:lnSpc>
                        <a:spcBef>
                          <a:spcPts val="75"/>
                        </a:spcBef>
                        <a:spcAft>
                          <a:spcPts val="0"/>
                        </a:spcAft>
                      </a:pPr>
                      <a:r>
                        <a:rPr lang="en-US" sz="1400" b="1" dirty="0">
                          <a:latin typeface="Times New Roman" pitchFamily="18" charset="0"/>
                          <a:ea typeface="Calibri"/>
                          <a:cs typeface="Times New Roman" pitchFamily="18" charset="0"/>
                        </a:rPr>
                        <a:t>FUNCTIONAL </a:t>
                      </a:r>
                      <a:r>
                        <a:rPr lang="en-US" sz="1400" b="1" dirty="0" smtClean="0">
                          <a:latin typeface="Times New Roman" pitchFamily="18" charset="0"/>
                          <a:ea typeface="Calibri"/>
                          <a:cs typeface="Times New Roman" pitchFamily="18" charset="0"/>
                        </a:rPr>
                        <a:t>REQUIREMENT</a:t>
                      </a:r>
                      <a:endParaRPr lang="en-US" sz="1400" dirty="0">
                        <a:latin typeface="Times New Roman" pitchFamily="18" charset="0"/>
                        <a:ea typeface="Calibri"/>
                        <a:cs typeface="Times New Roman" pitchFamily="18" charset="0"/>
                      </a:endParaRPr>
                    </a:p>
                  </a:txBody>
                  <a:tcPr marL="0" marR="0" marT="0" marB="0"/>
                </a:tc>
                <a:tc>
                  <a:txBody>
                    <a:bodyPr/>
                    <a:lstStyle/>
                    <a:p>
                      <a:pPr marL="66675" marR="0" algn="just">
                        <a:lnSpc>
                          <a:spcPct val="150000"/>
                        </a:lnSpc>
                        <a:spcBef>
                          <a:spcPts val="75"/>
                        </a:spcBef>
                        <a:spcAft>
                          <a:spcPts val="0"/>
                        </a:spcAft>
                      </a:pPr>
                      <a:r>
                        <a:rPr lang="en-US" sz="1400" b="1">
                          <a:latin typeface="Times New Roman" pitchFamily="18" charset="0"/>
                          <a:ea typeface="Calibri"/>
                          <a:cs typeface="Times New Roman" pitchFamily="18" charset="0"/>
                        </a:rPr>
                        <a:t>SUB REQUIREMENT.</a:t>
                      </a:r>
                      <a:endParaRPr lang="en-US" sz="1400">
                        <a:latin typeface="Times New Roman" pitchFamily="18" charset="0"/>
                        <a:ea typeface="Calibri"/>
                        <a:cs typeface="Times New Roman" pitchFamily="18" charset="0"/>
                      </a:endParaRPr>
                    </a:p>
                  </a:txBody>
                  <a:tcPr marL="0" marR="0" marT="0" marB="0"/>
                </a:tc>
              </a:tr>
              <a:tr h="1057965">
                <a:tc>
                  <a:txBody>
                    <a:bodyPr/>
                    <a:lstStyle/>
                    <a:p>
                      <a:pPr marL="66675" marR="0" algn="just">
                        <a:lnSpc>
                          <a:spcPct val="150000"/>
                        </a:lnSpc>
                        <a:spcBef>
                          <a:spcPts val="75"/>
                        </a:spcBef>
                        <a:spcAft>
                          <a:spcPts val="0"/>
                        </a:spcAft>
                      </a:pPr>
                      <a:r>
                        <a:rPr lang="en-US" sz="1400" dirty="0">
                          <a:latin typeface="Times New Roman" pitchFamily="18" charset="0"/>
                          <a:ea typeface="Calibri"/>
                          <a:cs typeface="Times New Roman" pitchFamily="18" charset="0"/>
                        </a:rPr>
                        <a:t>1.</a:t>
                      </a:r>
                    </a:p>
                  </a:txBody>
                  <a:tcPr marL="0" marR="0" marT="0" marB="0"/>
                </a:tc>
                <a:tc>
                  <a:txBody>
                    <a:bodyPr/>
                    <a:lstStyle/>
                    <a:p>
                      <a:pPr marL="78740" marR="0" algn="just">
                        <a:lnSpc>
                          <a:spcPct val="150000"/>
                        </a:lnSpc>
                        <a:spcBef>
                          <a:spcPts val="75"/>
                        </a:spcBef>
                        <a:spcAft>
                          <a:spcPts val="0"/>
                        </a:spcAft>
                      </a:pPr>
                      <a:r>
                        <a:rPr lang="en-US" sz="1400" dirty="0">
                          <a:latin typeface="Times New Roman" pitchFamily="18" charset="0"/>
                          <a:ea typeface="Calibri"/>
                          <a:cs typeface="Times New Roman" pitchFamily="18" charset="0"/>
                        </a:rPr>
                        <a:t>User Visibility</a:t>
                      </a:r>
                    </a:p>
                  </a:txBody>
                  <a:tcPr marL="0" marR="0" marT="0" marB="0"/>
                </a:tc>
                <a:tc>
                  <a:txBody>
                    <a:bodyPr/>
                    <a:lstStyle/>
                    <a:p>
                      <a:pPr marL="66675" marR="87630" algn="just">
                        <a:lnSpc>
                          <a:spcPct val="150000"/>
                        </a:lnSpc>
                        <a:spcBef>
                          <a:spcPts val="75"/>
                        </a:spcBef>
                        <a:spcAft>
                          <a:spcPts val="0"/>
                        </a:spcAft>
                      </a:pPr>
                      <a:r>
                        <a:rPr lang="en-US" sz="1400">
                          <a:latin typeface="Times New Roman" pitchFamily="18" charset="0"/>
                          <a:ea typeface="Calibri"/>
                          <a:cs typeface="Times New Roman" pitchFamily="18" charset="0"/>
                        </a:rPr>
                        <a:t>Sense animals nearing the crop field &amp; sounds alarm to woo them away as well as sends SMS to farmer using</a:t>
                      </a:r>
                    </a:p>
                    <a:p>
                      <a:pPr marL="66675" marR="0" algn="just">
                        <a:lnSpc>
                          <a:spcPct val="150000"/>
                        </a:lnSpc>
                        <a:spcBef>
                          <a:spcPts val="0"/>
                        </a:spcBef>
                        <a:spcAft>
                          <a:spcPts val="0"/>
                        </a:spcAft>
                      </a:pPr>
                      <a:r>
                        <a:rPr lang="en-US" sz="1400">
                          <a:latin typeface="Times New Roman" pitchFamily="18" charset="0"/>
                          <a:ea typeface="Calibri"/>
                          <a:cs typeface="Times New Roman" pitchFamily="18" charset="0"/>
                        </a:rPr>
                        <a:t>cloud service.</a:t>
                      </a:r>
                    </a:p>
                  </a:txBody>
                  <a:tcPr marL="0" marR="0" marT="0" marB="0"/>
                </a:tc>
              </a:tr>
              <a:tr h="1057965">
                <a:tc>
                  <a:txBody>
                    <a:bodyPr/>
                    <a:lstStyle/>
                    <a:p>
                      <a:pPr marL="66675" marR="0" algn="just">
                        <a:lnSpc>
                          <a:spcPct val="150000"/>
                        </a:lnSpc>
                        <a:spcBef>
                          <a:spcPts val="30"/>
                        </a:spcBef>
                        <a:spcAft>
                          <a:spcPts val="0"/>
                        </a:spcAft>
                      </a:pPr>
                      <a:r>
                        <a:rPr lang="en-US" sz="1400">
                          <a:latin typeface="Times New Roman" pitchFamily="18" charset="0"/>
                          <a:ea typeface="Calibri"/>
                          <a:cs typeface="Times New Roman" pitchFamily="18" charset="0"/>
                        </a:rPr>
                        <a:t>2.</a:t>
                      </a:r>
                    </a:p>
                  </a:txBody>
                  <a:tcPr marL="0" marR="0" marT="0" marB="0"/>
                </a:tc>
                <a:tc>
                  <a:txBody>
                    <a:bodyPr/>
                    <a:lstStyle/>
                    <a:p>
                      <a:pPr marL="78740" marR="0" algn="just">
                        <a:lnSpc>
                          <a:spcPct val="150000"/>
                        </a:lnSpc>
                        <a:spcBef>
                          <a:spcPts val="30"/>
                        </a:spcBef>
                        <a:spcAft>
                          <a:spcPts val="0"/>
                        </a:spcAft>
                      </a:pPr>
                      <a:r>
                        <a:rPr lang="en-US" sz="1400" dirty="0">
                          <a:latin typeface="Times New Roman" pitchFamily="18" charset="0"/>
                          <a:ea typeface="Calibri"/>
                          <a:cs typeface="Times New Roman" pitchFamily="18" charset="0"/>
                        </a:rPr>
                        <a:t>User Reception</a:t>
                      </a:r>
                    </a:p>
                  </a:txBody>
                  <a:tcPr marL="0" marR="0" marT="0" marB="0"/>
                </a:tc>
                <a:tc>
                  <a:txBody>
                    <a:bodyPr/>
                    <a:lstStyle/>
                    <a:p>
                      <a:pPr marL="66675" marR="113030" algn="just">
                        <a:lnSpc>
                          <a:spcPct val="150000"/>
                        </a:lnSpc>
                        <a:spcBef>
                          <a:spcPts val="30"/>
                        </a:spcBef>
                        <a:spcAft>
                          <a:spcPts val="0"/>
                        </a:spcAft>
                      </a:pPr>
                      <a:r>
                        <a:rPr lang="en-US" sz="1400">
                          <a:latin typeface="Times New Roman" pitchFamily="18" charset="0"/>
                          <a:ea typeface="Calibri"/>
                          <a:cs typeface="Times New Roman" pitchFamily="18" charset="0"/>
                        </a:rPr>
                        <a:t>The Data like values of Temperature, Humidity, Soil moisture Sensors are</a:t>
                      </a:r>
                    </a:p>
                    <a:p>
                      <a:pPr marL="66675" marR="0" algn="just">
                        <a:lnSpc>
                          <a:spcPct val="150000"/>
                        </a:lnSpc>
                        <a:spcBef>
                          <a:spcPts val="0"/>
                        </a:spcBef>
                        <a:spcAft>
                          <a:spcPts val="0"/>
                        </a:spcAft>
                      </a:pPr>
                      <a:r>
                        <a:rPr lang="en-US" sz="1400">
                          <a:latin typeface="Times New Roman" pitchFamily="18" charset="0"/>
                          <a:ea typeface="Calibri"/>
                          <a:cs typeface="Times New Roman" pitchFamily="18" charset="0"/>
                        </a:rPr>
                        <a:t>received via SMS.</a:t>
                      </a:r>
                    </a:p>
                  </a:txBody>
                  <a:tcPr marL="0" marR="0" marT="0" marB="0"/>
                </a:tc>
              </a:tr>
              <a:tr h="1057965">
                <a:tc>
                  <a:txBody>
                    <a:bodyPr/>
                    <a:lstStyle/>
                    <a:p>
                      <a:pPr marL="66675" marR="0" algn="just">
                        <a:lnSpc>
                          <a:spcPct val="150000"/>
                        </a:lnSpc>
                        <a:spcBef>
                          <a:spcPts val="30"/>
                        </a:spcBef>
                        <a:spcAft>
                          <a:spcPts val="0"/>
                        </a:spcAft>
                      </a:pPr>
                      <a:r>
                        <a:rPr lang="en-US" sz="1400">
                          <a:latin typeface="Times New Roman" pitchFamily="18" charset="0"/>
                          <a:ea typeface="Calibri"/>
                          <a:cs typeface="Times New Roman" pitchFamily="18" charset="0"/>
                        </a:rPr>
                        <a:t>3.</a:t>
                      </a:r>
                    </a:p>
                  </a:txBody>
                  <a:tcPr marL="0" marR="0" marT="0" marB="0"/>
                </a:tc>
                <a:tc>
                  <a:txBody>
                    <a:bodyPr/>
                    <a:lstStyle/>
                    <a:p>
                      <a:pPr marL="78740" marR="0" algn="just">
                        <a:lnSpc>
                          <a:spcPct val="150000"/>
                        </a:lnSpc>
                        <a:spcBef>
                          <a:spcPts val="30"/>
                        </a:spcBef>
                        <a:spcAft>
                          <a:spcPts val="0"/>
                        </a:spcAft>
                      </a:pPr>
                      <a:r>
                        <a:rPr lang="en-US" sz="1400" dirty="0">
                          <a:latin typeface="Times New Roman" pitchFamily="18" charset="0"/>
                          <a:ea typeface="Calibri"/>
                          <a:cs typeface="Times New Roman" pitchFamily="18" charset="0"/>
                        </a:rPr>
                        <a:t>User Understanding</a:t>
                      </a:r>
                    </a:p>
                  </a:txBody>
                  <a:tcPr marL="0" marR="0" marT="0" marB="0"/>
                </a:tc>
                <a:tc>
                  <a:txBody>
                    <a:bodyPr/>
                    <a:lstStyle/>
                    <a:p>
                      <a:pPr marL="66675" marR="172085" algn="just">
                        <a:lnSpc>
                          <a:spcPct val="150000"/>
                        </a:lnSpc>
                        <a:spcBef>
                          <a:spcPts val="30"/>
                        </a:spcBef>
                        <a:spcAft>
                          <a:spcPts val="0"/>
                        </a:spcAft>
                      </a:pPr>
                      <a:r>
                        <a:rPr lang="en-US" sz="1400">
                          <a:latin typeface="Times New Roman" pitchFamily="18" charset="0"/>
                          <a:ea typeface="Calibri"/>
                          <a:cs typeface="Times New Roman" pitchFamily="18" charset="0"/>
                        </a:rPr>
                        <a:t>Based on the sensor data value to get the information about the present of farming</a:t>
                      </a:r>
                    </a:p>
                    <a:p>
                      <a:pPr marL="66675" marR="0" algn="just">
                        <a:lnSpc>
                          <a:spcPct val="150000"/>
                        </a:lnSpc>
                        <a:spcBef>
                          <a:spcPts val="0"/>
                        </a:spcBef>
                        <a:spcAft>
                          <a:spcPts val="0"/>
                        </a:spcAft>
                      </a:pPr>
                      <a:r>
                        <a:rPr lang="en-US" sz="1400">
                          <a:latin typeface="Times New Roman" pitchFamily="18" charset="0"/>
                          <a:ea typeface="Calibri"/>
                          <a:cs typeface="Times New Roman" pitchFamily="18" charset="0"/>
                        </a:rPr>
                        <a:t>land.</a:t>
                      </a:r>
                    </a:p>
                  </a:txBody>
                  <a:tcPr marL="0" marR="0" marT="0" marB="0"/>
                </a:tc>
              </a:tr>
              <a:tr h="1057965">
                <a:tc>
                  <a:txBody>
                    <a:bodyPr/>
                    <a:lstStyle/>
                    <a:p>
                      <a:pPr marL="66675" marR="0" algn="just">
                        <a:lnSpc>
                          <a:spcPct val="150000"/>
                        </a:lnSpc>
                        <a:spcBef>
                          <a:spcPts val="30"/>
                        </a:spcBef>
                        <a:spcAft>
                          <a:spcPts val="0"/>
                        </a:spcAft>
                      </a:pPr>
                      <a:r>
                        <a:rPr lang="en-US" sz="1400">
                          <a:latin typeface="Times New Roman" pitchFamily="18" charset="0"/>
                          <a:ea typeface="Calibri"/>
                          <a:cs typeface="Times New Roman" pitchFamily="18" charset="0"/>
                        </a:rPr>
                        <a:t>4.</a:t>
                      </a:r>
                    </a:p>
                  </a:txBody>
                  <a:tcPr marL="0" marR="0" marT="0" marB="0"/>
                </a:tc>
                <a:tc>
                  <a:txBody>
                    <a:bodyPr/>
                    <a:lstStyle/>
                    <a:p>
                      <a:pPr marL="78740" marR="0" algn="just">
                        <a:lnSpc>
                          <a:spcPct val="150000"/>
                        </a:lnSpc>
                        <a:spcBef>
                          <a:spcPts val="30"/>
                        </a:spcBef>
                        <a:spcAft>
                          <a:spcPts val="0"/>
                        </a:spcAft>
                      </a:pPr>
                      <a:r>
                        <a:rPr lang="en-US" sz="1400" dirty="0">
                          <a:latin typeface="Times New Roman" pitchFamily="18" charset="0"/>
                          <a:ea typeface="Calibri"/>
                          <a:cs typeface="Times New Roman" pitchFamily="18" charset="0"/>
                        </a:rPr>
                        <a:t>User Action</a:t>
                      </a:r>
                    </a:p>
                  </a:txBody>
                  <a:tcPr marL="0" marR="0" marT="0" marB="0"/>
                </a:tc>
                <a:tc>
                  <a:txBody>
                    <a:bodyPr/>
                    <a:lstStyle/>
                    <a:p>
                      <a:pPr marL="66675" marR="87630" algn="just">
                        <a:lnSpc>
                          <a:spcPct val="150000"/>
                        </a:lnSpc>
                        <a:spcBef>
                          <a:spcPts val="30"/>
                        </a:spcBef>
                        <a:spcAft>
                          <a:spcPts val="0"/>
                        </a:spcAft>
                      </a:pPr>
                      <a:r>
                        <a:rPr lang="en-US" sz="1400" dirty="0">
                          <a:latin typeface="Times New Roman" pitchFamily="18" charset="0"/>
                          <a:ea typeface="Calibri"/>
                          <a:cs typeface="Times New Roman" pitchFamily="18" charset="0"/>
                        </a:rPr>
                        <a:t>The User needs take action like destruction of crop residues, deep plowing, crop rotation, fertilizers, strip</a:t>
                      </a:r>
                    </a:p>
                    <a:p>
                      <a:pPr marL="66675" marR="0" algn="just">
                        <a:lnSpc>
                          <a:spcPct val="150000"/>
                        </a:lnSpc>
                        <a:spcBef>
                          <a:spcPts val="40"/>
                        </a:spcBef>
                        <a:spcAft>
                          <a:spcPts val="0"/>
                        </a:spcAft>
                      </a:pPr>
                      <a:r>
                        <a:rPr lang="en-US" sz="1400" dirty="0">
                          <a:latin typeface="Times New Roman" pitchFamily="18" charset="0"/>
                          <a:ea typeface="Calibri"/>
                          <a:cs typeface="Times New Roman" pitchFamily="18" charset="0"/>
                        </a:rPr>
                        <a:t>cropping, scheduled planting operations.</a:t>
                      </a:r>
                    </a:p>
                  </a:txBody>
                  <a:tcPr marL="0" marR="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a:latin typeface="Times New Roman" pitchFamily="18" charset="0"/>
                <a:cs typeface="Times New Roman" pitchFamily="18" charset="0"/>
              </a:rPr>
              <a:t>NON-FUNCTIONAL REQUIREMENTS</a:t>
            </a:r>
          </a:p>
        </p:txBody>
      </p:sp>
      <p:graphicFrame>
        <p:nvGraphicFramePr>
          <p:cNvPr id="4" name="Table 3"/>
          <p:cNvGraphicFramePr>
            <a:graphicFrameLocks noGrp="1"/>
          </p:cNvGraphicFramePr>
          <p:nvPr/>
        </p:nvGraphicFramePr>
        <p:xfrm>
          <a:off x="457200" y="1066800"/>
          <a:ext cx="8001000" cy="5582920"/>
        </p:xfrm>
        <a:graphic>
          <a:graphicData uri="http://schemas.openxmlformats.org/drawingml/2006/table">
            <a:tbl>
              <a:tblPr firstRow="1" bandRow="1">
                <a:tableStyleId>{5940675A-B579-460E-94D1-54222C63F5DA}</a:tableStyleId>
              </a:tblPr>
              <a:tblGrid>
                <a:gridCol w="457200"/>
                <a:gridCol w="1676400"/>
                <a:gridCol w="5867400"/>
              </a:tblGrid>
              <a:tr h="370840">
                <a:tc>
                  <a:txBody>
                    <a:bodyPr/>
                    <a:lstStyle/>
                    <a:p>
                      <a:pPr marL="78740" marR="0" algn="ctr">
                        <a:lnSpc>
                          <a:spcPts val="1355"/>
                        </a:lnSpc>
                        <a:spcBef>
                          <a:spcPts val="30"/>
                        </a:spcBef>
                        <a:spcAft>
                          <a:spcPts val="0"/>
                        </a:spcAft>
                      </a:pPr>
                      <a:r>
                        <a:rPr lang="en-US" sz="1200" b="1" dirty="0" smtClean="0">
                          <a:latin typeface="Times New Roman"/>
                          <a:ea typeface="Calibri"/>
                          <a:cs typeface="Calibri"/>
                        </a:rPr>
                        <a:t>S.NO</a:t>
                      </a:r>
                      <a:endParaRPr lang="en-US" sz="1100" dirty="0">
                        <a:latin typeface="Calibri"/>
                        <a:ea typeface="Calibri"/>
                        <a:cs typeface="Calibri"/>
                      </a:endParaRPr>
                    </a:p>
                  </a:txBody>
                  <a:tcPr marL="0" marR="0" marT="0" marB="0"/>
                </a:tc>
                <a:tc>
                  <a:txBody>
                    <a:bodyPr/>
                    <a:lstStyle/>
                    <a:p>
                      <a:pPr marL="78740" marR="0" algn="ctr">
                        <a:lnSpc>
                          <a:spcPts val="1355"/>
                        </a:lnSpc>
                        <a:spcBef>
                          <a:spcPts val="30"/>
                        </a:spcBef>
                        <a:spcAft>
                          <a:spcPts val="0"/>
                        </a:spcAft>
                      </a:pPr>
                      <a:r>
                        <a:rPr lang="en-US" sz="1200" b="1" dirty="0">
                          <a:latin typeface="Times New Roman"/>
                          <a:ea typeface="Calibri"/>
                          <a:cs typeface="Calibri"/>
                        </a:rPr>
                        <a:t>NON-FUNCTIONAL </a:t>
                      </a:r>
                      <a:r>
                        <a:rPr lang="en-US" sz="1200" b="1" dirty="0" smtClean="0">
                          <a:latin typeface="Times New Roman"/>
                          <a:ea typeface="Calibri"/>
                          <a:cs typeface="Calibri"/>
                        </a:rPr>
                        <a:t>REQUIREMENT</a:t>
                      </a:r>
                      <a:endParaRPr lang="en-US" sz="1100" dirty="0">
                        <a:latin typeface="Calibri"/>
                        <a:ea typeface="Calibri"/>
                        <a:cs typeface="Calibri"/>
                      </a:endParaRPr>
                    </a:p>
                  </a:txBody>
                  <a:tcPr marL="0" marR="0" marT="0" marB="0"/>
                </a:tc>
                <a:tc>
                  <a:txBody>
                    <a:bodyPr/>
                    <a:lstStyle/>
                    <a:p>
                      <a:pPr marL="78740" marR="0" algn="ctr">
                        <a:lnSpc>
                          <a:spcPts val="1355"/>
                        </a:lnSpc>
                        <a:spcBef>
                          <a:spcPts val="30"/>
                        </a:spcBef>
                        <a:spcAft>
                          <a:spcPts val="0"/>
                        </a:spcAft>
                      </a:pPr>
                      <a:r>
                        <a:rPr lang="en-US" sz="1200" b="1">
                          <a:latin typeface="Times New Roman"/>
                          <a:ea typeface="Calibri"/>
                          <a:cs typeface="Calibri"/>
                        </a:rPr>
                        <a:t>DESCRIPTION.</a:t>
                      </a:r>
                      <a:endParaRPr lang="en-US" sz="1100">
                        <a:latin typeface="Calibri"/>
                        <a:ea typeface="Calibri"/>
                        <a:cs typeface="Calibri"/>
                      </a:endParaRPr>
                    </a:p>
                  </a:txBody>
                  <a:tcPr marL="0" marR="0" marT="0" marB="0"/>
                </a:tc>
              </a:tr>
              <a:tr h="370840">
                <a:tc>
                  <a:txBody>
                    <a:bodyPr/>
                    <a:lstStyle/>
                    <a:p>
                      <a:pPr marL="78740" marR="0" algn="just">
                        <a:lnSpc>
                          <a:spcPct val="150000"/>
                        </a:lnSpc>
                        <a:spcBef>
                          <a:spcPts val="30"/>
                        </a:spcBef>
                        <a:spcAft>
                          <a:spcPts val="0"/>
                        </a:spcAft>
                      </a:pPr>
                      <a:r>
                        <a:rPr lang="en-US" sz="1200">
                          <a:latin typeface="Times New Roman"/>
                          <a:ea typeface="Calibri"/>
                          <a:cs typeface="Calibri"/>
                        </a:rPr>
                        <a:t>1.</a:t>
                      </a:r>
                      <a:endParaRPr lang="en-US" sz="1100">
                        <a:latin typeface="Calibri"/>
                        <a:ea typeface="Calibri"/>
                        <a:cs typeface="Calibri"/>
                      </a:endParaRPr>
                    </a:p>
                  </a:txBody>
                  <a:tcPr marL="0" marR="0" marT="0" marB="0"/>
                </a:tc>
                <a:tc>
                  <a:txBody>
                    <a:bodyPr/>
                    <a:lstStyle/>
                    <a:p>
                      <a:pPr marL="78740" marR="0" algn="just">
                        <a:lnSpc>
                          <a:spcPct val="150000"/>
                        </a:lnSpc>
                        <a:spcBef>
                          <a:spcPts val="75"/>
                        </a:spcBef>
                        <a:spcAft>
                          <a:spcPts val="0"/>
                        </a:spcAft>
                      </a:pPr>
                      <a:r>
                        <a:rPr lang="en-US" sz="1200">
                          <a:latin typeface="Times New Roman"/>
                          <a:ea typeface="Calibri"/>
                          <a:cs typeface="Calibri"/>
                        </a:rPr>
                        <a:t>Usability</a:t>
                      </a:r>
                      <a:endParaRPr lang="en-US" sz="1100">
                        <a:latin typeface="Calibri"/>
                        <a:ea typeface="Calibri"/>
                        <a:cs typeface="Calibri"/>
                      </a:endParaRPr>
                    </a:p>
                  </a:txBody>
                  <a:tcPr marL="0" marR="0" marT="0" marB="0"/>
                </a:tc>
                <a:tc>
                  <a:txBody>
                    <a:bodyPr/>
                    <a:lstStyle/>
                    <a:p>
                      <a:pPr marL="78740" marR="82550" algn="just">
                        <a:lnSpc>
                          <a:spcPct val="150000"/>
                        </a:lnSpc>
                        <a:spcBef>
                          <a:spcPts val="30"/>
                        </a:spcBef>
                        <a:spcAft>
                          <a:spcPts val="0"/>
                        </a:spcAft>
                      </a:pPr>
                      <a:r>
                        <a:rPr lang="en-US" sz="1200">
                          <a:latin typeface="Times New Roman"/>
                          <a:ea typeface="Calibri"/>
                          <a:cs typeface="Calibri"/>
                        </a:rPr>
                        <a:t>Mobile Support Users must be able to interact in the same roles &amp; tasks on computers &amp; mobile devices where practical, given</a:t>
                      </a:r>
                      <a:r>
                        <a:rPr lang="en-US" sz="1200" spc="10">
                          <a:latin typeface="Times New Roman"/>
                          <a:ea typeface="Calibri"/>
                          <a:cs typeface="Calibri"/>
                        </a:rPr>
                        <a:t> </a:t>
                      </a:r>
                      <a:r>
                        <a:rPr lang="en-US" sz="1200" spc="-20">
                          <a:latin typeface="Times New Roman"/>
                          <a:ea typeface="Calibri"/>
                          <a:cs typeface="Calibri"/>
                        </a:rPr>
                        <a:t>mobile</a:t>
                      </a:r>
                      <a:endParaRPr lang="en-US" sz="1100">
                        <a:latin typeface="Calibri"/>
                        <a:ea typeface="Calibri"/>
                        <a:cs typeface="Calibri"/>
                      </a:endParaRPr>
                    </a:p>
                    <a:p>
                      <a:pPr marL="78740" marR="0" algn="just">
                        <a:lnSpc>
                          <a:spcPct val="150000"/>
                        </a:lnSpc>
                        <a:spcBef>
                          <a:spcPts val="0"/>
                        </a:spcBef>
                        <a:spcAft>
                          <a:spcPts val="0"/>
                        </a:spcAft>
                      </a:pPr>
                      <a:r>
                        <a:rPr lang="en-US" sz="1200">
                          <a:latin typeface="Times New Roman"/>
                          <a:ea typeface="Calibri"/>
                          <a:cs typeface="Calibri"/>
                        </a:rPr>
                        <a:t>Capabilities.</a:t>
                      </a:r>
                      <a:endParaRPr lang="en-US" sz="1100">
                        <a:latin typeface="Calibri"/>
                        <a:ea typeface="Calibri"/>
                        <a:cs typeface="Calibri"/>
                      </a:endParaRPr>
                    </a:p>
                  </a:txBody>
                  <a:tcPr marL="0" marR="0" marT="0" marB="0"/>
                </a:tc>
              </a:tr>
              <a:tr h="370840">
                <a:tc>
                  <a:txBody>
                    <a:bodyPr/>
                    <a:lstStyle/>
                    <a:p>
                      <a:pPr marL="78740" marR="0" algn="just">
                        <a:lnSpc>
                          <a:spcPct val="150000"/>
                        </a:lnSpc>
                        <a:spcBef>
                          <a:spcPts val="30"/>
                        </a:spcBef>
                        <a:spcAft>
                          <a:spcPts val="0"/>
                        </a:spcAft>
                      </a:pPr>
                      <a:r>
                        <a:rPr lang="en-US" sz="1200">
                          <a:latin typeface="Times New Roman"/>
                          <a:ea typeface="Calibri"/>
                          <a:cs typeface="Calibri"/>
                        </a:rPr>
                        <a:t>2.</a:t>
                      </a:r>
                      <a:endParaRPr lang="en-US" sz="1100">
                        <a:latin typeface="Calibri"/>
                        <a:ea typeface="Calibri"/>
                        <a:cs typeface="Calibri"/>
                      </a:endParaRPr>
                    </a:p>
                  </a:txBody>
                  <a:tcPr marL="0" marR="0" marT="0" marB="0"/>
                </a:tc>
                <a:tc>
                  <a:txBody>
                    <a:bodyPr/>
                    <a:lstStyle/>
                    <a:p>
                      <a:pPr marL="78740" marR="0" algn="just">
                        <a:lnSpc>
                          <a:spcPct val="150000"/>
                        </a:lnSpc>
                        <a:spcBef>
                          <a:spcPts val="30"/>
                        </a:spcBef>
                        <a:spcAft>
                          <a:spcPts val="0"/>
                        </a:spcAft>
                      </a:pPr>
                      <a:r>
                        <a:rPr lang="en-US" sz="1200">
                          <a:latin typeface="Times New Roman"/>
                          <a:ea typeface="Calibri"/>
                          <a:cs typeface="Calibri"/>
                        </a:rPr>
                        <a:t>Security</a:t>
                      </a:r>
                      <a:endParaRPr lang="en-US" sz="1100">
                        <a:latin typeface="Calibri"/>
                        <a:ea typeface="Calibri"/>
                        <a:cs typeface="Calibri"/>
                      </a:endParaRPr>
                    </a:p>
                  </a:txBody>
                  <a:tcPr marL="0" marR="0" marT="0" marB="0"/>
                </a:tc>
                <a:tc>
                  <a:txBody>
                    <a:bodyPr/>
                    <a:lstStyle/>
                    <a:p>
                      <a:pPr marL="78740" marR="106045" algn="just">
                        <a:lnSpc>
                          <a:spcPct val="150000"/>
                        </a:lnSpc>
                        <a:spcBef>
                          <a:spcPts val="30"/>
                        </a:spcBef>
                        <a:spcAft>
                          <a:spcPts val="0"/>
                        </a:spcAft>
                      </a:pPr>
                      <a:r>
                        <a:rPr lang="en-US" sz="1200">
                          <a:latin typeface="Times New Roman"/>
                          <a:ea typeface="Calibri"/>
                          <a:cs typeface="Calibri"/>
                        </a:rPr>
                        <a:t>Data requires secure access to must register and communicate securely on devices and authorized users of the system who exchange</a:t>
                      </a:r>
                      <a:endParaRPr lang="en-US" sz="1100">
                        <a:latin typeface="Calibri"/>
                        <a:ea typeface="Calibri"/>
                        <a:cs typeface="Calibri"/>
                      </a:endParaRPr>
                    </a:p>
                    <a:p>
                      <a:pPr marL="78740" marR="178435" algn="just">
                        <a:lnSpc>
                          <a:spcPct val="150000"/>
                        </a:lnSpc>
                        <a:spcBef>
                          <a:spcPts val="35"/>
                        </a:spcBef>
                        <a:spcAft>
                          <a:spcPts val="0"/>
                        </a:spcAft>
                      </a:pPr>
                      <a:r>
                        <a:rPr lang="en-US" sz="1200">
                          <a:latin typeface="Times New Roman"/>
                          <a:ea typeface="Calibri"/>
                          <a:cs typeface="Calibri"/>
                        </a:rPr>
                        <a:t>Information must be able to do.</a:t>
                      </a:r>
                      <a:endParaRPr lang="en-US" sz="1100">
                        <a:latin typeface="Calibri"/>
                        <a:ea typeface="Calibri"/>
                        <a:cs typeface="Calibri"/>
                      </a:endParaRPr>
                    </a:p>
                  </a:txBody>
                  <a:tcPr marL="0" marR="0" marT="0" marB="0"/>
                </a:tc>
              </a:tr>
              <a:tr h="370840">
                <a:tc>
                  <a:txBody>
                    <a:bodyPr/>
                    <a:lstStyle/>
                    <a:p>
                      <a:pPr marL="78740" marR="0" algn="just">
                        <a:lnSpc>
                          <a:spcPct val="150000"/>
                        </a:lnSpc>
                        <a:spcBef>
                          <a:spcPts val="30"/>
                        </a:spcBef>
                        <a:spcAft>
                          <a:spcPts val="0"/>
                        </a:spcAft>
                      </a:pPr>
                      <a:r>
                        <a:rPr lang="en-US" sz="1200">
                          <a:latin typeface="Times New Roman"/>
                          <a:ea typeface="Calibri"/>
                          <a:cs typeface="Calibri"/>
                        </a:rPr>
                        <a:t>3.</a:t>
                      </a:r>
                      <a:endParaRPr lang="en-US" sz="1100">
                        <a:latin typeface="Calibri"/>
                        <a:ea typeface="Calibri"/>
                        <a:cs typeface="Calibri"/>
                      </a:endParaRPr>
                    </a:p>
                  </a:txBody>
                  <a:tcPr marL="0" marR="0" marT="0" marB="0"/>
                </a:tc>
                <a:tc>
                  <a:txBody>
                    <a:bodyPr/>
                    <a:lstStyle/>
                    <a:p>
                      <a:pPr marL="78740" marR="0" algn="just">
                        <a:lnSpc>
                          <a:spcPct val="150000"/>
                        </a:lnSpc>
                        <a:spcBef>
                          <a:spcPts val="30"/>
                        </a:spcBef>
                        <a:spcAft>
                          <a:spcPts val="0"/>
                        </a:spcAft>
                      </a:pPr>
                      <a:r>
                        <a:rPr lang="en-US" sz="1200">
                          <a:latin typeface="Times New Roman"/>
                          <a:ea typeface="Calibri"/>
                          <a:cs typeface="Calibri"/>
                        </a:rPr>
                        <a:t>Reliability</a:t>
                      </a:r>
                      <a:endParaRPr lang="en-US" sz="1100">
                        <a:latin typeface="Calibri"/>
                        <a:ea typeface="Calibri"/>
                        <a:cs typeface="Calibri"/>
                      </a:endParaRPr>
                    </a:p>
                  </a:txBody>
                  <a:tcPr marL="0" marR="0" marT="0" marB="0"/>
                </a:tc>
                <a:tc>
                  <a:txBody>
                    <a:bodyPr/>
                    <a:lstStyle/>
                    <a:p>
                      <a:pPr marL="78740" marR="84455" algn="just">
                        <a:lnSpc>
                          <a:spcPct val="150000"/>
                        </a:lnSpc>
                        <a:spcBef>
                          <a:spcPts val="30"/>
                        </a:spcBef>
                        <a:spcAft>
                          <a:spcPts val="0"/>
                        </a:spcAft>
                      </a:pPr>
                      <a:r>
                        <a:rPr lang="en-US" sz="1200">
                          <a:latin typeface="Times New Roman"/>
                          <a:ea typeface="Calibri"/>
                          <a:cs typeface="Calibri"/>
                        </a:rPr>
                        <a:t>It has a capacity to recognize the disturbance near the</a:t>
                      </a:r>
                      <a:r>
                        <a:rPr lang="en-US" sz="1200" spc="-85">
                          <a:latin typeface="Times New Roman"/>
                          <a:ea typeface="Calibri"/>
                          <a:cs typeface="Calibri"/>
                        </a:rPr>
                        <a:t> </a:t>
                      </a:r>
                      <a:r>
                        <a:rPr lang="en-US" sz="1200">
                          <a:latin typeface="Times New Roman"/>
                          <a:ea typeface="Calibri"/>
                          <a:cs typeface="Calibri"/>
                        </a:rPr>
                        <a:t>field and doesn’t give a</a:t>
                      </a:r>
                      <a:r>
                        <a:rPr lang="en-US" sz="1200" spc="-5">
                          <a:latin typeface="Times New Roman"/>
                          <a:ea typeface="Calibri"/>
                          <a:cs typeface="Calibri"/>
                        </a:rPr>
                        <a:t> </a:t>
                      </a:r>
                      <a:r>
                        <a:rPr lang="en-US" sz="1200" spc="-15">
                          <a:latin typeface="Times New Roman"/>
                          <a:ea typeface="Calibri"/>
                          <a:cs typeface="Calibri"/>
                        </a:rPr>
                        <a:t>false</a:t>
                      </a:r>
                      <a:endParaRPr lang="en-US" sz="1100">
                        <a:latin typeface="Calibri"/>
                        <a:ea typeface="Calibri"/>
                        <a:cs typeface="Calibri"/>
                      </a:endParaRPr>
                    </a:p>
                    <a:p>
                      <a:pPr marL="78740" marR="0" algn="just">
                        <a:lnSpc>
                          <a:spcPct val="150000"/>
                        </a:lnSpc>
                        <a:spcBef>
                          <a:spcPts val="15"/>
                        </a:spcBef>
                        <a:spcAft>
                          <a:spcPts val="0"/>
                        </a:spcAft>
                      </a:pPr>
                      <a:r>
                        <a:rPr lang="en-US" sz="1200">
                          <a:latin typeface="Times New Roman"/>
                          <a:ea typeface="Calibri"/>
                          <a:cs typeface="Calibri"/>
                        </a:rPr>
                        <a:t>Caution signal.</a:t>
                      </a:r>
                      <a:endParaRPr lang="en-US" sz="1100">
                        <a:latin typeface="Calibri"/>
                        <a:ea typeface="Calibri"/>
                        <a:cs typeface="Calibri"/>
                      </a:endParaRPr>
                    </a:p>
                  </a:txBody>
                  <a:tcPr marL="0" marR="0" marT="0" marB="0"/>
                </a:tc>
              </a:tr>
              <a:tr h="370840">
                <a:tc>
                  <a:txBody>
                    <a:bodyPr/>
                    <a:lstStyle/>
                    <a:p>
                      <a:pPr marL="78740" marR="0" algn="just">
                        <a:lnSpc>
                          <a:spcPct val="150000"/>
                        </a:lnSpc>
                        <a:spcBef>
                          <a:spcPts val="75"/>
                        </a:spcBef>
                        <a:spcAft>
                          <a:spcPts val="0"/>
                        </a:spcAft>
                      </a:pPr>
                      <a:r>
                        <a:rPr lang="en-US" sz="1200">
                          <a:latin typeface="Times New Roman"/>
                          <a:ea typeface="Calibri"/>
                          <a:cs typeface="Calibri"/>
                        </a:rPr>
                        <a:t>4.</a:t>
                      </a:r>
                      <a:endParaRPr lang="en-US" sz="1100">
                        <a:latin typeface="Calibri"/>
                        <a:ea typeface="Calibri"/>
                        <a:cs typeface="Calibri"/>
                      </a:endParaRPr>
                    </a:p>
                  </a:txBody>
                  <a:tcPr marL="0" marR="0" marT="0" marB="0"/>
                </a:tc>
                <a:tc>
                  <a:txBody>
                    <a:bodyPr/>
                    <a:lstStyle/>
                    <a:p>
                      <a:pPr marL="78740" marR="0" algn="just">
                        <a:lnSpc>
                          <a:spcPct val="150000"/>
                        </a:lnSpc>
                        <a:spcBef>
                          <a:spcPts val="75"/>
                        </a:spcBef>
                        <a:spcAft>
                          <a:spcPts val="0"/>
                        </a:spcAft>
                      </a:pPr>
                      <a:r>
                        <a:rPr lang="en-US" sz="1200">
                          <a:latin typeface="Times New Roman"/>
                          <a:ea typeface="Calibri"/>
                          <a:cs typeface="Calibri"/>
                        </a:rPr>
                        <a:t>Performance</a:t>
                      </a:r>
                      <a:endParaRPr lang="en-US" sz="1100">
                        <a:latin typeface="Calibri"/>
                        <a:ea typeface="Calibri"/>
                        <a:cs typeface="Calibri"/>
                      </a:endParaRPr>
                    </a:p>
                  </a:txBody>
                  <a:tcPr marL="0" marR="0" marT="0" marB="0"/>
                </a:tc>
                <a:tc>
                  <a:txBody>
                    <a:bodyPr/>
                    <a:lstStyle/>
                    <a:p>
                      <a:pPr marL="78740" marR="29845" algn="just">
                        <a:lnSpc>
                          <a:spcPct val="150000"/>
                        </a:lnSpc>
                        <a:spcBef>
                          <a:spcPts val="75"/>
                        </a:spcBef>
                        <a:spcAft>
                          <a:spcPts val="0"/>
                        </a:spcAft>
                      </a:pPr>
                      <a:r>
                        <a:rPr lang="en-US" sz="1200">
                          <a:latin typeface="Times New Roman"/>
                          <a:ea typeface="Calibri"/>
                          <a:cs typeface="Calibri"/>
                        </a:rPr>
                        <a:t>Must provide acceptable response times to users regardless of the volume of data that is stored and the analytics that occurs in background. Bidirectional, near real-time communications must be supported. This requirement is related to the requirement to support industrial and</a:t>
                      </a:r>
                      <a:endParaRPr lang="en-US" sz="1100">
                        <a:latin typeface="Calibri"/>
                        <a:ea typeface="Calibri"/>
                        <a:cs typeface="Calibri"/>
                      </a:endParaRPr>
                    </a:p>
                    <a:p>
                      <a:pPr marL="78740" marR="0" algn="just">
                        <a:lnSpc>
                          <a:spcPct val="150000"/>
                        </a:lnSpc>
                        <a:spcBef>
                          <a:spcPts val="0"/>
                        </a:spcBef>
                        <a:spcAft>
                          <a:spcPts val="0"/>
                        </a:spcAft>
                      </a:pPr>
                      <a:r>
                        <a:rPr lang="en-US" sz="1200">
                          <a:latin typeface="Times New Roman"/>
                          <a:ea typeface="Calibri"/>
                          <a:cs typeface="Calibri"/>
                        </a:rPr>
                        <a:t>Device protocols at the edge.</a:t>
                      </a:r>
                      <a:endParaRPr lang="en-US" sz="1100">
                        <a:latin typeface="Calibri"/>
                        <a:ea typeface="Calibri"/>
                        <a:cs typeface="Calibri"/>
                      </a:endParaRPr>
                    </a:p>
                  </a:txBody>
                  <a:tcPr marL="0" marR="0" marT="0" marB="0"/>
                </a:tc>
              </a:tr>
              <a:tr h="370840">
                <a:tc>
                  <a:txBody>
                    <a:bodyPr/>
                    <a:lstStyle/>
                    <a:p>
                      <a:pPr marL="78740" marR="0" algn="just">
                        <a:lnSpc>
                          <a:spcPct val="150000"/>
                        </a:lnSpc>
                        <a:spcBef>
                          <a:spcPts val="30"/>
                        </a:spcBef>
                        <a:spcAft>
                          <a:spcPts val="0"/>
                        </a:spcAft>
                      </a:pPr>
                      <a:r>
                        <a:rPr lang="en-US" sz="1200">
                          <a:latin typeface="Times New Roman"/>
                          <a:ea typeface="Calibri"/>
                          <a:cs typeface="Calibri"/>
                        </a:rPr>
                        <a:t>5.</a:t>
                      </a:r>
                      <a:endParaRPr lang="en-US" sz="1100">
                        <a:latin typeface="Calibri"/>
                        <a:ea typeface="Calibri"/>
                        <a:cs typeface="Calibri"/>
                      </a:endParaRPr>
                    </a:p>
                  </a:txBody>
                  <a:tcPr marL="0" marR="0" marT="0" marB="0"/>
                </a:tc>
                <a:tc>
                  <a:txBody>
                    <a:bodyPr/>
                    <a:lstStyle/>
                    <a:p>
                      <a:pPr marL="78740" marR="0" algn="just">
                        <a:lnSpc>
                          <a:spcPct val="150000"/>
                        </a:lnSpc>
                        <a:spcBef>
                          <a:spcPts val="30"/>
                        </a:spcBef>
                        <a:spcAft>
                          <a:spcPts val="0"/>
                        </a:spcAft>
                      </a:pPr>
                      <a:r>
                        <a:rPr lang="en-US" sz="1200">
                          <a:latin typeface="Times New Roman"/>
                          <a:ea typeface="Calibri"/>
                          <a:cs typeface="Calibri"/>
                        </a:rPr>
                        <a:t>Availability</a:t>
                      </a:r>
                      <a:endParaRPr lang="en-US" sz="1100">
                        <a:latin typeface="Calibri"/>
                        <a:ea typeface="Calibri"/>
                        <a:cs typeface="Calibri"/>
                      </a:endParaRPr>
                    </a:p>
                  </a:txBody>
                  <a:tcPr marL="0" marR="0" marT="0" marB="0"/>
                </a:tc>
                <a:tc>
                  <a:txBody>
                    <a:bodyPr/>
                    <a:lstStyle/>
                    <a:p>
                      <a:pPr marL="78740" marR="69215" algn="just">
                        <a:lnSpc>
                          <a:spcPct val="150000"/>
                        </a:lnSpc>
                        <a:spcBef>
                          <a:spcPts val="30"/>
                        </a:spcBef>
                        <a:spcAft>
                          <a:spcPts val="0"/>
                        </a:spcAft>
                      </a:pPr>
                      <a:r>
                        <a:rPr lang="en-US" sz="1200">
                          <a:latin typeface="Times New Roman"/>
                          <a:ea typeface="Calibri"/>
                          <a:cs typeface="Calibri"/>
                        </a:rPr>
                        <a:t>IOT Solutions and domains demand highly available systems for 24 x 7 operations. Isn’t a critical production application, which means that operations or</a:t>
                      </a:r>
                      <a:r>
                        <a:rPr lang="en-US" sz="1200" spc="35">
                          <a:latin typeface="Times New Roman"/>
                          <a:ea typeface="Calibri"/>
                          <a:cs typeface="Calibri"/>
                        </a:rPr>
                        <a:t> </a:t>
                      </a:r>
                      <a:r>
                        <a:rPr lang="en-US" sz="1200" spc="-15">
                          <a:latin typeface="Times New Roman"/>
                          <a:ea typeface="Calibri"/>
                          <a:cs typeface="Calibri"/>
                        </a:rPr>
                        <a:t>production</a:t>
                      </a:r>
                      <a:endParaRPr lang="en-US" sz="1100">
                        <a:latin typeface="Calibri"/>
                        <a:ea typeface="Calibri"/>
                        <a:cs typeface="Calibri"/>
                      </a:endParaRPr>
                    </a:p>
                    <a:p>
                      <a:pPr marL="78740" marR="360045" algn="just">
                        <a:lnSpc>
                          <a:spcPct val="150000"/>
                        </a:lnSpc>
                        <a:spcBef>
                          <a:spcPts val="10"/>
                        </a:spcBef>
                        <a:spcAft>
                          <a:spcPts val="0"/>
                        </a:spcAft>
                      </a:pPr>
                      <a:r>
                        <a:rPr lang="en-US" sz="1200">
                          <a:latin typeface="Times New Roman"/>
                          <a:ea typeface="Calibri"/>
                          <a:cs typeface="Calibri"/>
                        </a:rPr>
                        <a:t>don’t go down if the IOT solution is down.</a:t>
                      </a:r>
                      <a:endParaRPr lang="en-US" sz="1100">
                        <a:latin typeface="Calibri"/>
                        <a:ea typeface="Calibri"/>
                        <a:cs typeface="Calibri"/>
                      </a:endParaRPr>
                    </a:p>
                  </a:txBody>
                  <a:tcPr marL="0" marR="0" marT="0" marB="0"/>
                </a:tc>
              </a:tr>
              <a:tr h="370840">
                <a:tc>
                  <a:txBody>
                    <a:bodyPr/>
                    <a:lstStyle/>
                    <a:p>
                      <a:pPr marL="78740" marR="0" algn="just">
                        <a:lnSpc>
                          <a:spcPct val="150000"/>
                        </a:lnSpc>
                        <a:spcBef>
                          <a:spcPts val="30"/>
                        </a:spcBef>
                        <a:spcAft>
                          <a:spcPts val="0"/>
                        </a:spcAft>
                      </a:pPr>
                      <a:r>
                        <a:rPr lang="en-US" sz="1200">
                          <a:latin typeface="Times New Roman"/>
                          <a:ea typeface="Calibri"/>
                          <a:cs typeface="Calibri"/>
                        </a:rPr>
                        <a:t>6.</a:t>
                      </a:r>
                      <a:endParaRPr lang="en-US" sz="1100">
                        <a:latin typeface="Calibri"/>
                        <a:ea typeface="Calibri"/>
                        <a:cs typeface="Calibri"/>
                      </a:endParaRPr>
                    </a:p>
                  </a:txBody>
                  <a:tcPr marL="0" marR="0" marT="0" marB="0"/>
                </a:tc>
                <a:tc>
                  <a:txBody>
                    <a:bodyPr/>
                    <a:lstStyle/>
                    <a:p>
                      <a:pPr marL="78740" marR="0" algn="just">
                        <a:lnSpc>
                          <a:spcPct val="150000"/>
                        </a:lnSpc>
                        <a:spcBef>
                          <a:spcPts val="30"/>
                        </a:spcBef>
                        <a:spcAft>
                          <a:spcPts val="0"/>
                        </a:spcAft>
                      </a:pPr>
                      <a:r>
                        <a:rPr lang="en-US" sz="1200">
                          <a:latin typeface="Times New Roman"/>
                          <a:ea typeface="Calibri"/>
                          <a:cs typeface="Calibri"/>
                        </a:rPr>
                        <a:t>Scalability</a:t>
                      </a:r>
                      <a:endParaRPr lang="en-US" sz="1100">
                        <a:latin typeface="Calibri"/>
                        <a:ea typeface="Calibri"/>
                        <a:cs typeface="Calibri"/>
                      </a:endParaRPr>
                    </a:p>
                  </a:txBody>
                  <a:tcPr marL="0" marR="0" marT="0" marB="0"/>
                </a:tc>
                <a:tc>
                  <a:txBody>
                    <a:bodyPr/>
                    <a:lstStyle/>
                    <a:p>
                      <a:pPr marL="78740" marR="106045" algn="just">
                        <a:lnSpc>
                          <a:spcPct val="150000"/>
                        </a:lnSpc>
                        <a:spcBef>
                          <a:spcPts val="30"/>
                        </a:spcBef>
                        <a:spcAft>
                          <a:spcPts val="0"/>
                        </a:spcAft>
                      </a:pPr>
                      <a:r>
                        <a:rPr lang="en-US" sz="1200" dirty="0">
                          <a:latin typeface="Times New Roman"/>
                          <a:ea typeface="Calibri"/>
                          <a:cs typeface="Calibri"/>
                        </a:rPr>
                        <a:t>System must handle expanding load &amp; data retention needs that are based on the up scaling of the solution scope, such as extra</a:t>
                      </a:r>
                      <a:endParaRPr lang="en-US" sz="1100" dirty="0">
                        <a:latin typeface="Calibri"/>
                        <a:ea typeface="Calibri"/>
                        <a:cs typeface="Calibri"/>
                      </a:endParaRPr>
                    </a:p>
                    <a:p>
                      <a:pPr marL="78740" marR="144145" algn="just">
                        <a:lnSpc>
                          <a:spcPct val="150000"/>
                        </a:lnSpc>
                        <a:spcBef>
                          <a:spcPts val="35"/>
                        </a:spcBef>
                        <a:spcAft>
                          <a:spcPts val="0"/>
                        </a:spcAft>
                      </a:pPr>
                      <a:r>
                        <a:rPr lang="en-US" sz="1200" dirty="0">
                          <a:latin typeface="Times New Roman"/>
                          <a:ea typeface="Calibri"/>
                          <a:cs typeface="Calibri"/>
                        </a:rPr>
                        <a:t>Manufacturing facilities and extra buildings.</a:t>
                      </a:r>
                      <a:endParaRPr lang="en-US" sz="1100" dirty="0">
                        <a:latin typeface="Calibri"/>
                        <a:ea typeface="Calibri"/>
                        <a:cs typeface="Calibri"/>
                      </a:endParaRPr>
                    </a:p>
                  </a:txBody>
                  <a:tcPr marL="0" marR="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3200" b="1" dirty="0" smtClean="0">
                <a:latin typeface="Times New Roman" pitchFamily="18" charset="0"/>
                <a:cs typeface="Times New Roman" pitchFamily="18" charset="0"/>
              </a:rPr>
              <a:t>DATA FLOW DIAGRAMS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normAutofit/>
          </a:bodyPr>
          <a:lstStyle/>
          <a:p>
            <a:pPr algn="just">
              <a:lnSpc>
                <a:spcPct val="150000"/>
              </a:lnSpc>
            </a:pPr>
            <a:r>
              <a:rPr lang="en-US" sz="2000" dirty="0" smtClean="0">
                <a:latin typeface="Times New Roman" pitchFamily="18" charset="0"/>
                <a:cs typeface="Times New Roman" pitchFamily="18" charset="0"/>
              </a:rPr>
              <a:t>A data-flow diagram is a way of representing a flow of data through a process or a system. The DFD also provides information about the outputs and inputs of each entity and the process itself. A data-flow diagram has no control flow — there are no decision rules and no loops. Specific operations based on the data can be represented by a flowchart.</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DATA FLOW DIAGRAMS</a:t>
            </a:r>
            <a:endParaRPr lang="en-US" sz="32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95400" y="1524000"/>
            <a:ext cx="5943600"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SOLUTION ARCHITECTURE</a:t>
            </a:r>
            <a:endParaRPr lang="en-US" sz="3200" dirty="0">
              <a:latin typeface="Times New Roman" pitchFamily="18" charset="0"/>
              <a:cs typeface="Times New Roman" pitchFamily="18" charset="0"/>
            </a:endParaRPr>
          </a:p>
        </p:txBody>
      </p:sp>
      <p:pic>
        <p:nvPicPr>
          <p:cNvPr id="4" name="image1.png"/>
          <p:cNvPicPr>
            <a:picLocks noGrp="1"/>
          </p:cNvPicPr>
          <p:nvPr>
            <p:ph idx="1"/>
          </p:nvPr>
        </p:nvPicPr>
        <p:blipFill>
          <a:blip r:embed="rId2" cstate="print"/>
          <a:stretch>
            <a:fillRect/>
          </a:stretch>
        </p:blipFill>
        <p:spPr>
          <a:xfrm>
            <a:off x="457200" y="1927171"/>
            <a:ext cx="8229600" cy="38720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TECHNICAL ARCHITECTURE</a:t>
            </a:r>
            <a:endParaRPr lang="en-US" sz="3200" dirty="0">
              <a:latin typeface="Times New Roman" pitchFamily="18" charset="0"/>
              <a:cs typeface="Times New Roman" pitchFamily="18" charset="0"/>
            </a:endParaRPr>
          </a:p>
        </p:txBody>
      </p:sp>
      <p:pic>
        <p:nvPicPr>
          <p:cNvPr id="4" name="image1.png"/>
          <p:cNvPicPr>
            <a:picLocks noGrp="1"/>
          </p:cNvPicPr>
          <p:nvPr>
            <p:ph idx="1"/>
          </p:nvPr>
        </p:nvPicPr>
        <p:blipFill>
          <a:blip r:embed="rId2" cstate="print"/>
          <a:stretch>
            <a:fillRect/>
          </a:stretch>
        </p:blipFill>
        <p:spPr>
          <a:xfrm>
            <a:off x="1828800" y="2209800"/>
            <a:ext cx="4628905" cy="28375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RESULTS</a:t>
            </a:r>
            <a:endParaRPr lang="en-US"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457200" y="1671686"/>
            <a:ext cx="8229600" cy="4382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tretch>
            <a:fillRect/>
          </a:stretch>
        </p:blipFill>
        <p:spPr>
          <a:xfrm>
            <a:off x="457200" y="1741790"/>
            <a:ext cx="8229600" cy="42427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jpeg"/>
          <p:cNvPicPr>
            <a:picLocks noGrp="1"/>
          </p:cNvPicPr>
          <p:nvPr>
            <p:ph idx="1"/>
          </p:nvPr>
        </p:nvPicPr>
        <p:blipFill>
          <a:blip r:embed="rId2" cstate="print"/>
          <a:stretch>
            <a:fillRect/>
          </a:stretch>
        </p:blipFill>
        <p:spPr>
          <a:xfrm>
            <a:off x="1976227" y="1600200"/>
            <a:ext cx="5191546" cy="4525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lnSpc>
                <a:spcPct val="150000"/>
              </a:lnSpc>
            </a:pPr>
            <a:r>
              <a:rPr lang="en-US" sz="2000" dirty="0">
                <a:latin typeface="Times New Roman" pitchFamily="18" charset="0"/>
                <a:cs typeface="Times New Roman" pitchFamily="18" charset="0"/>
              </a:rPr>
              <a:t>The Internet of Things Smart technology allows new digital agriculture. Today, technology has become a requirement in order to handle contemporary difficulties, and many industries are utilizing cutting-edge technologies to automate their processes.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Advanced </a:t>
            </a:r>
            <a:r>
              <a:rPr lang="en-US" sz="2000" dirty="0">
                <a:latin typeface="Times New Roman" pitchFamily="18" charset="0"/>
                <a:cs typeface="Times New Roman" pitchFamily="18" charset="0"/>
              </a:rPr>
              <a:t>agriculture, based on Internet of Things technology, is intended to help producers and farmers decrease waste and increase output by optimizing fertilizer use to raise plant efficiency. It allows farmers more control over their animals, crops, and costs and resources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widespread use of the Internet of Things (IoT), linked devices have permeated every part of our lives, from health and fitness to home automation, automotive and logistics, smart cities, and industrial IoT.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tretch>
            <a:fillRect/>
          </a:stretch>
        </p:blipFill>
        <p:spPr>
          <a:xfrm>
            <a:off x="546957" y="1600200"/>
            <a:ext cx="8050085" cy="45259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jpeg"/>
          <p:cNvPicPr>
            <a:picLocks noGrp="1"/>
          </p:cNvPicPr>
          <p:nvPr>
            <p:ph idx="1"/>
          </p:nvPr>
        </p:nvPicPr>
        <p:blipFill>
          <a:blip r:embed="rId2" cstate="print"/>
          <a:stretch>
            <a:fillRect/>
          </a:stretch>
        </p:blipFill>
        <p:spPr>
          <a:xfrm>
            <a:off x="457200" y="2307586"/>
            <a:ext cx="8229600" cy="31111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ADVANTAGES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400" dirty="0" smtClean="0">
                <a:latin typeface="Times New Roman" pitchFamily="18" charset="0"/>
                <a:cs typeface="Times New Roman" pitchFamily="18" charset="0"/>
              </a:rPr>
              <a:t>Lower </a:t>
            </a:r>
            <a:r>
              <a:rPr lang="en-US" sz="2400" dirty="0">
                <a:latin typeface="Times New Roman" pitchFamily="18" charset="0"/>
                <a:cs typeface="Times New Roman" pitchFamily="18" charset="0"/>
              </a:rPr>
              <a:t>operating costs</a:t>
            </a:r>
            <a:endParaRPr lang="en-US" sz="2400" b="1" i="1" dirty="0">
              <a:latin typeface="Times New Roman" pitchFamily="18" charset="0"/>
              <a:cs typeface="Times New Roman" pitchFamily="18" charset="0"/>
            </a:endParaRPr>
          </a:p>
          <a:p>
            <a:pPr lvl="0" algn="just">
              <a:lnSpc>
                <a:spcPct val="150000"/>
              </a:lnSpc>
            </a:pPr>
            <a:r>
              <a:rPr lang="en-US" sz="2400" dirty="0">
                <a:latin typeface="Times New Roman" pitchFamily="18" charset="0"/>
                <a:cs typeface="Times New Roman" pitchFamily="18" charset="0"/>
              </a:rPr>
              <a:t>Increased productivity and workplace safety</a:t>
            </a:r>
            <a:endParaRPr lang="en-US" sz="2400" b="1" i="1" dirty="0">
              <a:latin typeface="Times New Roman" pitchFamily="18" charset="0"/>
              <a:cs typeface="Times New Roman" pitchFamily="18" charset="0"/>
            </a:endParaRPr>
          </a:p>
          <a:p>
            <a:pPr lvl="0" algn="just">
              <a:lnSpc>
                <a:spcPct val="150000"/>
              </a:lnSpc>
            </a:pPr>
            <a:r>
              <a:rPr lang="en-US" sz="2400" dirty="0">
                <a:latin typeface="Times New Roman" pitchFamily="18" charset="0"/>
                <a:cs typeface="Times New Roman" pitchFamily="18" charset="0"/>
              </a:rPr>
              <a:t>Better customer experiences</a:t>
            </a:r>
            <a:endParaRPr lang="en-US" sz="2400" b="1" i="1" dirty="0">
              <a:latin typeface="Times New Roman" pitchFamily="18" charset="0"/>
              <a:cs typeface="Times New Roman" pitchFamily="18" charset="0"/>
            </a:endParaRPr>
          </a:p>
          <a:p>
            <a:pPr lvl="0" algn="just">
              <a:lnSpc>
                <a:spcPct val="150000"/>
              </a:lnSpc>
            </a:pPr>
            <a:r>
              <a:rPr lang="en-US" sz="2400" dirty="0">
                <a:latin typeface="Times New Roman" pitchFamily="18" charset="0"/>
                <a:cs typeface="Times New Roman" pitchFamily="18" charset="0"/>
              </a:rPr>
              <a:t>High efficient</a:t>
            </a:r>
          </a:p>
          <a:p>
            <a:pPr lvl="0" algn="just">
              <a:lnSpc>
                <a:spcPct val="150000"/>
              </a:lnSpc>
            </a:pPr>
            <a:r>
              <a:rPr lang="en-US" sz="2400" dirty="0">
                <a:latin typeface="Times New Roman" pitchFamily="18" charset="0"/>
                <a:cs typeface="Times New Roman" pitchFamily="18" charset="0"/>
              </a:rPr>
              <a:t>User friendly</a:t>
            </a:r>
          </a:p>
          <a:p>
            <a:pPr lvl="0" algn="just">
              <a:lnSpc>
                <a:spcPct val="150000"/>
              </a:lnSpc>
            </a:pPr>
            <a:r>
              <a:rPr lang="en-US" sz="2400" dirty="0">
                <a:latin typeface="Times New Roman" pitchFamily="18" charset="0"/>
                <a:cs typeface="Times New Roman" pitchFamily="18" charset="0"/>
              </a:rPr>
              <a:t>Easy to install </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DISADVANTAGES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400" dirty="0" smtClean="0">
                <a:latin typeface="Times New Roman" pitchFamily="18" charset="0"/>
                <a:cs typeface="Times New Roman" pitchFamily="18" charset="0"/>
              </a:rPr>
              <a:t>Determining </a:t>
            </a:r>
            <a:r>
              <a:rPr lang="en-US" sz="2400" dirty="0">
                <a:latin typeface="Times New Roman" pitchFamily="18" charset="0"/>
                <a:cs typeface="Times New Roman" pitchFamily="18" charset="0"/>
              </a:rPr>
              <a:t>the right process.</a:t>
            </a:r>
          </a:p>
          <a:p>
            <a:pPr lvl="0" algn="just">
              <a:lnSpc>
                <a:spcPct val="150000"/>
              </a:lnSpc>
            </a:pPr>
            <a:r>
              <a:rPr lang="en-US" sz="2400" dirty="0">
                <a:latin typeface="Times New Roman" pitchFamily="18" charset="0"/>
                <a:cs typeface="Times New Roman" pitchFamily="18" charset="0"/>
              </a:rPr>
              <a:t>Feeling constrained.</a:t>
            </a:r>
          </a:p>
          <a:p>
            <a:pPr lvl="0" algn="just">
              <a:lnSpc>
                <a:spcPct val="150000"/>
              </a:lnSpc>
            </a:pPr>
            <a:r>
              <a:rPr lang="en-US" sz="2400" dirty="0">
                <a:latin typeface="Times New Roman" pitchFamily="18" charset="0"/>
                <a:cs typeface="Times New Roman" pitchFamily="18" charset="0"/>
              </a:rPr>
              <a:t>Spending more than necessary.</a:t>
            </a:r>
          </a:p>
          <a:p>
            <a:pPr lvl="0" algn="just">
              <a:lnSpc>
                <a:spcPct val="150000"/>
              </a:lnSpc>
            </a:pPr>
            <a:r>
              <a:rPr lang="en-US" sz="2400" dirty="0">
                <a:latin typeface="Times New Roman" pitchFamily="18" charset="0"/>
                <a:cs typeface="Times New Roman" pitchFamily="18" charset="0"/>
              </a:rPr>
              <a:t>Less efficient</a:t>
            </a:r>
          </a:p>
          <a:p>
            <a:pPr lvl="0" algn="just">
              <a:lnSpc>
                <a:spcPct val="150000"/>
              </a:lnSpc>
            </a:pPr>
            <a:r>
              <a:rPr lang="en-US" sz="2400" dirty="0">
                <a:latin typeface="Times New Roman" pitchFamily="18" charset="0"/>
                <a:cs typeface="Times New Roman" pitchFamily="18" charset="0"/>
              </a:rPr>
              <a:t>Covers short area. </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CONCLUSIONS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sz="2400" dirty="0" smtClean="0">
                <a:latin typeface="Times New Roman" pitchFamily="18" charset="0"/>
                <a:cs typeface="Times New Roman" pitchFamily="18" charset="0"/>
              </a:rPr>
              <a:t>IOT based smart agriculture system can prove to be very helpful for farmers since over as well as less irrigation is not good for agriculture. Threshold values for climatic conditions like humidity, temperature, moisture can be fixed based on the environmental conditions of that particular region. </a:t>
            </a:r>
          </a:p>
          <a:p>
            <a:pPr algn="just">
              <a:lnSpc>
                <a:spcPct val="150000"/>
              </a:lnSpc>
            </a:pPr>
            <a:r>
              <a:rPr lang="en-US" sz="2400" dirty="0" smtClean="0">
                <a:latin typeface="Times New Roman" pitchFamily="18" charset="0"/>
                <a:cs typeface="Times New Roman" pitchFamily="18" charset="0"/>
              </a:rPr>
              <a:t>The system also senses the invasion of animals which is a primary reason for reduction in crops. This system generates irrigation schedule based on the sensed real time data from field and data from the weather repository. This system can recommend farmer whether or not, is there a need for irrigation. Continuous internet connectivity is required.</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FUTURE SCOPES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Indian </a:t>
            </a:r>
            <a:r>
              <a:rPr lang="en-US" sz="2000" dirty="0">
                <a:latin typeface="Times New Roman" pitchFamily="18" charset="0"/>
                <a:cs typeface="Times New Roman" pitchFamily="18" charset="0"/>
              </a:rPr>
              <a:t>agriculture is diverse ranging from impoverished farm villages to developed farms utilizing agricultural technologies. Promoting application of modern information technology in agriculture will solve a series of problems facing by farmers. Lack of exact information and communication leads to the loss in production.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paper is designed to overcome these problems. This system provides an intelligent monitoring platform framework and system structure for facility agriculture ecosystem based on IOT.</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pPr>
              <a:lnSpc>
                <a:spcPct val="170000"/>
              </a:lnSpc>
              <a:buNone/>
            </a:pP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Sinung</a:t>
            </a:r>
            <a:r>
              <a:rPr lang="en-US" sz="1400" dirty="0">
                <a:latin typeface="Times New Roman" pitchFamily="18" charset="0"/>
                <a:cs typeface="Times New Roman" pitchFamily="18" charset="0"/>
              </a:rPr>
              <a:t> Suakanto, Ventje J. L. Engel, Maclaurin Hutagalung, Dina Angela, “Sensor networks data acquisition and task management for decision support of smart agriculture,” in 2016 International Conference on Information Technology Systems and Innovation (ICITSI) Bandung – Bali, pp. 24–27, Oct. 2016. </a:t>
            </a:r>
            <a:endParaRPr lang="en-US" sz="1400" dirty="0" smtClean="0">
              <a:latin typeface="Times New Roman" pitchFamily="18" charset="0"/>
              <a:cs typeface="Times New Roman" pitchFamily="18" charset="0"/>
            </a:endParaRPr>
          </a:p>
          <a:p>
            <a:pPr>
              <a:lnSpc>
                <a:spcPct val="170000"/>
              </a:lnSpc>
              <a:buNone/>
            </a:pP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2] Chetan Dwarkani M, Ganesh Ram R, Jagannathan S, R. Priyatharshini “Smart agriculture system using sensors for agricultural task automation,” in 2015 IEEE International Conference on Technological Innovations in ICT for Agriculture and Rural Development (TIAR 2015). </a:t>
            </a:r>
            <a:endParaRPr lang="en-US" sz="1400" dirty="0" smtClean="0">
              <a:latin typeface="Times New Roman" pitchFamily="18" charset="0"/>
              <a:cs typeface="Times New Roman" pitchFamily="18" charset="0"/>
            </a:endParaRPr>
          </a:p>
          <a:p>
            <a:pPr>
              <a:lnSpc>
                <a:spcPct val="170000"/>
              </a:lnSpc>
              <a:buNone/>
            </a:pP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3] Nikesh Gondchwar, R. S. Kawitkar, “IOT based smart agriculture,” International journal Of Advanced research in computer and Communication Engineering (IJARCCE), vol. 5, no. 6, Jun. 2016. </a:t>
            </a:r>
            <a:endParaRPr lang="en-US" sz="1400" dirty="0" smtClean="0">
              <a:latin typeface="Times New Roman" pitchFamily="18" charset="0"/>
              <a:cs typeface="Times New Roman" pitchFamily="18" charset="0"/>
            </a:endParaRPr>
          </a:p>
          <a:p>
            <a:pPr>
              <a:lnSpc>
                <a:spcPct val="170000"/>
              </a:lnSpc>
              <a:buNone/>
            </a:pP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4] Narayut Putjaika, Sasimanee Phusae, Anupong Chen-Im, Phond Phunchongharn and Khajonpong Akkarajit Sakul, “A control system in intelligent agriculture by using arduino technology,” in Fifth ICT International Student Project Conference(ICT-ISPC), 2016. </a:t>
            </a:r>
            <a:endParaRPr lang="en-US" sz="1400" dirty="0" smtClean="0">
              <a:latin typeface="Times New Roman" pitchFamily="18" charset="0"/>
              <a:cs typeface="Times New Roman" pitchFamily="18" charset="0"/>
            </a:endParaRPr>
          </a:p>
          <a:p>
            <a:pPr>
              <a:lnSpc>
                <a:spcPct val="170000"/>
              </a:lnSpc>
              <a:buNone/>
            </a:pP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5] Tejas Bangera, Akshar Chauhan, Harsh Dedhia, Ritesh Godambe, Manoj Mishra, “IOT based smart village,” International Journal of Engineering Trends and Technology (IJETT), vol. 32, no. 6, Feb. 2016, ISSN: 2231- 5381. </a:t>
            </a:r>
          </a:p>
          <a:p>
            <a:pPr>
              <a:lnSpc>
                <a:spcPct val="170000"/>
              </a:lnSpc>
            </a:pPr>
            <a:endParaRPr lang="en-US" sz="1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PURPOSE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project aims at making use of evolving technology i.e. IOT and smart agriculture using automation.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Monitoring </a:t>
            </a:r>
            <a:r>
              <a:rPr lang="en-US" sz="2000" dirty="0">
                <a:latin typeface="Times New Roman" pitchFamily="18" charset="0"/>
                <a:cs typeface="Times New Roman" pitchFamily="18" charset="0"/>
              </a:rPr>
              <a:t>environmental conditions is the major factor to improve yield of the efficient crops.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PROBLEM STATEMENT DEFINITION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smtClean="0">
                <a:latin typeface="Times New Roman" pitchFamily="18" charset="0"/>
                <a:cs typeface="Times New Roman" pitchFamily="18" charset="0"/>
              </a:rPr>
              <a:t>Proposes </a:t>
            </a:r>
            <a:r>
              <a:rPr lang="en-US" sz="2000" dirty="0">
                <a:latin typeface="Times New Roman" pitchFamily="18" charset="0"/>
                <a:cs typeface="Times New Roman" pitchFamily="18" charset="0"/>
              </a:rPr>
              <a:t>the automatic irrigation system using Arduino for smart crop field productivity. This system consists of sensor like moisture sensor, temperature sensor, rain sensor and ultrasonic sensor. Moisture sensor used for detecting the moisture content in soil, temperature sensor is used to measure the temperature value and ultrasonic sensor is used to measure the water level.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excess of water in field is detected, then motor will ON to remove it. The measured parameters are uploaded to IOT through this farmer can monitor anywhere. Based on the command from IOT water motor will ON.  The measured parameters are displays on LCD.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latin typeface="Times New Roman" pitchFamily="18" charset="0"/>
                <a:cs typeface="Times New Roman" pitchFamily="18" charset="0"/>
              </a:rPr>
              <a:t>EXISTING PROBLEM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algn="just">
              <a:lnSpc>
                <a:spcPct val="150000"/>
              </a:lnSpc>
            </a:pPr>
            <a:r>
              <a:rPr lang="en-US" sz="2000" dirty="0" smtClean="0">
                <a:latin typeface="Times New Roman" pitchFamily="18" charset="0"/>
                <a:cs typeface="Times New Roman" pitchFamily="18" charset="0"/>
              </a:rPr>
              <a:t>IoT </a:t>
            </a:r>
            <a:r>
              <a:rPr lang="en-US" sz="2000" dirty="0">
                <a:latin typeface="Times New Roman" pitchFamily="18" charset="0"/>
                <a:cs typeface="Times New Roman" pitchFamily="18" charset="0"/>
              </a:rPr>
              <a:t>based smart agriculture monitoring system. Rajalakshmi.P and S. Devi Mahalakshmi, “IOT Based Crop Field Monitoring and Irrigation Automation”, 10th International conference on Intelligent systems and control (ISCO), 2016.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IOT Based Crop-field monitoring an irrigation automation system describes how to monitor a crop field. A system is developed by using sensors and according to the decision from a server based on sensed data, the irrigation system is automated.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Through </a:t>
            </a:r>
            <a:r>
              <a:rPr lang="en-US" sz="2000" dirty="0">
                <a:latin typeface="Times New Roman" pitchFamily="18" charset="0"/>
                <a:cs typeface="Times New Roman" pitchFamily="18" charset="0"/>
              </a:rPr>
              <a:t>wireless transmission the sensed data is forwarded to web server database. If the irrigation is automated then the moisture and temperature fields are decreased below the potential range.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LIMITATIONS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457200" algn="just">
              <a:lnSpc>
                <a:spcPct val="150000"/>
              </a:lnSpc>
            </a:pPr>
            <a:r>
              <a:rPr lang="en-US" sz="2000" dirty="0" smtClean="0">
                <a:latin typeface="Times New Roman" pitchFamily="18" charset="0"/>
                <a:cs typeface="Times New Roman" pitchFamily="18" charset="0"/>
              </a:rPr>
              <a:t>1There could be a wrong analysis of weather conditions. </a:t>
            </a:r>
          </a:p>
          <a:p>
            <a:pPr marL="457200" indent="-457200" algn="just">
              <a:lnSpc>
                <a:spcPct val="150000"/>
              </a:lnSpc>
            </a:pPr>
            <a:r>
              <a:rPr lang="en-US" sz="2000" dirty="0" smtClean="0">
                <a:latin typeface="Times New Roman" pitchFamily="18" charset="0"/>
                <a:cs typeface="Times New Roman" pitchFamily="18" charset="0"/>
              </a:rPr>
              <a:t>Devices </a:t>
            </a:r>
            <a:r>
              <a:rPr lang="en-US" sz="2000" dirty="0">
                <a:latin typeface="Times New Roman" pitchFamily="18" charset="0"/>
                <a:cs typeface="Times New Roman" pitchFamily="18" charset="0"/>
              </a:rPr>
              <a:t>are to be altered according to the farmers, it will involve equipment which will be expensive. </a:t>
            </a:r>
          </a:p>
          <a:p>
            <a:pPr marL="457200" indent="-457200" algn="just">
              <a:lnSpc>
                <a:spcPct val="150000"/>
              </a:lnSpc>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there are faulty data processing equipment or sensors, then it will </a:t>
            </a:r>
            <a:r>
              <a:rPr lang="en-US" sz="2000" dirty="0" smtClean="0">
                <a:latin typeface="Times New Roman" pitchFamily="18" charset="0"/>
                <a:cs typeface="Times New Roman" pitchFamily="18" charset="0"/>
              </a:rPr>
              <a:t>lead to </a:t>
            </a:r>
            <a:r>
              <a:rPr lang="en-US" sz="2000" dirty="0">
                <a:latin typeface="Times New Roman" pitchFamily="18" charset="0"/>
                <a:cs typeface="Times New Roman" pitchFamily="18" charset="0"/>
              </a:rPr>
              <a:t>a situation where the decisions are taken wrong .</a:t>
            </a:r>
          </a:p>
          <a:p>
            <a:pPr marL="457200" indent="-457200"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EMPATHY MAP CANVAS</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1122436" y="1600200"/>
            <a:ext cx="6899127"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IDEATION &amp; BRAINSTORMING</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457200" y="2740552"/>
            <a:ext cx="8229600" cy="22452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a:latin typeface="Times New Roman" pitchFamily="18" charset="0"/>
                <a:cs typeface="Times New Roman" pitchFamily="18" charset="0"/>
              </a:rPr>
              <a:t>PROPOSED </a:t>
            </a:r>
            <a:r>
              <a:rPr lang="en-US" sz="3200" b="1" dirty="0" smtClean="0">
                <a:latin typeface="Times New Roman" pitchFamily="18" charset="0"/>
                <a:cs typeface="Times New Roman" pitchFamily="18" charset="0"/>
              </a:rPr>
              <a:t>SOLUTION</a:t>
            </a:r>
            <a:endParaRPr lang="en-US" sz="32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1066800"/>
          <a:ext cx="8229600" cy="5190364"/>
        </p:xfrm>
        <a:graphic>
          <a:graphicData uri="http://schemas.openxmlformats.org/drawingml/2006/table">
            <a:tbl>
              <a:tblPr firstRow="1" bandRow="1">
                <a:tableStyleId>{5940675A-B579-460E-94D1-54222C63F5DA}</a:tableStyleId>
              </a:tblPr>
              <a:tblGrid>
                <a:gridCol w="609600"/>
                <a:gridCol w="2133600"/>
                <a:gridCol w="5486400"/>
              </a:tblGrid>
              <a:tr h="304800">
                <a:tc>
                  <a:txBody>
                    <a:bodyPr/>
                    <a:lstStyle/>
                    <a:p>
                      <a:pPr marL="0" marR="159385" algn="ctr">
                        <a:lnSpc>
                          <a:spcPct val="150000"/>
                        </a:lnSpc>
                        <a:spcBef>
                          <a:spcPts val="30"/>
                        </a:spcBef>
                        <a:spcAft>
                          <a:spcPts val="0"/>
                        </a:spcAft>
                      </a:pPr>
                      <a:r>
                        <a:rPr lang="en-US" sz="1300" b="1" dirty="0" smtClean="0">
                          <a:latin typeface="Times New Roman" pitchFamily="18" charset="0"/>
                          <a:ea typeface="Calibri"/>
                          <a:cs typeface="Times New Roman" pitchFamily="18" charset="0"/>
                        </a:rPr>
                        <a:t>S.NO</a:t>
                      </a:r>
                      <a:endParaRPr lang="en-US" sz="1300" b="1" dirty="0">
                        <a:latin typeface="Times New Roman" pitchFamily="18" charset="0"/>
                        <a:ea typeface="Calibri"/>
                        <a:cs typeface="Times New Roman" pitchFamily="18" charset="0"/>
                      </a:endParaRPr>
                    </a:p>
                  </a:txBody>
                  <a:tcPr marL="0" marR="0" marT="0" marB="0"/>
                </a:tc>
                <a:tc>
                  <a:txBody>
                    <a:bodyPr/>
                    <a:lstStyle/>
                    <a:p>
                      <a:pPr marL="78740" marR="0" algn="ctr">
                        <a:lnSpc>
                          <a:spcPct val="150000"/>
                        </a:lnSpc>
                        <a:spcBef>
                          <a:spcPts val="30"/>
                        </a:spcBef>
                        <a:spcAft>
                          <a:spcPts val="0"/>
                        </a:spcAft>
                      </a:pPr>
                      <a:r>
                        <a:rPr lang="en-US" sz="1300" b="1" dirty="0" smtClean="0">
                          <a:latin typeface="Times New Roman" pitchFamily="18" charset="0"/>
                          <a:ea typeface="Calibri"/>
                          <a:cs typeface="Times New Roman" pitchFamily="18" charset="0"/>
                        </a:rPr>
                        <a:t>PARAMETER</a:t>
                      </a:r>
                      <a:endParaRPr lang="en-US" sz="1300" b="1" dirty="0">
                        <a:latin typeface="Times New Roman" pitchFamily="18" charset="0"/>
                        <a:ea typeface="Calibri"/>
                        <a:cs typeface="Times New Roman" pitchFamily="18" charset="0"/>
                      </a:endParaRPr>
                    </a:p>
                  </a:txBody>
                  <a:tcPr marL="0" marR="0" marT="0" marB="0"/>
                </a:tc>
                <a:tc>
                  <a:txBody>
                    <a:bodyPr/>
                    <a:lstStyle/>
                    <a:p>
                      <a:pPr marL="78740" marR="0" algn="ctr">
                        <a:lnSpc>
                          <a:spcPct val="150000"/>
                        </a:lnSpc>
                        <a:spcBef>
                          <a:spcPts val="30"/>
                        </a:spcBef>
                        <a:spcAft>
                          <a:spcPts val="0"/>
                        </a:spcAft>
                      </a:pPr>
                      <a:r>
                        <a:rPr lang="en-US" sz="1300" b="1" dirty="0" smtClean="0">
                          <a:latin typeface="Times New Roman" pitchFamily="18" charset="0"/>
                          <a:ea typeface="Calibri"/>
                          <a:cs typeface="Times New Roman" pitchFamily="18" charset="0"/>
                        </a:rPr>
                        <a:t>DESCRIPTION</a:t>
                      </a:r>
                      <a:endParaRPr lang="en-US" sz="1300" b="1" dirty="0">
                        <a:latin typeface="Times New Roman" pitchFamily="18" charset="0"/>
                        <a:ea typeface="Calibri"/>
                        <a:cs typeface="Times New Roman" pitchFamily="18" charset="0"/>
                      </a:endParaRPr>
                    </a:p>
                  </a:txBody>
                  <a:tcPr marL="0" marR="0" marT="0" marB="0"/>
                </a:tc>
              </a:tr>
              <a:tr h="685800">
                <a:tc>
                  <a:txBody>
                    <a:bodyPr/>
                    <a:lstStyle/>
                    <a:p>
                      <a:pPr marL="0" marR="180340" algn="r">
                        <a:lnSpc>
                          <a:spcPct val="150000"/>
                        </a:lnSpc>
                        <a:spcBef>
                          <a:spcPts val="30"/>
                        </a:spcBef>
                        <a:spcAft>
                          <a:spcPts val="0"/>
                        </a:spcAft>
                      </a:pPr>
                      <a:r>
                        <a:rPr lang="en-US" sz="1300" dirty="0">
                          <a:latin typeface="Times New Roman" pitchFamily="18" charset="0"/>
                          <a:ea typeface="Calibri"/>
                          <a:cs typeface="Times New Roman" pitchFamily="18" charset="0"/>
                        </a:rPr>
                        <a:t>1.</a:t>
                      </a:r>
                    </a:p>
                  </a:txBody>
                  <a:tcPr marL="0" marR="0" marT="0" marB="0"/>
                </a:tc>
                <a:tc>
                  <a:txBody>
                    <a:bodyPr/>
                    <a:lstStyle/>
                    <a:p>
                      <a:pPr marL="78740" marR="88265">
                        <a:lnSpc>
                          <a:spcPct val="150000"/>
                        </a:lnSpc>
                        <a:spcBef>
                          <a:spcPts val="30"/>
                        </a:spcBef>
                        <a:spcAft>
                          <a:spcPts val="0"/>
                        </a:spcAft>
                      </a:pPr>
                      <a:r>
                        <a:rPr lang="en-US" sz="1300" dirty="0">
                          <a:latin typeface="Times New Roman" pitchFamily="18" charset="0"/>
                          <a:ea typeface="Calibri"/>
                          <a:cs typeface="Times New Roman" pitchFamily="18" charset="0"/>
                        </a:rPr>
                        <a:t>Problem Statement (Problem to</a:t>
                      </a:r>
                      <a:r>
                        <a:rPr lang="en-US" sz="1300" spc="-235" dirty="0">
                          <a:latin typeface="Times New Roman" pitchFamily="18" charset="0"/>
                          <a:ea typeface="Calibri"/>
                          <a:cs typeface="Times New Roman" pitchFamily="18" charset="0"/>
                        </a:rPr>
                        <a:t> </a:t>
                      </a:r>
                      <a:r>
                        <a:rPr lang="en-US" sz="1300" dirty="0">
                          <a:latin typeface="Times New Roman" pitchFamily="18" charset="0"/>
                          <a:ea typeface="Calibri"/>
                          <a:cs typeface="Times New Roman" pitchFamily="18" charset="0"/>
                        </a:rPr>
                        <a:t>be solved)</a:t>
                      </a:r>
                    </a:p>
                  </a:txBody>
                  <a:tcPr marL="0" marR="0" marT="0" marB="0"/>
                </a:tc>
                <a:tc>
                  <a:txBody>
                    <a:bodyPr/>
                    <a:lstStyle/>
                    <a:p>
                      <a:pPr marL="0" marR="0" algn="just">
                        <a:lnSpc>
                          <a:spcPct val="150000"/>
                        </a:lnSpc>
                        <a:spcBef>
                          <a:spcPts val="0"/>
                        </a:spcBef>
                        <a:spcAft>
                          <a:spcPts val="0"/>
                        </a:spcAft>
                      </a:pPr>
                      <a:r>
                        <a:rPr lang="en-US" sz="1300">
                          <a:latin typeface="Times New Roman" pitchFamily="18" charset="0"/>
                          <a:ea typeface="Calibri"/>
                          <a:cs typeface="Times New Roman" pitchFamily="18" charset="0"/>
                        </a:rPr>
                        <a:t>Protecting the crops from wild animals and also monitor the soil moisture levels in the field.</a:t>
                      </a:r>
                    </a:p>
                  </a:txBody>
                  <a:tcPr marL="0" marR="0" marT="0" marB="0"/>
                </a:tc>
              </a:tr>
              <a:tr h="975360">
                <a:tc>
                  <a:txBody>
                    <a:bodyPr/>
                    <a:lstStyle/>
                    <a:p>
                      <a:pPr marL="0" marR="180340" algn="r">
                        <a:lnSpc>
                          <a:spcPct val="150000"/>
                        </a:lnSpc>
                        <a:spcBef>
                          <a:spcPts val="30"/>
                        </a:spcBef>
                        <a:spcAft>
                          <a:spcPts val="0"/>
                        </a:spcAft>
                      </a:pPr>
                      <a:r>
                        <a:rPr lang="en-US" sz="1300">
                          <a:latin typeface="Times New Roman" pitchFamily="18" charset="0"/>
                          <a:ea typeface="Calibri"/>
                          <a:cs typeface="Times New Roman" pitchFamily="18" charset="0"/>
                        </a:rPr>
                        <a:t>2.</a:t>
                      </a:r>
                    </a:p>
                  </a:txBody>
                  <a:tcPr marL="0" marR="0" marT="0" marB="0"/>
                </a:tc>
                <a:tc>
                  <a:txBody>
                    <a:bodyPr/>
                    <a:lstStyle/>
                    <a:p>
                      <a:pPr marL="78740" marR="0">
                        <a:lnSpc>
                          <a:spcPct val="150000"/>
                        </a:lnSpc>
                        <a:spcBef>
                          <a:spcPts val="30"/>
                        </a:spcBef>
                        <a:spcAft>
                          <a:spcPts val="0"/>
                        </a:spcAft>
                      </a:pPr>
                      <a:r>
                        <a:rPr lang="en-US" sz="1300" dirty="0">
                          <a:latin typeface="Times New Roman" pitchFamily="18" charset="0"/>
                          <a:ea typeface="Calibri"/>
                          <a:cs typeface="Times New Roman" pitchFamily="18" charset="0"/>
                        </a:rPr>
                        <a:t>Idea</a:t>
                      </a:r>
                      <a:r>
                        <a:rPr lang="en-US" sz="1300" spc="-5" dirty="0">
                          <a:latin typeface="Times New Roman" pitchFamily="18" charset="0"/>
                          <a:ea typeface="Calibri"/>
                          <a:cs typeface="Times New Roman" pitchFamily="18" charset="0"/>
                        </a:rPr>
                        <a:t> </a:t>
                      </a:r>
                      <a:r>
                        <a:rPr lang="en-US" sz="1300" dirty="0">
                          <a:latin typeface="Times New Roman" pitchFamily="18" charset="0"/>
                          <a:ea typeface="Calibri"/>
                          <a:cs typeface="Times New Roman" pitchFamily="18" charset="0"/>
                        </a:rPr>
                        <a:t>/</a:t>
                      </a:r>
                      <a:r>
                        <a:rPr lang="en-US" sz="1300" spc="-5" dirty="0">
                          <a:latin typeface="Times New Roman" pitchFamily="18" charset="0"/>
                          <a:ea typeface="Calibri"/>
                          <a:cs typeface="Times New Roman" pitchFamily="18" charset="0"/>
                        </a:rPr>
                        <a:t> </a:t>
                      </a:r>
                      <a:r>
                        <a:rPr lang="en-US" sz="1300" dirty="0">
                          <a:latin typeface="Times New Roman" pitchFamily="18" charset="0"/>
                          <a:ea typeface="Calibri"/>
                          <a:cs typeface="Times New Roman" pitchFamily="18" charset="0"/>
                        </a:rPr>
                        <a:t>Solution</a:t>
                      </a:r>
                      <a:r>
                        <a:rPr lang="en-US" sz="1300" spc="-15" dirty="0">
                          <a:latin typeface="Times New Roman" pitchFamily="18" charset="0"/>
                          <a:ea typeface="Calibri"/>
                          <a:cs typeface="Times New Roman" pitchFamily="18" charset="0"/>
                        </a:rPr>
                        <a:t> </a:t>
                      </a:r>
                      <a:r>
                        <a:rPr lang="en-US" sz="1300" dirty="0">
                          <a:latin typeface="Times New Roman" pitchFamily="18" charset="0"/>
                          <a:ea typeface="Calibri"/>
                          <a:cs typeface="Times New Roman" pitchFamily="18" charset="0"/>
                        </a:rPr>
                        <a:t>description</a:t>
                      </a:r>
                    </a:p>
                  </a:txBody>
                  <a:tcPr marL="0" marR="0" marT="0" marB="0"/>
                </a:tc>
                <a:tc>
                  <a:txBody>
                    <a:bodyPr/>
                    <a:lstStyle/>
                    <a:p>
                      <a:pPr marL="0" marR="0" algn="just">
                        <a:lnSpc>
                          <a:spcPct val="150000"/>
                        </a:lnSpc>
                        <a:spcBef>
                          <a:spcPts val="0"/>
                        </a:spcBef>
                        <a:spcAft>
                          <a:spcPts val="0"/>
                        </a:spcAft>
                      </a:pPr>
                      <a:r>
                        <a:rPr lang="en-US" sz="1300">
                          <a:latin typeface="Times New Roman" pitchFamily="18" charset="0"/>
                          <a:ea typeface="Calibri"/>
                          <a:cs typeface="Times New Roman" pitchFamily="18" charset="0"/>
                        </a:rPr>
                        <a:t>Monitoring the crops using IOT based technology by 24x7.Detecting animals and scared them away. The motors and sprinklers in the field can be controlled using the mobile application.</a:t>
                      </a:r>
                    </a:p>
                  </a:txBody>
                  <a:tcPr marL="0" marR="0" marT="0" marB="0"/>
                </a:tc>
              </a:tr>
              <a:tr h="609600">
                <a:tc>
                  <a:txBody>
                    <a:bodyPr/>
                    <a:lstStyle/>
                    <a:p>
                      <a:pPr marL="0" marR="180340" algn="r">
                        <a:lnSpc>
                          <a:spcPct val="150000"/>
                        </a:lnSpc>
                        <a:spcBef>
                          <a:spcPts val="30"/>
                        </a:spcBef>
                        <a:spcAft>
                          <a:spcPts val="0"/>
                        </a:spcAft>
                      </a:pPr>
                      <a:r>
                        <a:rPr lang="en-US" sz="1300" dirty="0">
                          <a:latin typeface="Times New Roman" pitchFamily="18" charset="0"/>
                          <a:ea typeface="Calibri"/>
                          <a:cs typeface="Times New Roman" pitchFamily="18" charset="0"/>
                        </a:rPr>
                        <a:t>3.</a:t>
                      </a:r>
                    </a:p>
                  </a:txBody>
                  <a:tcPr marL="0" marR="0" marT="0" marB="0"/>
                </a:tc>
                <a:tc>
                  <a:txBody>
                    <a:bodyPr/>
                    <a:lstStyle/>
                    <a:p>
                      <a:pPr marL="78740" marR="0">
                        <a:lnSpc>
                          <a:spcPct val="150000"/>
                        </a:lnSpc>
                        <a:spcBef>
                          <a:spcPts val="30"/>
                        </a:spcBef>
                        <a:spcAft>
                          <a:spcPts val="0"/>
                        </a:spcAft>
                      </a:pPr>
                      <a:r>
                        <a:rPr lang="en-US" sz="1300" dirty="0">
                          <a:latin typeface="Times New Roman" pitchFamily="18" charset="0"/>
                          <a:ea typeface="Calibri"/>
                          <a:cs typeface="Times New Roman" pitchFamily="18" charset="0"/>
                        </a:rPr>
                        <a:t>Novelty</a:t>
                      </a:r>
                      <a:r>
                        <a:rPr lang="en-US" sz="1300" spc="-5" dirty="0">
                          <a:latin typeface="Times New Roman" pitchFamily="18" charset="0"/>
                          <a:ea typeface="Calibri"/>
                          <a:cs typeface="Times New Roman" pitchFamily="18" charset="0"/>
                        </a:rPr>
                        <a:t> </a:t>
                      </a:r>
                      <a:r>
                        <a:rPr lang="en-US" sz="1300" dirty="0">
                          <a:latin typeface="Times New Roman" pitchFamily="18" charset="0"/>
                          <a:ea typeface="Calibri"/>
                          <a:cs typeface="Times New Roman" pitchFamily="18" charset="0"/>
                        </a:rPr>
                        <a:t>/</a:t>
                      </a:r>
                      <a:r>
                        <a:rPr lang="en-US" sz="1300" spc="-5" dirty="0">
                          <a:latin typeface="Times New Roman" pitchFamily="18" charset="0"/>
                          <a:ea typeface="Calibri"/>
                          <a:cs typeface="Times New Roman" pitchFamily="18" charset="0"/>
                        </a:rPr>
                        <a:t> </a:t>
                      </a:r>
                      <a:r>
                        <a:rPr lang="en-US" sz="1300" dirty="0">
                          <a:latin typeface="Times New Roman" pitchFamily="18" charset="0"/>
                          <a:ea typeface="Calibri"/>
                          <a:cs typeface="Times New Roman" pitchFamily="18" charset="0"/>
                        </a:rPr>
                        <a:t>Uniqueness</a:t>
                      </a:r>
                    </a:p>
                  </a:txBody>
                  <a:tcPr marL="0" marR="0" marT="0" marB="0"/>
                </a:tc>
                <a:tc>
                  <a:txBody>
                    <a:bodyPr/>
                    <a:lstStyle/>
                    <a:p>
                      <a:pPr marL="0" marR="0" algn="just">
                        <a:lnSpc>
                          <a:spcPct val="150000"/>
                        </a:lnSpc>
                        <a:spcBef>
                          <a:spcPts val="0"/>
                        </a:spcBef>
                        <a:spcAft>
                          <a:spcPts val="0"/>
                        </a:spcAft>
                      </a:pPr>
                      <a:r>
                        <a:rPr lang="en-US" sz="1300" dirty="0">
                          <a:latin typeface="Times New Roman" pitchFamily="18" charset="0"/>
                          <a:ea typeface="Calibri"/>
                          <a:cs typeface="Times New Roman" pitchFamily="18" charset="0"/>
                        </a:rPr>
                        <a:t>Accessibility due to the alarm system, being helpful to farmers.</a:t>
                      </a:r>
                    </a:p>
                    <a:p>
                      <a:pPr marL="0" marR="0" algn="just">
                        <a:lnSpc>
                          <a:spcPct val="150000"/>
                        </a:lnSpc>
                        <a:spcBef>
                          <a:spcPts val="0"/>
                        </a:spcBef>
                        <a:spcAft>
                          <a:spcPts val="0"/>
                        </a:spcAft>
                      </a:pPr>
                      <a:r>
                        <a:rPr lang="en-US" sz="1300" dirty="0">
                          <a:latin typeface="Times New Roman" pitchFamily="18" charset="0"/>
                          <a:ea typeface="Calibri"/>
                          <a:cs typeface="Times New Roman" pitchFamily="18" charset="0"/>
                        </a:rPr>
                        <a:t>Scalability.</a:t>
                      </a:r>
                    </a:p>
                  </a:txBody>
                  <a:tcPr marL="0" marR="0" marT="0" marB="0"/>
                </a:tc>
              </a:tr>
              <a:tr h="502920">
                <a:tc>
                  <a:txBody>
                    <a:bodyPr/>
                    <a:lstStyle/>
                    <a:p>
                      <a:pPr marL="0" marR="180340" algn="r">
                        <a:lnSpc>
                          <a:spcPct val="150000"/>
                        </a:lnSpc>
                        <a:spcBef>
                          <a:spcPts val="30"/>
                        </a:spcBef>
                        <a:spcAft>
                          <a:spcPts val="0"/>
                        </a:spcAft>
                      </a:pPr>
                      <a:r>
                        <a:rPr lang="en-US" sz="1300" dirty="0">
                          <a:latin typeface="Times New Roman" pitchFamily="18" charset="0"/>
                          <a:ea typeface="Calibri"/>
                          <a:cs typeface="Times New Roman" pitchFamily="18" charset="0"/>
                        </a:rPr>
                        <a:t>4.</a:t>
                      </a:r>
                    </a:p>
                  </a:txBody>
                  <a:tcPr marL="0" marR="0" marT="0" marB="0"/>
                </a:tc>
                <a:tc>
                  <a:txBody>
                    <a:bodyPr/>
                    <a:lstStyle/>
                    <a:p>
                      <a:pPr marL="78740" marR="480695">
                        <a:lnSpc>
                          <a:spcPct val="150000"/>
                        </a:lnSpc>
                        <a:spcBef>
                          <a:spcPts val="30"/>
                        </a:spcBef>
                        <a:spcAft>
                          <a:spcPts val="0"/>
                        </a:spcAft>
                      </a:pPr>
                      <a:r>
                        <a:rPr lang="en-US" sz="1300" dirty="0">
                          <a:latin typeface="Times New Roman" pitchFamily="18" charset="0"/>
                          <a:ea typeface="Calibri"/>
                          <a:cs typeface="Times New Roman" pitchFamily="18" charset="0"/>
                        </a:rPr>
                        <a:t>Social Impact / Customer</a:t>
                      </a:r>
                      <a:r>
                        <a:rPr lang="en-US" sz="1300" spc="-235" dirty="0">
                          <a:latin typeface="Times New Roman" pitchFamily="18" charset="0"/>
                          <a:ea typeface="Calibri"/>
                          <a:cs typeface="Times New Roman" pitchFamily="18" charset="0"/>
                        </a:rPr>
                        <a:t> </a:t>
                      </a:r>
                      <a:r>
                        <a:rPr lang="en-US" sz="1300" dirty="0">
                          <a:latin typeface="Times New Roman" pitchFamily="18" charset="0"/>
                          <a:ea typeface="Calibri"/>
                          <a:cs typeface="Times New Roman" pitchFamily="18" charset="0"/>
                        </a:rPr>
                        <a:t>Satisfaction</a:t>
                      </a:r>
                    </a:p>
                  </a:txBody>
                  <a:tcPr marL="0" marR="0" marT="0" marB="0"/>
                </a:tc>
                <a:tc>
                  <a:txBody>
                    <a:bodyPr/>
                    <a:lstStyle/>
                    <a:p>
                      <a:pPr marL="0" marR="0" algn="just">
                        <a:lnSpc>
                          <a:spcPct val="150000"/>
                        </a:lnSpc>
                        <a:spcBef>
                          <a:spcPts val="0"/>
                        </a:spcBef>
                        <a:spcAft>
                          <a:spcPts val="0"/>
                        </a:spcAft>
                      </a:pPr>
                      <a:r>
                        <a:rPr lang="en-US" sz="1300" dirty="0">
                          <a:latin typeface="Times New Roman" pitchFamily="18" charset="0"/>
                          <a:ea typeface="Calibri"/>
                          <a:cs typeface="Times New Roman" pitchFamily="18" charset="0"/>
                        </a:rPr>
                        <a:t>User friendly.</a:t>
                      </a:r>
                    </a:p>
                    <a:p>
                      <a:pPr marL="0" marR="0" algn="just">
                        <a:lnSpc>
                          <a:spcPct val="150000"/>
                        </a:lnSpc>
                        <a:spcBef>
                          <a:spcPts val="0"/>
                        </a:spcBef>
                        <a:spcAft>
                          <a:spcPts val="0"/>
                        </a:spcAft>
                      </a:pPr>
                      <a:r>
                        <a:rPr lang="en-US" sz="1300" dirty="0">
                          <a:latin typeface="Times New Roman" pitchFamily="18" charset="0"/>
                          <a:ea typeface="Calibri"/>
                          <a:cs typeface="Times New Roman" pitchFamily="18" charset="0"/>
                        </a:rPr>
                        <a:t>Its increase rate of good yield of crops.</a:t>
                      </a:r>
                    </a:p>
                  </a:txBody>
                  <a:tcPr marL="0" marR="0" marT="0" marB="0"/>
                </a:tc>
              </a:tr>
              <a:tr h="792480">
                <a:tc>
                  <a:txBody>
                    <a:bodyPr/>
                    <a:lstStyle/>
                    <a:p>
                      <a:pPr marL="0" marR="180340" algn="r">
                        <a:lnSpc>
                          <a:spcPct val="150000"/>
                        </a:lnSpc>
                        <a:spcBef>
                          <a:spcPts val="30"/>
                        </a:spcBef>
                        <a:spcAft>
                          <a:spcPts val="0"/>
                        </a:spcAft>
                      </a:pPr>
                      <a:r>
                        <a:rPr lang="en-US" sz="1300">
                          <a:latin typeface="Times New Roman" pitchFamily="18" charset="0"/>
                          <a:ea typeface="Calibri"/>
                          <a:cs typeface="Times New Roman" pitchFamily="18" charset="0"/>
                        </a:rPr>
                        <a:t>5.</a:t>
                      </a:r>
                    </a:p>
                  </a:txBody>
                  <a:tcPr marL="0" marR="0" marT="0" marB="0"/>
                </a:tc>
                <a:tc>
                  <a:txBody>
                    <a:bodyPr/>
                    <a:lstStyle/>
                    <a:p>
                      <a:pPr marL="78740" marR="447040">
                        <a:lnSpc>
                          <a:spcPct val="150000"/>
                        </a:lnSpc>
                        <a:spcBef>
                          <a:spcPts val="30"/>
                        </a:spcBef>
                        <a:spcAft>
                          <a:spcPts val="0"/>
                        </a:spcAft>
                      </a:pPr>
                      <a:r>
                        <a:rPr lang="en-US" sz="1300">
                          <a:latin typeface="Times New Roman" pitchFamily="18" charset="0"/>
                          <a:ea typeface="Calibri"/>
                          <a:cs typeface="Times New Roman" pitchFamily="18" charset="0"/>
                        </a:rPr>
                        <a:t>Business Model (Revenue</a:t>
                      </a:r>
                      <a:r>
                        <a:rPr lang="en-US" sz="1300" spc="-235">
                          <a:latin typeface="Times New Roman" pitchFamily="18" charset="0"/>
                          <a:ea typeface="Calibri"/>
                          <a:cs typeface="Times New Roman" pitchFamily="18" charset="0"/>
                        </a:rPr>
                        <a:t> </a:t>
                      </a:r>
                      <a:r>
                        <a:rPr lang="en-US" sz="1300">
                          <a:latin typeface="Times New Roman" pitchFamily="18" charset="0"/>
                          <a:ea typeface="Calibri"/>
                          <a:cs typeface="Times New Roman" pitchFamily="18" charset="0"/>
                        </a:rPr>
                        <a:t>Model)</a:t>
                      </a:r>
                    </a:p>
                  </a:txBody>
                  <a:tcPr marL="0" marR="0" marT="0" marB="0"/>
                </a:tc>
                <a:tc>
                  <a:txBody>
                    <a:bodyPr/>
                    <a:lstStyle/>
                    <a:p>
                      <a:pPr marL="0" marR="0" algn="just">
                        <a:lnSpc>
                          <a:spcPct val="150000"/>
                        </a:lnSpc>
                        <a:spcBef>
                          <a:spcPts val="0"/>
                        </a:spcBef>
                        <a:spcAft>
                          <a:spcPts val="0"/>
                        </a:spcAft>
                      </a:pPr>
                      <a:r>
                        <a:rPr lang="en-US" sz="1300" dirty="0">
                          <a:latin typeface="Times New Roman" pitchFamily="18" charset="0"/>
                          <a:ea typeface="Calibri"/>
                          <a:cs typeface="Times New Roman" pitchFamily="18" charset="0"/>
                        </a:rPr>
                        <a:t>Cost efficient.</a:t>
                      </a:r>
                    </a:p>
                    <a:p>
                      <a:pPr marL="0" marR="0" algn="just">
                        <a:lnSpc>
                          <a:spcPct val="150000"/>
                        </a:lnSpc>
                        <a:spcBef>
                          <a:spcPts val="0"/>
                        </a:spcBef>
                        <a:spcAft>
                          <a:spcPts val="0"/>
                        </a:spcAft>
                      </a:pPr>
                      <a:r>
                        <a:rPr lang="en-US" sz="1300" dirty="0">
                          <a:latin typeface="Times New Roman" pitchFamily="18" charset="0"/>
                          <a:ea typeface="Calibri"/>
                          <a:cs typeface="Times New Roman" pitchFamily="18" charset="0"/>
                        </a:rPr>
                        <a:t>It’s reduce the anxiety and fear of losing crops meanwhile it’s help to increase the profit comparing to previous year. </a:t>
                      </a:r>
                    </a:p>
                  </a:txBody>
                  <a:tcPr marL="0" marR="0" marT="0" marB="0"/>
                </a:tc>
              </a:tr>
              <a:tr h="1200150">
                <a:tc>
                  <a:txBody>
                    <a:bodyPr/>
                    <a:lstStyle/>
                    <a:p>
                      <a:pPr marL="0" marR="180340" algn="r">
                        <a:lnSpc>
                          <a:spcPct val="150000"/>
                        </a:lnSpc>
                        <a:spcBef>
                          <a:spcPts val="30"/>
                        </a:spcBef>
                        <a:spcAft>
                          <a:spcPts val="0"/>
                        </a:spcAft>
                      </a:pPr>
                      <a:r>
                        <a:rPr lang="en-US" sz="1300">
                          <a:latin typeface="Times New Roman" pitchFamily="18" charset="0"/>
                          <a:ea typeface="Calibri"/>
                          <a:cs typeface="Times New Roman" pitchFamily="18" charset="0"/>
                        </a:rPr>
                        <a:t>6.</a:t>
                      </a:r>
                    </a:p>
                  </a:txBody>
                  <a:tcPr marL="0" marR="0" marT="0" marB="0"/>
                </a:tc>
                <a:tc>
                  <a:txBody>
                    <a:bodyPr/>
                    <a:lstStyle/>
                    <a:p>
                      <a:pPr marL="78740" marR="0">
                        <a:lnSpc>
                          <a:spcPct val="150000"/>
                        </a:lnSpc>
                        <a:spcBef>
                          <a:spcPts val="30"/>
                        </a:spcBef>
                        <a:spcAft>
                          <a:spcPts val="0"/>
                        </a:spcAft>
                      </a:pPr>
                      <a:r>
                        <a:rPr lang="en-US" sz="1300">
                          <a:latin typeface="Times New Roman" pitchFamily="18" charset="0"/>
                          <a:ea typeface="Calibri"/>
                          <a:cs typeface="Times New Roman" pitchFamily="18" charset="0"/>
                        </a:rPr>
                        <a:t>Scalability</a:t>
                      </a:r>
                      <a:r>
                        <a:rPr lang="en-US" sz="1300" spc="-20">
                          <a:latin typeface="Times New Roman" pitchFamily="18" charset="0"/>
                          <a:ea typeface="Calibri"/>
                          <a:cs typeface="Times New Roman" pitchFamily="18" charset="0"/>
                        </a:rPr>
                        <a:t> </a:t>
                      </a:r>
                      <a:r>
                        <a:rPr lang="en-US" sz="1300">
                          <a:latin typeface="Times New Roman" pitchFamily="18" charset="0"/>
                          <a:ea typeface="Calibri"/>
                          <a:cs typeface="Times New Roman" pitchFamily="18" charset="0"/>
                        </a:rPr>
                        <a:t>of</a:t>
                      </a:r>
                      <a:r>
                        <a:rPr lang="en-US" sz="1300" spc="-5">
                          <a:latin typeface="Times New Roman" pitchFamily="18" charset="0"/>
                          <a:ea typeface="Calibri"/>
                          <a:cs typeface="Times New Roman" pitchFamily="18" charset="0"/>
                        </a:rPr>
                        <a:t> </a:t>
                      </a:r>
                      <a:r>
                        <a:rPr lang="en-US" sz="1300">
                          <a:latin typeface="Times New Roman" pitchFamily="18" charset="0"/>
                          <a:ea typeface="Calibri"/>
                          <a:cs typeface="Times New Roman" pitchFamily="18" charset="0"/>
                        </a:rPr>
                        <a:t>the Solution</a:t>
                      </a:r>
                    </a:p>
                  </a:txBody>
                  <a:tcPr marL="0" marR="0" marT="0" marB="0"/>
                </a:tc>
                <a:tc>
                  <a:txBody>
                    <a:bodyPr/>
                    <a:lstStyle/>
                    <a:p>
                      <a:pPr marL="0" marR="0" algn="just">
                        <a:lnSpc>
                          <a:spcPct val="150000"/>
                        </a:lnSpc>
                        <a:spcBef>
                          <a:spcPts val="0"/>
                        </a:spcBef>
                        <a:spcAft>
                          <a:spcPts val="0"/>
                        </a:spcAft>
                      </a:pPr>
                      <a:r>
                        <a:rPr lang="en-US" sz="1300" dirty="0">
                          <a:latin typeface="Times New Roman" pitchFamily="18" charset="0"/>
                          <a:ea typeface="Calibri"/>
                          <a:cs typeface="Times New Roman" pitchFamily="18" charset="0"/>
                        </a:rPr>
                        <a:t>In future it can be enhanced by sending message directly to the fire department in case there is a mass wild animals attacks the fields. The controlling and monitoring of the soil moisture level can be automated by taking care of the crops in case of low moisture level, without notifying the farmers. </a:t>
                      </a:r>
                    </a:p>
                  </a:txBody>
                  <a:tcPr marL="0" marR="0"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1506</Words>
  <Application>Microsoft Office PowerPoint</Application>
  <PresentationFormat>On-screen Show (4:3)</PresentationFormat>
  <Paragraphs>126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IOT BASED SMART CROP PROTECTION SYSTEM FOR AGRICULTURE</vt:lpstr>
      <vt:lpstr>INTRODUCTION</vt:lpstr>
      <vt:lpstr>PURPOSE</vt:lpstr>
      <vt:lpstr>PROBLEM STATEMENT DEFINITION</vt:lpstr>
      <vt:lpstr>EXISTING PROBLEM</vt:lpstr>
      <vt:lpstr>LIMITATIONS </vt:lpstr>
      <vt:lpstr>EMPATHY MAP CANVAS</vt:lpstr>
      <vt:lpstr>IDEATION &amp; BRAINSTORMING</vt:lpstr>
      <vt:lpstr>PROPOSED SOLUTION</vt:lpstr>
      <vt:lpstr>PROBLEM SOLUTION FIT</vt:lpstr>
      <vt:lpstr>FUNCTIONAL REQUIREMENT</vt:lpstr>
      <vt:lpstr>NON-FUNCTIONAL REQUIREMENTS</vt:lpstr>
      <vt:lpstr>DATA FLOW DIAGRAMS</vt:lpstr>
      <vt:lpstr>DATA FLOW DIAGRAMS</vt:lpstr>
      <vt:lpstr>SOLUTION ARCHITECTURE</vt:lpstr>
      <vt:lpstr>TECHNICAL ARCHITECTURE</vt:lpstr>
      <vt:lpstr>RESULTS</vt:lpstr>
      <vt:lpstr>Slide 18</vt:lpstr>
      <vt:lpstr>Slide 19</vt:lpstr>
      <vt:lpstr>Slide 20</vt:lpstr>
      <vt:lpstr>Slide 21</vt:lpstr>
      <vt:lpstr>ADVANTAGES</vt:lpstr>
      <vt:lpstr>DISADVANTAGES</vt:lpstr>
      <vt:lpstr>CONCLUSIONS</vt:lpstr>
      <vt:lpstr>FUTURE SCOPES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CROP PROTECTION SYSTEM FOR AGRICULTURE</dc:title>
  <dc:creator>sdpro 8.1 64</dc:creator>
  <cp:lastModifiedBy>sdpro 8.1 64</cp:lastModifiedBy>
  <cp:revision>28</cp:revision>
  <dcterms:created xsi:type="dcterms:W3CDTF">2022-11-25T04:50:46Z</dcterms:created>
  <dcterms:modified xsi:type="dcterms:W3CDTF">2022-11-25T05:13:26Z</dcterms:modified>
</cp:coreProperties>
</file>