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5c146bd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5c146bd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5c146bd6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5c146bd6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7425" y="120875"/>
            <a:ext cx="8930700" cy="4888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55" name="Google Shape;55;p13"/>
          <p:cNvSpPr txBox="1"/>
          <p:nvPr>
            <p:ph idx="1" type="subTitle"/>
          </p:nvPr>
        </p:nvSpPr>
        <p:spPr>
          <a:xfrm>
            <a:off x="240900" y="-134300"/>
            <a:ext cx="8520600" cy="7926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2400">
                <a:solidFill>
                  <a:schemeClr val="dk1"/>
                </a:solidFill>
                <a:latin typeface="Times New Roman"/>
                <a:ea typeface="Times New Roman"/>
                <a:cs typeface="Times New Roman"/>
                <a:sym typeface="Times New Roman"/>
              </a:rPr>
              <a:t>IDEATION</a:t>
            </a:r>
            <a:endParaRPr sz="24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174175" y="379500"/>
            <a:ext cx="87972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Idea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 sz="2300">
                <a:latin typeface="Times New Roman"/>
                <a:ea typeface="Times New Roman"/>
                <a:cs typeface="Times New Roman"/>
                <a:sym typeface="Times New Roman"/>
              </a:rPr>
              <a:t>      </a:t>
            </a:r>
            <a:r>
              <a:rPr lang="en" sz="2300">
                <a:latin typeface="Times New Roman"/>
                <a:ea typeface="Times New Roman"/>
                <a:cs typeface="Times New Roman"/>
                <a:sym typeface="Times New Roman"/>
              </a:rPr>
              <a:t>Abstract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r>
              <a:rPr lang="en" sz="2000">
                <a:latin typeface="Times New Roman"/>
                <a:ea typeface="Times New Roman"/>
                <a:cs typeface="Times New Roman"/>
                <a:sym typeface="Times New Roman"/>
              </a:rPr>
              <a:t>The conventional method of testing water quality is to gather samples of water manually and send to the lab to test and analyze. This method is time consuming, wastage of manpower  and not economical. The water quality measuring system that we  have implemented checks the quality of water in real time through various sensors (one for each parameter: pH, conductivity,temperature) to measure the quality of water.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50">
                <a:solidFill>
                  <a:srgbClr val="333333"/>
                </a:solidFill>
                <a:highlight>
                  <a:srgbClr val="FFFFFF"/>
                </a:highlight>
                <a:latin typeface="Times New Roman"/>
                <a:ea typeface="Times New Roman"/>
                <a:cs typeface="Times New Roman"/>
                <a:sym typeface="Times New Roman"/>
              </a:rPr>
              <a:t> </a:t>
            </a:r>
            <a:endParaRPr sz="155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450">
                <a:solidFill>
                  <a:schemeClr val="dk1"/>
                </a:solidFill>
                <a:highlight>
                  <a:srgbClr val="FFFFFF"/>
                </a:highlight>
                <a:latin typeface="Times New Roman"/>
                <a:ea typeface="Times New Roman"/>
                <a:cs typeface="Times New Roman"/>
                <a:sym typeface="Times New Roman"/>
              </a:rPr>
              <a:t>Advantages </a:t>
            </a:r>
            <a:r>
              <a:rPr lang="en" sz="2150">
                <a:solidFill>
                  <a:schemeClr val="dk1"/>
                </a:solidFill>
                <a:highlight>
                  <a:srgbClr val="FFFFFF"/>
                </a:highlight>
                <a:latin typeface="Times New Roman"/>
                <a:ea typeface="Times New Roman"/>
                <a:cs typeface="Times New Roman"/>
                <a:sym typeface="Times New Roman"/>
              </a:rPr>
              <a:t>: </a:t>
            </a:r>
            <a:endParaRPr sz="21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2150">
                <a:solidFill>
                  <a:schemeClr val="dk1"/>
                </a:solidFill>
                <a:highlight>
                  <a:srgbClr val="FFFFFF"/>
                </a:highlight>
                <a:latin typeface="Times New Roman"/>
                <a:ea typeface="Times New Roman"/>
                <a:cs typeface="Times New Roman"/>
                <a:sym typeface="Times New Roman"/>
              </a:rPr>
              <a:t>              1.It is Cost effective System.</a:t>
            </a:r>
            <a:endParaRPr sz="21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1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150">
                <a:solidFill>
                  <a:schemeClr val="dk1"/>
                </a:solidFill>
                <a:highlight>
                  <a:srgbClr val="FFFFFF"/>
                </a:highlight>
                <a:latin typeface="Times New Roman"/>
                <a:ea typeface="Times New Roman"/>
                <a:cs typeface="Times New Roman"/>
                <a:sym typeface="Times New Roman"/>
              </a:rPr>
              <a:t>Disadvantages :                        </a:t>
            </a:r>
            <a:endParaRPr sz="21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150">
                <a:solidFill>
                  <a:schemeClr val="dk1"/>
                </a:solidFill>
                <a:highlight>
                  <a:srgbClr val="FFFFFF"/>
                </a:highlight>
                <a:latin typeface="Times New Roman"/>
                <a:ea typeface="Times New Roman"/>
                <a:cs typeface="Times New Roman"/>
                <a:sym typeface="Times New Roman"/>
              </a:rPr>
              <a:t>                     1.Human Source is required.</a:t>
            </a:r>
            <a:endParaRPr sz="21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350">
                <a:solidFill>
                  <a:srgbClr val="050505"/>
                </a:solidFill>
                <a:highlight>
                  <a:srgbClr val="FFFFFF"/>
                </a:highlight>
              </a:rPr>
              <a:t>            </a:t>
            </a:r>
            <a:endParaRPr sz="1350">
              <a:solidFill>
                <a:srgbClr val="050505"/>
              </a:solidFill>
              <a:highlight>
                <a:srgbClr val="FFFFFF"/>
              </a:highlight>
            </a:endParaRPr>
          </a:p>
          <a:p>
            <a:pPr indent="0" lvl="0" marL="0" rtl="0" algn="l">
              <a:spcBef>
                <a:spcPts val="0"/>
              </a:spcBef>
              <a:spcAft>
                <a:spcPts val="0"/>
              </a:spcAft>
              <a:buNone/>
            </a:pPr>
            <a:r>
              <a:rPr lang="en" sz="1350">
                <a:solidFill>
                  <a:srgbClr val="050505"/>
                </a:solidFill>
                <a:highlight>
                  <a:srgbClr val="FFFFFF"/>
                </a:highlight>
              </a:rPr>
              <a:t>               </a:t>
            </a:r>
            <a:endParaRPr sz="1350">
              <a:solidFill>
                <a:srgbClr val="05050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49100" y="0"/>
            <a:ext cx="8245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                                                             </a:t>
            </a:r>
            <a:r>
              <a:rPr lang="en" sz="2300">
                <a:latin typeface="Times New Roman"/>
                <a:ea typeface="Times New Roman"/>
                <a:cs typeface="Times New Roman"/>
                <a:sym typeface="Times New Roman"/>
              </a:rPr>
              <a:t>  IDEATION</a:t>
            </a:r>
            <a:endParaRPr sz="3700">
              <a:latin typeface="Times New Roman"/>
              <a:ea typeface="Times New Roman"/>
              <a:cs typeface="Times New Roman"/>
              <a:sym typeface="Times New Roman"/>
            </a:endParaRPr>
          </a:p>
        </p:txBody>
      </p:sp>
      <p:sp>
        <p:nvSpPr>
          <p:cNvPr id="62" name="Google Shape;62;p14"/>
          <p:cNvSpPr txBox="1"/>
          <p:nvPr/>
        </p:nvSpPr>
        <p:spPr>
          <a:xfrm>
            <a:off x="106625" y="402600"/>
            <a:ext cx="89448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Idea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       Abstract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a:t>              </a:t>
            </a:r>
            <a:r>
              <a:rPr lang="en" sz="2000">
                <a:latin typeface="Times New Roman"/>
                <a:ea typeface="Times New Roman"/>
                <a:cs typeface="Times New Roman"/>
                <a:sym typeface="Times New Roman"/>
              </a:rPr>
              <a:t>            Deteriorating water quality leads to the freshwater biodiversity crisis. The interrelationships among water quality parameters and the relationships between these parameters and taxa groups are complicated in affecting biodiversity. Nevertheless, due to the limited types of Internet of Things (IoT) sensors available on the market, a large number of chemical and biological parameters still rely on laboratory tests.</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Advantages :</a:t>
            </a:r>
            <a:endParaRPr sz="2200">
              <a:latin typeface="Times New Roman"/>
              <a:ea typeface="Times New Roman"/>
              <a:cs typeface="Times New Roman"/>
              <a:sym typeface="Times New Roman"/>
            </a:endParaRPr>
          </a:p>
          <a:p>
            <a:pPr indent="0" lvl="0" marL="0" rtl="0" algn="l">
              <a:spcBef>
                <a:spcPts val="0"/>
              </a:spcBef>
              <a:spcAft>
                <a:spcPts val="0"/>
              </a:spcAft>
              <a:buNone/>
            </a:pPr>
            <a:r>
              <a:rPr lang="en" sz="2200">
                <a:latin typeface="Times New Roman"/>
                <a:ea typeface="Times New Roman"/>
                <a:cs typeface="Times New Roman"/>
                <a:sym typeface="Times New Roman"/>
              </a:rPr>
              <a:t>                   1.</a:t>
            </a:r>
            <a:r>
              <a:rPr lang="en" sz="2200">
                <a:solidFill>
                  <a:srgbClr val="202124"/>
                </a:solidFill>
                <a:highlight>
                  <a:srgbClr val="FFFFFF"/>
                </a:highlight>
                <a:latin typeface="Times New Roman"/>
                <a:ea typeface="Times New Roman"/>
                <a:cs typeface="Times New Roman"/>
                <a:sym typeface="Times New Roman"/>
              </a:rPr>
              <a:t>E</a:t>
            </a:r>
            <a:r>
              <a:rPr lang="en" sz="2100">
                <a:solidFill>
                  <a:srgbClr val="202124"/>
                </a:solidFill>
                <a:highlight>
                  <a:srgbClr val="FFFFFF"/>
                </a:highlight>
                <a:latin typeface="Times New Roman"/>
                <a:ea typeface="Times New Roman"/>
                <a:cs typeface="Times New Roman"/>
                <a:sym typeface="Times New Roman"/>
              </a:rPr>
              <a:t>ase and convenience of usage.</a:t>
            </a:r>
            <a:endParaRPr sz="21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202124"/>
                </a:solidFill>
                <a:highlight>
                  <a:srgbClr val="FFFFFF"/>
                </a:highlight>
                <a:latin typeface="Times New Roman"/>
                <a:ea typeface="Times New Roman"/>
                <a:cs typeface="Times New Roman"/>
                <a:sym typeface="Times New Roman"/>
              </a:rPr>
              <a:t>Disadvantages :</a:t>
            </a:r>
            <a:endParaRPr sz="21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202124"/>
                </a:solidFill>
                <a:highlight>
                  <a:srgbClr val="FFFFFF"/>
                </a:highlight>
                <a:latin typeface="Times New Roman"/>
                <a:ea typeface="Times New Roman"/>
                <a:cs typeface="Times New Roman"/>
                <a:sym typeface="Times New Roman"/>
              </a:rPr>
              <a:t>                    1.Less Reliable.</a:t>
            </a:r>
            <a:endParaRPr sz="21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80600" y="-53725"/>
            <a:ext cx="878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sz="2400">
                <a:latin typeface="Times New Roman"/>
                <a:ea typeface="Times New Roman"/>
                <a:cs typeface="Times New Roman"/>
                <a:sym typeface="Times New Roman"/>
              </a:rPr>
              <a:t>  IDEATION </a:t>
            </a:r>
            <a:endParaRPr sz="2800">
              <a:latin typeface="Times New Roman"/>
              <a:ea typeface="Times New Roman"/>
              <a:cs typeface="Times New Roman"/>
              <a:sym typeface="Times New Roman"/>
            </a:endParaRPr>
          </a:p>
        </p:txBody>
      </p:sp>
      <p:sp>
        <p:nvSpPr>
          <p:cNvPr id="68" name="Google Shape;68;p15"/>
          <p:cNvSpPr txBox="1"/>
          <p:nvPr/>
        </p:nvSpPr>
        <p:spPr>
          <a:xfrm>
            <a:off x="82800" y="406375"/>
            <a:ext cx="90612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Idea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    Abstract </a:t>
            </a:r>
            <a:r>
              <a:rPr lang="en"/>
              <a:t>:</a:t>
            </a:r>
            <a:endParaRPr/>
          </a:p>
          <a:p>
            <a:pPr indent="0" lvl="0" marL="0" rtl="0" algn="l">
              <a:spcBef>
                <a:spcPts val="0"/>
              </a:spcBef>
              <a:spcAft>
                <a:spcPts val="0"/>
              </a:spcAft>
              <a:buNone/>
            </a:pPr>
            <a:r>
              <a:rPr lang="en"/>
              <a:t>        </a:t>
            </a:r>
            <a:r>
              <a:rPr lang="en" sz="2100">
                <a:latin typeface="Times New Roman"/>
                <a:ea typeface="Times New Roman"/>
                <a:cs typeface="Times New Roman"/>
                <a:sym typeface="Times New Roman"/>
              </a:rPr>
              <a:t>The Internet of Things (IoT) is the network of physical devices, vehicles, home appliances, and other items embedded with electronics, software, sensors, actuators and connectivity which enables these things to connect and exchange data. The number of IoT devices has increased 31% year-over-year to 8.4 billion in 2017 and it is estimated that there will be 30 billion devices by 2020. Water pollution is a major environmental problem in India.</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Advantages : </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                   1.Instantly alert Users.</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p>
            <a:pPr indent="0" lvl="0" marL="0" rtl="0" algn="l">
              <a:spcBef>
                <a:spcPts val="0"/>
              </a:spcBef>
              <a:spcAft>
                <a:spcPts val="0"/>
              </a:spcAft>
              <a:buNone/>
            </a:pPr>
            <a:r>
              <a:rPr lang="en" sz="2100">
                <a:latin typeface="Times New Roman"/>
                <a:ea typeface="Times New Roman"/>
                <a:cs typeface="Times New Roman"/>
                <a:sym typeface="Times New Roman"/>
              </a:rPr>
              <a:t>Disadvantages :</a:t>
            </a:r>
            <a:endParaRPr sz="21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100">
                <a:latin typeface="Times New Roman"/>
                <a:ea typeface="Times New Roman"/>
                <a:cs typeface="Times New Roman"/>
                <a:sym typeface="Times New Roman"/>
              </a:rPr>
              <a:t>                    1.High </a:t>
            </a:r>
            <a:r>
              <a:rPr b="1" lang="en" sz="2000">
                <a:solidFill>
                  <a:srgbClr val="202124"/>
                </a:solidFill>
                <a:highlight>
                  <a:srgbClr val="FFFFFF"/>
                </a:highlight>
                <a:latin typeface="Times New Roman"/>
                <a:ea typeface="Times New Roman"/>
                <a:cs typeface="Times New Roman"/>
                <a:sym typeface="Times New Roman"/>
              </a:rPr>
              <a:t>c</a:t>
            </a:r>
            <a:r>
              <a:rPr lang="en" sz="2000">
                <a:solidFill>
                  <a:srgbClr val="202124"/>
                </a:solidFill>
                <a:highlight>
                  <a:srgbClr val="FFFFFF"/>
                </a:highlight>
                <a:latin typeface="Times New Roman"/>
                <a:ea typeface="Times New Roman"/>
                <a:cs typeface="Times New Roman"/>
                <a:sym typeface="Times New Roman"/>
              </a:rPr>
              <a:t>omplexity and low performance.</a:t>
            </a:r>
            <a:endParaRPr sz="2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