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67384" autoAdjust="0"/>
  </p:normalViewPr>
  <p:slideViewPr>
    <p:cSldViewPr>
      <p:cViewPr>
        <p:scale>
          <a:sx n="50" d="100"/>
          <a:sy n="50" d="100"/>
        </p:scale>
        <p:origin x="-195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31136-8580-4D39-BFA2-FD203F774926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4A089-C82E-4756-B3F1-2D83EA7DC21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4A089-C82E-4756-B3F1-2D83EA7DC216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4A089-C82E-4756-B3F1-2D83EA7DC216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E851-7F7C-4174-94E2-7879DC95310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8FA32-B498-4320-A255-6EF9434F64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E851-7F7C-4174-94E2-7879DC95310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8FA32-B498-4320-A255-6EF9434F64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E851-7F7C-4174-94E2-7879DC95310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8FA32-B498-4320-A255-6EF9434F64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E851-7F7C-4174-94E2-7879DC95310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8FA32-B498-4320-A255-6EF9434F64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E851-7F7C-4174-94E2-7879DC95310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8FA32-B498-4320-A255-6EF9434F64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E851-7F7C-4174-94E2-7879DC95310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8FA32-B498-4320-A255-6EF9434F64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E851-7F7C-4174-94E2-7879DC95310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8FA32-B498-4320-A255-6EF9434F64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E851-7F7C-4174-94E2-7879DC95310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8FA32-B498-4320-A255-6EF9434F64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E851-7F7C-4174-94E2-7879DC95310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8FA32-B498-4320-A255-6EF9434F64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E851-7F7C-4174-94E2-7879DC95310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8FA32-B498-4320-A255-6EF9434F64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E851-7F7C-4174-94E2-7879DC95310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8FA32-B498-4320-A255-6EF9434F64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5E851-7F7C-4174-94E2-7879DC95310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8FA32-B498-4320-A255-6EF9434F64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5984" y="285728"/>
            <a:ext cx="471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LITERATURE SURVEY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1285860"/>
            <a:ext cx="8643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EFFECTS OF PROS AND CONS OF APPLYING BIG DATA ANALYTICS TO CONSUMERS RESPONSES IN AN E-COMMERCE CONTEXT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642910" y="2056686"/>
            <a:ext cx="792961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The era of Big Data analytics has begun in most industries within developed countries. </a:t>
            </a:r>
            <a:endParaRPr lang="en-US" dirty="0" smtClean="0"/>
          </a:p>
          <a:p>
            <a:r>
              <a:rPr lang="en-US" dirty="0"/>
              <a:t>This new analytics tool has raised motivation for experts and researchers to study its impacts to </a:t>
            </a:r>
            <a:endParaRPr lang="en-US" dirty="0" smtClean="0"/>
          </a:p>
          <a:p>
            <a:r>
              <a:rPr lang="en-US" dirty="0"/>
              <a:t>business values and challenges. However, studies which help to understand customers’ views and </a:t>
            </a:r>
            <a:endParaRPr lang="en-US" dirty="0" smtClean="0"/>
          </a:p>
          <a:p>
            <a:r>
              <a:rPr lang="en-US" dirty="0"/>
              <a:t>their behavior towards the applications of Big Data analytics are lacking. This research aims to explore </a:t>
            </a:r>
            <a:endParaRPr lang="en-US" dirty="0" smtClean="0"/>
          </a:p>
          <a:p>
            <a:r>
              <a:rPr lang="en-US" dirty="0"/>
              <a:t>and determine the pros and cons of applying Big Data analytics that affects customers’ responses </a:t>
            </a:r>
            <a:endParaRPr lang="en-US" dirty="0" smtClean="0"/>
          </a:p>
          <a:p>
            <a:r>
              <a:rPr lang="en-US" dirty="0"/>
              <a:t>in an e-commerce environment. Data analyses were conducted in a sample of 273 respondents </a:t>
            </a:r>
            <a:endParaRPr lang="en-US" dirty="0" smtClean="0"/>
          </a:p>
          <a:p>
            <a:r>
              <a:rPr lang="en-US" dirty="0"/>
              <a:t>from Vietnam. The </a:t>
            </a:r>
            <a:r>
              <a:rPr lang="en-US" dirty="0" err="1"/>
              <a:t>fifindings</a:t>
            </a:r>
            <a:r>
              <a:rPr lang="en-US" dirty="0"/>
              <a:t> found that information search, recommendation system, dynamic </a:t>
            </a:r>
            <a:endParaRPr lang="en-US" dirty="0" smtClean="0"/>
          </a:p>
          <a:p>
            <a:r>
              <a:rPr lang="en-US" dirty="0"/>
              <a:t>pricing, and customer services had </a:t>
            </a:r>
            <a:r>
              <a:rPr lang="en-US" dirty="0" err="1"/>
              <a:t>signifificant</a:t>
            </a:r>
            <a:r>
              <a:rPr lang="en-US" dirty="0"/>
              <a:t> positive effects on customers’ response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720" y="2000240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ABSTRACT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571480"/>
            <a:ext cx="342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ACKNOWLEDGMENTS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714348" y="1357298"/>
            <a:ext cx="79296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would like to thank our respondents for spending their time to </a:t>
            </a:r>
            <a:r>
              <a:rPr lang="en-US" dirty="0" err="1"/>
              <a:t>fifinish</a:t>
            </a:r>
            <a:r>
              <a:rPr lang="en-US" dirty="0"/>
              <a:t> the survey. </a:t>
            </a:r>
            <a:endParaRPr lang="en-US" dirty="0" smtClean="0"/>
          </a:p>
          <a:p>
            <a:r>
              <a:rPr lang="en-US" b="1" dirty="0"/>
              <a:t>Author Contributions: </a:t>
            </a:r>
            <a:r>
              <a:rPr lang="en-US" dirty="0" err="1"/>
              <a:t>Thi</a:t>
            </a:r>
            <a:r>
              <a:rPr lang="en-US" dirty="0"/>
              <a:t> Mai Le and </a:t>
            </a:r>
            <a:r>
              <a:rPr lang="en-US" dirty="0" err="1"/>
              <a:t>Shu</a:t>
            </a:r>
            <a:r>
              <a:rPr lang="en-US" dirty="0"/>
              <a:t>-Yi </a:t>
            </a:r>
            <a:r>
              <a:rPr lang="en-US" dirty="0" err="1"/>
              <a:t>Liaw</a:t>
            </a:r>
            <a:r>
              <a:rPr lang="en-US" dirty="0"/>
              <a:t> were responsible for the concept, research design, statistical </a:t>
            </a:r>
            <a:endParaRPr lang="en-US" dirty="0" smtClean="0"/>
          </a:p>
          <a:p>
            <a:r>
              <a:rPr lang="en-US" dirty="0"/>
              <a:t>analysis and writing the manuscript. </a:t>
            </a:r>
            <a:r>
              <a:rPr lang="en-US" dirty="0" err="1"/>
              <a:t>Thi</a:t>
            </a:r>
            <a:r>
              <a:rPr lang="en-US" dirty="0"/>
              <a:t> Mai Le distributed the survey</a:t>
            </a:r>
          </a:p>
        </p:txBody>
      </p:sp>
      <p:sp>
        <p:nvSpPr>
          <p:cNvPr id="4" name="Rectangle 3"/>
          <p:cNvSpPr/>
          <p:nvPr/>
        </p:nvSpPr>
        <p:spPr>
          <a:xfrm>
            <a:off x="714348" y="4286256"/>
            <a:ext cx="434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authors declare no </a:t>
            </a:r>
            <a:r>
              <a:rPr lang="en-US" dirty="0" err="1"/>
              <a:t>conflflict</a:t>
            </a:r>
            <a:r>
              <a:rPr lang="en-US" dirty="0"/>
              <a:t> of interest.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7158" y="3071810"/>
            <a:ext cx="6000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Conflicts</a:t>
            </a:r>
            <a:r>
              <a:rPr lang="en-IN" sz="2400" b="1" dirty="0" smtClean="0"/>
              <a:t> of interest</a:t>
            </a:r>
            <a:endParaRPr lang="en-US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85728"/>
            <a:ext cx="5214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KEY WORD</a:t>
            </a:r>
            <a:endParaRPr lang="en-US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785786" y="928671"/>
            <a:ext cx="6072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e-commerce</a:t>
            </a:r>
          </a:p>
          <a:p>
            <a:r>
              <a:rPr lang="en-US" dirty="0" smtClean="0"/>
              <a:t> </a:t>
            </a:r>
            <a:r>
              <a:rPr lang="en-US" dirty="0"/>
              <a:t>Big Data </a:t>
            </a:r>
            <a:r>
              <a:rPr lang="en-US" dirty="0" smtClean="0"/>
              <a:t>analytics</a:t>
            </a:r>
          </a:p>
          <a:p>
            <a:r>
              <a:rPr lang="en-US" dirty="0" smtClean="0"/>
              <a:t>positive </a:t>
            </a:r>
            <a:r>
              <a:rPr lang="en-US" dirty="0"/>
              <a:t>and negative </a:t>
            </a:r>
            <a:r>
              <a:rPr lang="en-US" dirty="0" smtClean="0"/>
              <a:t>factors</a:t>
            </a:r>
          </a:p>
          <a:p>
            <a:r>
              <a:rPr lang="en-US" dirty="0" smtClean="0"/>
              <a:t>customers</a:t>
            </a:r>
            <a:r>
              <a:rPr lang="en-US" dirty="0"/>
              <a:t>’ responses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158" y="2214554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INTRODUCTION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285720" y="2643182"/>
            <a:ext cx="88582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With increasing advancement of Internet technology, increasing amounts of data are streaming </a:t>
            </a:r>
            <a:endParaRPr lang="en-US" dirty="0" smtClean="0"/>
          </a:p>
          <a:p>
            <a:r>
              <a:rPr lang="en-US" dirty="0"/>
              <a:t>into contemporary organizations. Data are getting bigger and more complicated due to the continuous </a:t>
            </a:r>
            <a:endParaRPr lang="en-US" dirty="0" smtClean="0"/>
          </a:p>
          <a:p>
            <a:r>
              <a:rPr lang="en-US" dirty="0"/>
              <a:t>generation of data from many devices and sources such as mobile phones, personal computers, </a:t>
            </a:r>
            <a:endParaRPr lang="en-US" dirty="0" smtClean="0"/>
          </a:p>
          <a:p>
            <a:r>
              <a:rPr lang="en-US" dirty="0"/>
              <a:t>government records, healthcare records, and social media. An International Data Cooperation report </a:t>
            </a:r>
            <a:endParaRPr lang="en-US" dirty="0" smtClean="0"/>
          </a:p>
          <a:p>
            <a:r>
              <a:rPr lang="en-US" dirty="0"/>
              <a:t>estimated that the world would generate 1.8 </a:t>
            </a:r>
            <a:r>
              <a:rPr lang="en-US" dirty="0" err="1"/>
              <a:t>zettabytes</a:t>
            </a:r>
            <a:r>
              <a:rPr lang="en-US" dirty="0"/>
              <a:t> of data (1.8 </a:t>
            </a:r>
            <a:r>
              <a:rPr lang="en-US" i="1" dirty="0"/>
              <a:t>× </a:t>
            </a:r>
            <a:r>
              <a:rPr lang="en-US" dirty="0"/>
              <a:t>1021 bytes) by 2011 [1]. By 2020, </a:t>
            </a:r>
            <a:endParaRPr lang="en-US" dirty="0" smtClean="0"/>
          </a:p>
          <a:p>
            <a:r>
              <a:rPr lang="en-US" dirty="0"/>
              <a:t>this </a:t>
            </a:r>
            <a:r>
              <a:rPr lang="en-US" dirty="0" err="1"/>
              <a:t>fifigure</a:t>
            </a:r>
            <a:r>
              <a:rPr lang="en-US" dirty="0"/>
              <a:t> will grow up to over 35 </a:t>
            </a:r>
            <a:r>
              <a:rPr lang="en-US" dirty="0" err="1"/>
              <a:t>zettabytes</a:t>
            </a:r>
            <a:r>
              <a:rPr lang="en-US" dirty="0"/>
              <a:t>. The Big Data era has arrived. Why are researchers and </a:t>
            </a:r>
            <a:endParaRPr lang="en-US" dirty="0" smtClean="0"/>
          </a:p>
          <a:p>
            <a:r>
              <a:rPr lang="en-US" dirty="0"/>
              <a:t>practitioners interested in understanding the impacts of Big Data analytics?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82" y="214290"/>
            <a:ext cx="87154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One of the most conspicuous examples of Big Data </a:t>
            </a:r>
            <a:endParaRPr lang="en-US" dirty="0" smtClean="0"/>
          </a:p>
          <a:p>
            <a:r>
              <a:rPr lang="en-US" dirty="0"/>
              <a:t>for health care is Google Flu Trend (GFT). In 2009, Google used Big Data to analyze and predict </a:t>
            </a:r>
            <a:endParaRPr lang="en-US" dirty="0" smtClean="0"/>
          </a:p>
          <a:p>
            <a:r>
              <a:rPr lang="en-US" dirty="0"/>
              <a:t>trends </a:t>
            </a:r>
            <a:r>
              <a:rPr lang="en-US" dirty="0" err="1"/>
              <a:t>inflfluence</a:t>
            </a:r>
            <a:r>
              <a:rPr lang="en-US" dirty="0"/>
              <a:t>, a spread of H1N1 </a:t>
            </a:r>
            <a:r>
              <a:rPr lang="en-US" dirty="0" err="1"/>
              <a:t>flflu</a:t>
            </a:r>
            <a:r>
              <a:rPr lang="en-US" dirty="0"/>
              <a:t> virus. The trend which Google has drawn from the search </a:t>
            </a:r>
            <a:endParaRPr lang="en-US" dirty="0" smtClean="0"/>
          </a:p>
          <a:p>
            <a:r>
              <a:rPr lang="en-US" dirty="0"/>
              <a:t>keywords related to the H1N1 has been proven to be very close to the results from </a:t>
            </a:r>
            <a:r>
              <a:rPr lang="en-US" dirty="0" err="1"/>
              <a:t>flflu</a:t>
            </a:r>
            <a:r>
              <a:rPr lang="en-US" dirty="0"/>
              <a:t> independent </a:t>
            </a:r>
            <a:endParaRPr lang="en-US" dirty="0" smtClean="0"/>
          </a:p>
          <a:p>
            <a:r>
              <a:rPr lang="en-US" dirty="0"/>
              <a:t>warning system Sentinel GP and Health Statistics launched. The GFT program was designed to </a:t>
            </a:r>
            <a:endParaRPr lang="en-US" dirty="0" smtClean="0"/>
          </a:p>
          <a:p>
            <a:r>
              <a:rPr lang="en-US" dirty="0"/>
              <a:t>provide real-time monitoring of </a:t>
            </a:r>
            <a:r>
              <a:rPr lang="en-US" dirty="0" err="1"/>
              <a:t>flflu</a:t>
            </a:r>
            <a:r>
              <a:rPr lang="en-US" dirty="0"/>
              <a:t> cases around the world based on Google searches that match terms </a:t>
            </a:r>
            <a:endParaRPr lang="en-US" dirty="0" smtClean="0"/>
          </a:p>
          <a:p>
            <a:r>
              <a:rPr lang="en-US" dirty="0"/>
              <a:t>for </a:t>
            </a:r>
            <a:r>
              <a:rPr lang="en-US" dirty="0" err="1"/>
              <a:t>flflu</a:t>
            </a:r>
            <a:r>
              <a:rPr lang="en-US" dirty="0"/>
              <a:t> related activity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357158" y="3571877"/>
            <a:ext cx="84296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Each industry moves a step closer to understanding the world of Big Data from how it is being </a:t>
            </a:r>
            <a:endParaRPr lang="en-US" dirty="0" smtClean="0"/>
          </a:p>
          <a:p>
            <a:r>
              <a:rPr lang="en-US" dirty="0"/>
              <a:t>applied in solving problems. Most industries are still estimating whether there is value in implementing </a:t>
            </a:r>
            <a:endParaRPr lang="en-US" dirty="0" smtClean="0"/>
          </a:p>
          <a:p>
            <a:r>
              <a:rPr lang="en-US" dirty="0"/>
              <a:t>big data, while some other industries have already applied Big Data analytics. </a:t>
            </a:r>
            <a:endParaRPr lang="en-US" dirty="0" smtClean="0"/>
          </a:p>
          <a:p>
            <a:r>
              <a:rPr lang="en-US" dirty="0"/>
              <a:t>Applications of Big Data were shown in top ten industries such as banking and securities, </a:t>
            </a:r>
            <a:endParaRPr lang="en-US" dirty="0" smtClean="0"/>
          </a:p>
          <a:p>
            <a:r>
              <a:rPr lang="en-US" dirty="0"/>
              <a:t>communications, media and entertainment, healthcare providers, healthcare providers, education, </a:t>
            </a:r>
            <a:endParaRPr lang="en-US" dirty="0" smtClean="0"/>
          </a:p>
          <a:p>
            <a:r>
              <a:rPr lang="en-US" dirty="0"/>
              <a:t>manufacturing and natural resources, government, insurance, retail and wholesale trade, </a:t>
            </a:r>
            <a:endParaRPr lang="en-US" dirty="0" smtClean="0"/>
          </a:p>
          <a:p>
            <a:r>
              <a:rPr lang="en-US" dirty="0"/>
              <a:t>transportation, energy and utilities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5000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THEORETICAL BACKGROUND AND HYPOTHESES DEVELOPMENT</a:t>
            </a:r>
            <a:endParaRPr lang="en-US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285720" y="1142984"/>
            <a:ext cx="85011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Big Data and Its Characteristics </a:t>
            </a:r>
            <a:endParaRPr lang="en-US" dirty="0" smtClean="0"/>
          </a:p>
          <a:p>
            <a:r>
              <a:rPr lang="en-US" dirty="0"/>
              <a:t>Big Data is a collection of massive and complex datasets and data volume that includes huge </a:t>
            </a:r>
            <a:endParaRPr lang="en-US" dirty="0" smtClean="0"/>
          </a:p>
          <a:p>
            <a:r>
              <a:rPr lang="en-US" dirty="0"/>
              <a:t>quantities of data, data management capabilities, social media analytics, and real-time data. Big Data </a:t>
            </a:r>
            <a:endParaRPr lang="en-US" dirty="0" smtClean="0"/>
          </a:p>
          <a:p>
            <a:r>
              <a:rPr lang="en-US" dirty="0"/>
              <a:t>can come from structured and unstructured data with </a:t>
            </a:r>
            <a:r>
              <a:rPr lang="en-US" dirty="0" err="1"/>
              <a:t>fifive</a:t>
            </a:r>
            <a:r>
              <a:rPr lang="en-US" dirty="0"/>
              <a:t> V as distinct characteristics (Volume, </a:t>
            </a:r>
            <a:endParaRPr lang="en-US" dirty="0" smtClean="0"/>
          </a:p>
          <a:p>
            <a:r>
              <a:rPr lang="en-US" dirty="0"/>
              <a:t>Velocity, Value, Variety and Veracity) [12].</a:t>
            </a:r>
          </a:p>
        </p:txBody>
      </p:sp>
      <p:sp>
        <p:nvSpPr>
          <p:cNvPr id="4" name="Rectangle 3"/>
          <p:cNvSpPr/>
          <p:nvPr/>
        </p:nvSpPr>
        <p:spPr>
          <a:xfrm>
            <a:off x="214282" y="3429000"/>
            <a:ext cx="8286808" cy="2656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purchas</a:t>
            </a:r>
            <a:r>
              <a:rPr lang="en-US" dirty="0" err="1" smtClean="0"/>
              <a:t>While</a:t>
            </a:r>
            <a:r>
              <a:rPr lang="en-US" dirty="0" smtClean="0"/>
              <a:t> customers can tell what they think, researchers can tell what the customers actually </a:t>
            </a:r>
          </a:p>
          <a:p>
            <a:r>
              <a:rPr lang="en-US" dirty="0" smtClean="0"/>
              <a:t>e</a:t>
            </a:r>
            <a:r>
              <a:rPr lang="en-US" dirty="0"/>
              <a:t>. Data on actual consumer behavior and experiences are now available to be measured and </a:t>
            </a:r>
            <a:endParaRPr lang="en-US" dirty="0" smtClean="0"/>
          </a:p>
          <a:p>
            <a:r>
              <a:rPr lang="en-US" dirty="0"/>
              <a:t>analyzed. Big Data analytics was used and developed in order to understand more of the customer’s </a:t>
            </a:r>
            <a:endParaRPr lang="en-US" dirty="0" smtClean="0"/>
          </a:p>
          <a:p>
            <a:r>
              <a:rPr lang="en-US" dirty="0"/>
              <a:t>behavior. However, using big data in doing business especially e-commerce has advantages and </a:t>
            </a:r>
            <a:endParaRPr lang="en-US" dirty="0" smtClean="0"/>
          </a:p>
          <a:p>
            <a:r>
              <a:rPr lang="en-US" dirty="0"/>
              <a:t>disadvantage as well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428604"/>
            <a:ext cx="5000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POSITIVE FACTOR OF APPLYING BIG DATA ANALYTICS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428596" y="1214422"/>
            <a:ext cx="83582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Positive factor of applying Big Data analytics application includes offering information search, </a:t>
            </a:r>
            <a:endParaRPr lang="en-US" dirty="0" smtClean="0"/>
          </a:p>
          <a:p>
            <a:r>
              <a:rPr lang="en-US" dirty="0"/>
              <a:t>recommendation system, dynamic pricing and customer service to interact with the community </a:t>
            </a:r>
            <a:endParaRPr lang="en-US" dirty="0" smtClean="0"/>
          </a:p>
          <a:p>
            <a:r>
              <a:rPr lang="en-US" dirty="0"/>
              <a:t>member. By collecting different data in Big Data era such as geographic distribution, emotional </a:t>
            </a:r>
            <a:endParaRPr lang="en-US" dirty="0" smtClean="0"/>
          </a:p>
          <a:p>
            <a:r>
              <a:rPr lang="en-US" dirty="0"/>
              <a:t>tendencies, customer behavior on shopping as well as social connection, hobbies, companies can </a:t>
            </a:r>
            <a:endParaRPr lang="en-US" dirty="0" smtClean="0"/>
          </a:p>
          <a:p>
            <a:r>
              <a:rPr lang="en-US" dirty="0"/>
              <a:t>achieve demand orientation preference orientation, relationship orientation, and other ways to </a:t>
            </a:r>
            <a:r>
              <a:rPr lang="en-US" dirty="0" smtClean="0"/>
              <a:t>satisfy customer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8596" y="5000635"/>
            <a:ext cx="8286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Positive factor of applying Big Data analytics is positively associated with </a:t>
            </a:r>
            <a:endParaRPr lang="en-US" dirty="0" smtClean="0"/>
          </a:p>
          <a:p>
            <a:r>
              <a:rPr lang="en-US" i="1" dirty="0"/>
              <a:t>customers’ </a:t>
            </a:r>
            <a:r>
              <a:rPr lang="en-US" i="1" dirty="0" smtClean="0"/>
              <a:t>responses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4429132"/>
            <a:ext cx="350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HYPOTHESIS</a:t>
            </a:r>
            <a:endParaRPr lang="en-US"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214290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INFORMATION SEARCH</a:t>
            </a:r>
            <a:endParaRPr lang="en-US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428596" y="642918"/>
            <a:ext cx="83582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Emotionally driven consumers are easy to induce their purchase desire and demand by network </a:t>
            </a:r>
            <a:endParaRPr lang="en-US" dirty="0" smtClean="0"/>
          </a:p>
          <a:p>
            <a:r>
              <a:rPr lang="en-US" dirty="0"/>
              <a:t>information. The speed and convenience of gathering online information is one of the perceived values </a:t>
            </a:r>
            <a:endParaRPr lang="en-US" dirty="0" smtClean="0"/>
          </a:p>
          <a:p>
            <a:r>
              <a:rPr lang="en-US" dirty="0"/>
              <a:t>for customers when they shop online. A website using Big Data analytics tool can </a:t>
            </a:r>
            <a:r>
              <a:rPr lang="en-US" dirty="0" err="1"/>
              <a:t>fifilter</a:t>
            </a:r>
            <a:r>
              <a:rPr lang="en-US" dirty="0"/>
              <a:t> and browse a </a:t>
            </a:r>
            <a:endParaRPr lang="en-US" dirty="0" smtClean="0"/>
          </a:p>
          <a:p>
            <a:r>
              <a:rPr lang="en-US" dirty="0"/>
              <a:t>large number of data to customer information. Text miner technology is used to solve within the web </a:t>
            </a:r>
            <a:endParaRPr lang="en-US" dirty="0" smtClean="0"/>
          </a:p>
          <a:p>
            <a:r>
              <a:rPr lang="en-US" dirty="0"/>
              <a:t>and text search and note the relevance of history with libraries, catalogs, and coincidences. 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1472" y="3643314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RECOMMENDATION SYSTEM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500034" y="4071942"/>
            <a:ext cx="80010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Recommendation systems are operated by famous sites such as Amazon, eBay, </a:t>
            </a:r>
            <a:r>
              <a:rPr lang="en-US" dirty="0" err="1"/>
              <a:t>Netflflix</a:t>
            </a:r>
            <a:r>
              <a:rPr lang="en-US" dirty="0"/>
              <a:t>, Monster, </a:t>
            </a:r>
            <a:endParaRPr lang="en-US" dirty="0" smtClean="0"/>
          </a:p>
          <a:p>
            <a:r>
              <a:rPr lang="en-US" dirty="0"/>
              <a:t>and other Retail stores where everything is recommended. This involves a relationship between </a:t>
            </a:r>
            <a:endParaRPr lang="en-US" dirty="0" smtClean="0"/>
          </a:p>
          <a:p>
            <a:r>
              <a:rPr lang="en-US" dirty="0"/>
              <a:t>e-vendors and buyers whereby the buyers provide their information such as hobbies and preferences, </a:t>
            </a:r>
            <a:endParaRPr lang="en-US" dirty="0" smtClean="0"/>
          </a:p>
          <a:p>
            <a:r>
              <a:rPr lang="en-US" dirty="0"/>
              <a:t>while the e-vendors offer a recommendation </a:t>
            </a:r>
            <a:r>
              <a:rPr lang="en-US" dirty="0" err="1"/>
              <a:t>fifitting</a:t>
            </a:r>
            <a:r>
              <a:rPr lang="en-US" dirty="0"/>
              <a:t> their needs, thus </a:t>
            </a:r>
            <a:r>
              <a:rPr lang="en-US" dirty="0" err="1"/>
              <a:t>benefifiting</a:t>
            </a:r>
            <a:r>
              <a:rPr lang="en-US" dirty="0"/>
              <a:t> both. Details are given </a:t>
            </a:r>
            <a:endParaRPr lang="en-US" dirty="0" smtClean="0"/>
          </a:p>
          <a:p>
            <a:r>
              <a:rPr lang="en-US" dirty="0"/>
              <a:t>on basic principles behind recommendation systems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541889" y="285728"/>
            <a:ext cx="4673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NEGATIVE FACTOR OF APPLYING BIG DATA ANALYTICS</a:t>
            </a:r>
            <a:endParaRPr lang="en-US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571472" y="1071546"/>
            <a:ext cx="8286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Besides the </a:t>
            </a:r>
            <a:r>
              <a:rPr lang="en-US" dirty="0" err="1"/>
              <a:t>benefifits</a:t>
            </a:r>
            <a:r>
              <a:rPr lang="en-US" dirty="0"/>
              <a:t> of applying BDA bringing customer values, applying BDA may give </a:t>
            </a:r>
            <a:endParaRPr lang="en-US" dirty="0" smtClean="0"/>
          </a:p>
          <a:p>
            <a:r>
              <a:rPr lang="en-US" dirty="0"/>
              <a:t>customers some negative effects. Detailed descriptions are presented in the following subsections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2428868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PRIVACY AND DATA SECURITY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571472" y="3000372"/>
            <a:ext cx="821537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privacy of Big Data is another huge concern and one that increases in the context of Big Data. </a:t>
            </a:r>
            <a:endParaRPr lang="en-US" dirty="0" smtClean="0"/>
          </a:p>
          <a:p>
            <a:r>
              <a:rPr lang="en-US" dirty="0"/>
              <a:t>Due to the distinctive characteristics of Big Data in the e-commerce environment, it can relate to privacy </a:t>
            </a:r>
            <a:endParaRPr lang="en-US" dirty="0" smtClean="0"/>
          </a:p>
          <a:p>
            <a:r>
              <a:rPr lang="en-US" dirty="0"/>
              <a:t>and security concern. The high volume and concentration of data makes a more appealing target for </a:t>
            </a:r>
            <a:endParaRPr lang="en-US" dirty="0" smtClean="0"/>
          </a:p>
          <a:p>
            <a:r>
              <a:rPr lang="en-US" dirty="0"/>
              <a:t>hackers. Additionally, higher data volume increases the probability that the data </a:t>
            </a:r>
            <a:r>
              <a:rPr lang="en-US" dirty="0" err="1"/>
              <a:t>fifiles</a:t>
            </a:r>
            <a:r>
              <a:rPr lang="en-US" dirty="0"/>
              <a:t> and documents </a:t>
            </a:r>
            <a:endParaRPr lang="en-US" dirty="0" smtClean="0"/>
          </a:p>
          <a:p>
            <a:r>
              <a:rPr lang="en-US" dirty="0"/>
              <a:t>may contain inherently valuable and sensitive information. Data for the purpose of Big Data analytics </a:t>
            </a:r>
            <a:endParaRPr lang="en-US" dirty="0" smtClean="0"/>
          </a:p>
          <a:p>
            <a:r>
              <a:rPr lang="en-US" dirty="0"/>
              <a:t>are thus a potential goldmine for cyber criminals [33]. 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357166"/>
            <a:ext cx="435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RESEARCH  METHODOLODY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428596" y="714356"/>
            <a:ext cx="835824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. Data Collection Procedure </a:t>
            </a:r>
            <a:endParaRPr lang="en-US" dirty="0" smtClean="0"/>
          </a:p>
          <a:p>
            <a:r>
              <a:rPr lang="en-US" dirty="0"/>
              <a:t>The study was conducted in the computer center of Thai Nguyen University, Vietnam for the </a:t>
            </a:r>
            <a:endParaRPr lang="en-US" dirty="0" smtClean="0"/>
          </a:p>
          <a:p>
            <a:r>
              <a:rPr lang="en-US" dirty="0"/>
              <a:t>purpose of understanding the research and minimizing interference during the survey participation. </a:t>
            </a:r>
            <a:endParaRPr lang="en-US" dirty="0" smtClean="0"/>
          </a:p>
          <a:p>
            <a:r>
              <a:rPr lang="en-US" dirty="0"/>
              <a:t>The respondents were asked to navigate to the Amazon website (www.amazon.com) which is one </a:t>
            </a:r>
            <a:endParaRPr lang="en-US" dirty="0" smtClean="0"/>
          </a:p>
          <a:p>
            <a:r>
              <a:rPr lang="en-US" dirty="0"/>
              <a:t>of the famous websites using Big Data analytics application. This action is required to be performed </a:t>
            </a:r>
            <a:endParaRPr lang="en-US" dirty="0" smtClean="0"/>
          </a:p>
          <a:p>
            <a:r>
              <a:rPr lang="en-US" dirty="0"/>
              <a:t>at least two times on computer, going through the procedure of buying one of two products on the </a:t>
            </a:r>
            <a:endParaRPr lang="en-US" dirty="0" smtClean="0"/>
          </a:p>
          <a:p>
            <a:r>
              <a:rPr lang="en-US" dirty="0"/>
              <a:t>website, but not actually purchasing the item. 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71472" y="4286256"/>
            <a:ext cx="80010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Measurement </a:t>
            </a:r>
            <a:endParaRPr lang="en-US" dirty="0" smtClean="0"/>
          </a:p>
          <a:p>
            <a:r>
              <a:rPr lang="en-US" dirty="0"/>
              <a:t>The questionnaire used in this research was designed according to related literature, creating new </a:t>
            </a:r>
            <a:endParaRPr lang="en-US" dirty="0" smtClean="0"/>
          </a:p>
          <a:p>
            <a:r>
              <a:rPr lang="en-US" dirty="0"/>
              <a:t>measurement, and survey users’ and experts’ opinions. After a draft was completed, a pilot test was </a:t>
            </a:r>
            <a:endParaRPr lang="en-US" dirty="0" smtClean="0"/>
          </a:p>
          <a:p>
            <a:r>
              <a:rPr lang="en-US" dirty="0"/>
              <a:t>performed on experts and users familiar with e-commerce in order to ensure the content validity of the </a:t>
            </a:r>
            <a:endParaRPr lang="en-US" dirty="0" smtClean="0"/>
          </a:p>
          <a:p>
            <a:r>
              <a:rPr lang="en-US" dirty="0"/>
              <a:t>survey.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714347" y="214290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LIMITATION AND FUTURE RESEARCH</a:t>
            </a:r>
            <a:endParaRPr lang="en-US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428596" y="928670"/>
            <a:ext cx="828680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limitation and future research of this study are mainly in three points. First, the sample of </a:t>
            </a:r>
            <a:endParaRPr lang="en-US" dirty="0" smtClean="0"/>
          </a:p>
          <a:p>
            <a:r>
              <a:rPr lang="en-US" dirty="0"/>
              <a:t>this study is limited in potential customers, so future studies may include samples from a diverse </a:t>
            </a:r>
            <a:endParaRPr lang="en-US" dirty="0" smtClean="0"/>
          </a:p>
          <a:p>
            <a:r>
              <a:rPr lang="en-US" dirty="0"/>
              <a:t>demographic population. We further recognized that sample respondents were Vietnamese and would </a:t>
            </a:r>
            <a:endParaRPr lang="en-US" dirty="0" smtClean="0"/>
          </a:p>
          <a:p>
            <a:r>
              <a:rPr lang="en-US" dirty="0"/>
              <a:t>be a limitation to the study. However, the contribution of this study is worthy and applicable for </a:t>
            </a:r>
            <a:endParaRPr lang="en-US" dirty="0" smtClean="0"/>
          </a:p>
          <a:p>
            <a:r>
              <a:rPr lang="en-US" dirty="0"/>
              <a:t>developing countries such as Vietnam. Further studies may take a cross-culture comparison between </a:t>
            </a:r>
            <a:endParaRPr lang="en-US" dirty="0" smtClean="0"/>
          </a:p>
          <a:p>
            <a:r>
              <a:rPr lang="en-US" dirty="0"/>
              <a:t>different countries. Secondly, the present study used user’s views of their response as a dependent </a:t>
            </a:r>
            <a:endParaRPr lang="en-US" dirty="0" smtClean="0"/>
          </a:p>
          <a:p>
            <a:r>
              <a:rPr lang="en-US" dirty="0"/>
              <a:t>variable. Even though users’ view is frequently used as a surrogate measure of behavior, it does not </a:t>
            </a:r>
            <a:endParaRPr lang="en-US" dirty="0" smtClean="0"/>
          </a:p>
          <a:p>
            <a:r>
              <a:rPr lang="en-US" dirty="0"/>
              <a:t>accurately predict actual buying situation. Thus, the results found in the present study should be </a:t>
            </a:r>
            <a:endParaRPr lang="en-US" dirty="0" smtClean="0"/>
          </a:p>
          <a:p>
            <a:r>
              <a:rPr lang="en-US" dirty="0"/>
              <a:t>understood and practiced with caution.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1355</Words>
  <Application>Microsoft Office PowerPoint</Application>
  <PresentationFormat>On-screen Show (4:3)</PresentationFormat>
  <Paragraphs>112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ELCOT</dc:creator>
  <cp:lastModifiedBy>ELCOT</cp:lastModifiedBy>
  <cp:revision>8</cp:revision>
  <dcterms:created xsi:type="dcterms:W3CDTF">2022-09-20T21:11:40Z</dcterms:created>
  <dcterms:modified xsi:type="dcterms:W3CDTF">2022-09-20T22:26:58Z</dcterms:modified>
</cp:coreProperties>
</file>